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80" r:id="rId4"/>
    <p:sldId id="481" r:id="rId5"/>
    <p:sldId id="489" r:id="rId6"/>
    <p:sldId id="490" r:id="rId7"/>
    <p:sldId id="491" r:id="rId8"/>
    <p:sldId id="492" r:id="rId9"/>
    <p:sldId id="493" r:id="rId1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6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166777-EA55-4E26-B7F5-3AB3788E9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B6FC89CE-6DF8-4A33-97BD-360874C0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en-US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D4F5B06-3CD2-4999-9321-53736E064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76B87FA-63DF-4FE6-A2C3-68078DB5E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6DA47E0-DF42-413C-A977-9652D20AB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4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4D4B9A-ED92-4DB3-AC31-A22A220C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7BD86BE-65A9-4F53-8534-3C3F75C03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B93B94B-F7F9-4681-8AF7-724AD9CD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DD1B6C1-5BEC-4B88-AF88-493788D95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EC4DC1F-2912-492D-B7B0-F797DAD1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FD3306E5-1013-41DD-8412-1191D00813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FDF8C29-FA81-4706-8C6E-2DA8FCA1E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0755CD6-3BEE-438A-BDB1-0C002397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3CE9835-F120-45EB-94E4-89D39E42D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D5549BD-93BD-4257-9F93-4922BC09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D781E-DBA7-45A6-B3B7-9331FCF97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997D304-85A0-4C80-8529-463448A98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EF87025-FA0E-4709-98F3-6A7826E3B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E990E71-BB2B-4B25-A950-DF38FE32A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FFE1685-A714-49EE-8EDE-3F3F3E541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9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CF3F4-785A-47E3-8468-6D5477D57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ED37C98-FAB2-4609-92C1-36B614443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820B18B-4F0D-4439-A744-805EFEE5C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656F1A0-DAE5-4066-9F18-7139F239E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7747AEC-7664-4B8D-8658-182FAFAC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24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8F730-B092-4FB9-9879-936A0D50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D8DF1BA-683F-4F7D-9E12-A82E566CB5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58287C8-A3B3-4D52-A3A1-A5235B07E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AA2BA396-15CC-437F-972F-DC421DFBF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F77F53A-B9B6-45F2-946C-DE95E47B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5EC0B83-A817-4D52-8CBC-5A1203E21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56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1EE3CB-7DBE-40D5-AAC3-44AE4A0B4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CC7F520-B5A1-476A-BAD0-927DF1DFF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914F41C-CC00-4E83-95FC-62DFEB7E0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6E55D36E-6576-4844-BA5C-3EA95540E7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3EFD2AAF-1A1B-488B-8523-8E17B2871A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216A5B4-FE31-4978-B8BC-A87A92E03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B30C559-1ACC-441E-82EB-7E6C4A573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D592610C-36D2-463C-B4DF-0A9005873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131D43-C3A7-4F44-9EDE-093937566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39D38ABA-2BB8-4620-BFF9-2A9162F86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8E7FC59-DF04-43A8-B3D0-2F17C3046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0D3AB5D5-1E84-43B2-9186-ECF8FD185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7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AEF4EB46-1505-4DA7-BD14-2A091130E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D04AD99F-620A-4C39-BF8F-845C88409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1244D70-FA32-4C59-871E-DD1959F7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3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AC85C-85DC-4452-A538-4CA888D76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05651DB-3988-4286-B54C-DFF13CCFD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F728CAB7-B7D4-442E-81C5-3B15F97560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34162BC-568B-4DAB-80F9-7F51A7BBE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E78578C-233C-42DC-81C0-A52097CCC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784ACF6-DB92-4A62-ABB6-CDB6844AC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7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0481A-7D72-448F-A490-43CC62AC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1030ADB-594E-453F-9954-1AC130255C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FF086D38-E4EB-4C27-B03A-271AA2CDE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A71384FC-3BD2-4A53-85F0-76BD7619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955BDD9-B505-4A46-B295-9F2149665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AEA716A-0076-4813-92A8-E3EA0782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84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61B67D3E-A76B-43EB-AC87-583C2543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E837867-F748-4376-929A-7F90AEB43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160CA4B-5358-4695-BD83-968EFEE9C1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90B0F-B50A-4A22-B24F-82956E77E177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8EFB750-8ECC-4E46-AC70-5B7B1B8EA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5B85BE6-33C0-4BFE-984B-0C92C5673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7A894-26ED-416F-8E01-81EED85D81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2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FFC35-4E88-4723-8CDA-0ADB822468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Terminology binding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5733591-079D-4B10-A525-86364BDC7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challenge of complex use cases</a:t>
            </a:r>
          </a:p>
        </p:txBody>
      </p:sp>
    </p:spTree>
    <p:extLst>
      <p:ext uri="{BB962C8B-B14F-4D97-AF65-F5344CB8AC3E}">
        <p14:creationId xmlns:p14="http://schemas.microsoft.com/office/powerpoint/2010/main" val="45163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77ED77-5162-4CEB-9E88-9AC2891C1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E5AF51E-813E-4A6C-A8B2-3E996E39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Haemofilia</a:t>
            </a:r>
            <a:r>
              <a:rPr lang="en-US" dirty="0"/>
              <a:t> app</a:t>
            </a:r>
          </a:p>
          <a:p>
            <a:pPr lvl="1"/>
            <a:r>
              <a:rPr lang="en-US" dirty="0"/>
              <a:t>Patient reported bleeding</a:t>
            </a:r>
          </a:p>
          <a:p>
            <a:pPr lvl="1"/>
            <a:r>
              <a:rPr lang="en-US" dirty="0"/>
              <a:t>Used for monitoring medication effectiveness</a:t>
            </a:r>
          </a:p>
          <a:p>
            <a:pPr lvl="1"/>
            <a:endParaRPr lang="en-US" dirty="0"/>
          </a:p>
          <a:p>
            <a:r>
              <a:rPr lang="en-US" dirty="0"/>
              <a:t>One entry is a patient reporting about a bleeding episode</a:t>
            </a:r>
          </a:p>
          <a:p>
            <a:endParaRPr lang="en-US" dirty="0"/>
          </a:p>
          <a:p>
            <a:r>
              <a:rPr lang="en-US" dirty="0"/>
              <a:t>How to model a bleeding episode?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3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>
            <a:extLst>
              <a:ext uri="{FF2B5EF4-FFF2-40B4-BE49-F238E27FC236}">
                <a16:creationId xmlns:a16="http://schemas.microsoft.com/office/drawing/2014/main" id="{2DA2480A-FB0C-4E76-80DA-02F3883C0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015" y="1603298"/>
            <a:ext cx="4019371" cy="49800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C143347-BC01-48EC-BD7A-5AB11579C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 bleeding an Observation or a Condition?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28A1BBD-9CD1-4861-980B-712178400951}"/>
              </a:ext>
            </a:extLst>
          </p:cNvPr>
          <p:cNvSpPr/>
          <p:nvPr/>
        </p:nvSpPr>
        <p:spPr>
          <a:xfrm>
            <a:off x="6620107" y="27211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364105007 |Blood, lymphatics/immune system observable (observable entity)|</a:t>
            </a:r>
          </a:p>
        </p:txBody>
      </p:sp>
      <p:cxnSp>
        <p:nvCxnSpPr>
          <p:cNvPr id="7" name="Lige pilforbindelse 6">
            <a:extLst>
              <a:ext uri="{FF2B5EF4-FFF2-40B4-BE49-F238E27FC236}">
                <a16:creationId xmlns:a16="http://schemas.microsoft.com/office/drawing/2014/main" id="{389BFBD6-CA2A-4BD9-9F74-81846A7F9433}"/>
              </a:ext>
            </a:extLst>
          </p:cNvPr>
          <p:cNvCxnSpPr/>
          <p:nvPr/>
        </p:nvCxnSpPr>
        <p:spPr>
          <a:xfrm>
            <a:off x="4847063" y="3044283"/>
            <a:ext cx="1773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>
            <a:extLst>
              <a:ext uri="{FF2B5EF4-FFF2-40B4-BE49-F238E27FC236}">
                <a16:creationId xmlns:a16="http://schemas.microsoft.com/office/drawing/2014/main" id="{7142BBB9-E4CD-4D60-963F-F0E37B7D0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02" y="4132498"/>
            <a:ext cx="2135220" cy="207917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095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664F2-9491-48BB-B846-6624A44B5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 bleeding an Observation or a Condition?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B3F4128-7EA7-4CB9-95F9-D245B0D08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FBC15E23-F384-44A7-820E-46CAB4A48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910039"/>
            <a:ext cx="4323304" cy="3756193"/>
          </a:xfrm>
          <a:prstGeom prst="rect">
            <a:avLst/>
          </a:prstGeom>
        </p:spPr>
      </p:pic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775336B2-A552-4F64-8857-6E06BE08A694}"/>
              </a:ext>
            </a:extLst>
          </p:cNvPr>
          <p:cNvCxnSpPr/>
          <p:nvPr/>
        </p:nvCxnSpPr>
        <p:spPr>
          <a:xfrm>
            <a:off x="5417982" y="3245005"/>
            <a:ext cx="1773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ktangel 5">
            <a:extLst>
              <a:ext uri="{FF2B5EF4-FFF2-40B4-BE49-F238E27FC236}">
                <a16:creationId xmlns:a16="http://schemas.microsoft.com/office/drawing/2014/main" id="{9A2A7339-7A37-4DF6-BEA3-24B49DB9A136}"/>
              </a:ext>
            </a:extLst>
          </p:cNvPr>
          <p:cNvSpPr/>
          <p:nvPr/>
        </p:nvSpPr>
        <p:spPr>
          <a:xfrm>
            <a:off x="7191027" y="3059668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131148009 |Bleeding (finding)|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E6F801BE-B9E6-4809-874C-56ADFFF2E3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02" y="4132498"/>
            <a:ext cx="2135220" cy="207917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0158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>
            <a:extLst>
              <a:ext uri="{FF2B5EF4-FFF2-40B4-BE49-F238E27FC236}">
                <a16:creationId xmlns:a16="http://schemas.microsoft.com/office/drawing/2014/main" id="{A35D3409-2A2B-4404-BD1F-114AD4CC67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606" y="3161886"/>
            <a:ext cx="2135220" cy="20791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2193B55-BBE5-406F-AC60-F7B32356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meanings(Simplified)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40D50FD-1A9E-4E13-B1FB-A297604C0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Bleeding (1 outcome)</a:t>
            </a:r>
          </a:p>
          <a:p>
            <a:pPr lvl="1"/>
            <a:r>
              <a:rPr lang="en-US" dirty="0"/>
              <a:t>Spontaneous (spontaneous, traumatic… 2 outcomes )</a:t>
            </a:r>
          </a:p>
          <a:p>
            <a:pPr lvl="1"/>
            <a:r>
              <a:rPr lang="en-US" dirty="0"/>
              <a:t>Where is the bleeding? (muscle, joint, in urine…. 7 outcomes)</a:t>
            </a:r>
          </a:p>
          <a:p>
            <a:pPr lvl="1"/>
            <a:r>
              <a:rPr lang="en-US" dirty="0"/>
              <a:t>Where is the bleeding localized? E.g. Right hand, left hand, abdomen… 100 outcomes)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0A9A501B-74AF-4301-849F-CBC08A68B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490" y="3543663"/>
            <a:ext cx="3547648" cy="4395592"/>
          </a:xfrm>
          <a:prstGeom prst="rect">
            <a:avLst/>
          </a:prstGeom>
        </p:spPr>
      </p:pic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D05D943D-EBB1-4BA7-8E53-FDABCE418D5A}"/>
              </a:ext>
            </a:extLst>
          </p:cNvPr>
          <p:cNvCxnSpPr/>
          <p:nvPr/>
        </p:nvCxnSpPr>
        <p:spPr>
          <a:xfrm>
            <a:off x="6154993" y="6172714"/>
            <a:ext cx="702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felt 6">
            <a:extLst>
              <a:ext uri="{FF2B5EF4-FFF2-40B4-BE49-F238E27FC236}">
                <a16:creationId xmlns:a16="http://schemas.microsoft.com/office/drawing/2014/main" id="{4AF5FCC8-6799-4B31-A023-F0F4A6DA03A1}"/>
              </a:ext>
            </a:extLst>
          </p:cNvPr>
          <p:cNvSpPr txBox="1"/>
          <p:nvPr/>
        </p:nvSpPr>
        <p:spPr>
          <a:xfrm>
            <a:off x="6890374" y="5988048"/>
            <a:ext cx="37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1400 outcomes get their own code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053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529AB4-E8D8-4422-9ED0-80B82E1C2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meanings(Simplified)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9DC21ED-CDF5-42C0-A1D6-F829830CC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292B160D-9896-40F1-9D36-F6172D2C2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630" y="1298103"/>
            <a:ext cx="4019371" cy="4980064"/>
          </a:xfrm>
          <a:prstGeom prst="rect">
            <a:avLst/>
          </a:prstGeom>
        </p:spPr>
      </p:pic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49C2C3E1-D65D-41E2-8557-BE7929BDAC4D}"/>
              </a:ext>
            </a:extLst>
          </p:cNvPr>
          <p:cNvCxnSpPr/>
          <p:nvPr/>
        </p:nvCxnSpPr>
        <p:spPr>
          <a:xfrm>
            <a:off x="5828371" y="5531005"/>
            <a:ext cx="7359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pilforbindelse 6">
            <a:extLst>
              <a:ext uri="{FF2B5EF4-FFF2-40B4-BE49-F238E27FC236}">
                <a16:creationId xmlns:a16="http://schemas.microsoft.com/office/drawing/2014/main" id="{DCC6E962-E941-4FA3-A36E-203DA2896F5B}"/>
              </a:ext>
            </a:extLst>
          </p:cNvPr>
          <p:cNvCxnSpPr/>
          <p:nvPr/>
        </p:nvCxnSpPr>
        <p:spPr>
          <a:xfrm>
            <a:off x="5701991" y="4256049"/>
            <a:ext cx="7359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felt 7">
            <a:extLst>
              <a:ext uri="{FF2B5EF4-FFF2-40B4-BE49-F238E27FC236}">
                <a16:creationId xmlns:a16="http://schemas.microsoft.com/office/drawing/2014/main" id="{5BFA0880-82A8-4D70-98BF-FA442F5F36FF}"/>
              </a:ext>
            </a:extLst>
          </p:cNvPr>
          <p:cNvSpPr txBox="1"/>
          <p:nvPr/>
        </p:nvSpPr>
        <p:spPr>
          <a:xfrm>
            <a:off x="6742772" y="5319132"/>
            <a:ext cx="189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localizations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2120052-31C9-4DCB-A152-CD86EEE276C5}"/>
              </a:ext>
            </a:extLst>
          </p:cNvPr>
          <p:cNvSpPr txBox="1"/>
          <p:nvPr/>
        </p:nvSpPr>
        <p:spPr>
          <a:xfrm>
            <a:off x="6428679" y="4071383"/>
            <a:ext cx="189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 bleedings</a:t>
            </a:r>
          </a:p>
        </p:txBody>
      </p:sp>
      <p:pic>
        <p:nvPicPr>
          <p:cNvPr id="11" name="Billede 10">
            <a:extLst>
              <a:ext uri="{FF2B5EF4-FFF2-40B4-BE49-F238E27FC236}">
                <a16:creationId xmlns:a16="http://schemas.microsoft.com/office/drawing/2014/main" id="{921C5A0B-082A-47D5-9CCD-7B2ABBAAD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949" y="2023405"/>
            <a:ext cx="2135220" cy="207917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188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18243-0FA1-45C5-A57F-E83ECD8F9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meanings(Simplified)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200162F-C04E-4C4E-863C-8F8800D03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27C00524-E80C-4518-B430-D0151ADD5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630" y="1298103"/>
            <a:ext cx="4019371" cy="4980064"/>
          </a:xfrm>
          <a:prstGeom prst="rect">
            <a:avLst/>
          </a:prstGeom>
        </p:spPr>
      </p:pic>
      <p:pic>
        <p:nvPicPr>
          <p:cNvPr id="5" name="Billede 4">
            <a:extLst>
              <a:ext uri="{FF2B5EF4-FFF2-40B4-BE49-F238E27FC236}">
                <a16:creationId xmlns:a16="http://schemas.microsoft.com/office/drawing/2014/main" id="{8AC00F22-5311-4274-8A30-C1FA3682D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4404673"/>
            <a:ext cx="3154169" cy="1446116"/>
          </a:xfrm>
          <a:prstGeom prst="rect">
            <a:avLst/>
          </a:prstGeom>
        </p:spPr>
      </p:pic>
      <p:cxnSp>
        <p:nvCxnSpPr>
          <p:cNvPr id="7" name="Lige pilforbindelse 6">
            <a:extLst>
              <a:ext uri="{FF2B5EF4-FFF2-40B4-BE49-F238E27FC236}">
                <a16:creationId xmlns:a16="http://schemas.microsoft.com/office/drawing/2014/main" id="{F37ADD87-454C-4A1C-9C61-856AAC3A654B}"/>
              </a:ext>
            </a:extLst>
          </p:cNvPr>
          <p:cNvCxnSpPr>
            <a:cxnSpLocks/>
          </p:cNvCxnSpPr>
          <p:nvPr/>
        </p:nvCxnSpPr>
        <p:spPr>
          <a:xfrm flipV="1">
            <a:off x="9239019" y="4560849"/>
            <a:ext cx="559187" cy="379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AB9ABC33-F6AC-4032-B16E-EF85D2FF884C}"/>
              </a:ext>
            </a:extLst>
          </p:cNvPr>
          <p:cNvCxnSpPr>
            <a:cxnSpLocks/>
          </p:cNvCxnSpPr>
          <p:nvPr/>
        </p:nvCxnSpPr>
        <p:spPr>
          <a:xfrm>
            <a:off x="9239019" y="4939991"/>
            <a:ext cx="559187" cy="371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felt 11">
            <a:extLst>
              <a:ext uri="{FF2B5EF4-FFF2-40B4-BE49-F238E27FC236}">
                <a16:creationId xmlns:a16="http://schemas.microsoft.com/office/drawing/2014/main" id="{658BBE15-44F3-44F3-BB18-608F7C8BB343}"/>
              </a:ext>
            </a:extLst>
          </p:cNvPr>
          <p:cNvSpPr txBox="1"/>
          <p:nvPr/>
        </p:nvSpPr>
        <p:spPr>
          <a:xfrm>
            <a:off x="9798206" y="4404674"/>
            <a:ext cx="869795" cy="37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A177DAAB-5035-4274-A974-723F91E64BE0}"/>
              </a:ext>
            </a:extLst>
          </p:cNvPr>
          <p:cNvSpPr txBox="1"/>
          <p:nvPr/>
        </p:nvSpPr>
        <p:spPr>
          <a:xfrm>
            <a:off x="9821321" y="5158500"/>
            <a:ext cx="389480" cy="37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A7FFD0B9-D773-4226-8B48-927CA20F86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949" y="2023405"/>
            <a:ext cx="2135220" cy="207917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783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B3A81-C637-4CDA-AEA2-59E84F5A1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meanings – more challenges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E00E56A-AE8D-40CF-A342-C8FC7217D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we ask: Where is the bleeding? (muscle, joint, in urine…. 7 outcomes)</a:t>
            </a:r>
          </a:p>
          <a:p>
            <a:pPr lvl="1"/>
            <a:r>
              <a:rPr lang="en-US" dirty="0"/>
              <a:t>Some are body structures, and some are specimens?</a:t>
            </a:r>
          </a:p>
          <a:p>
            <a:pPr lvl="1"/>
            <a:endParaRPr lang="en-US" dirty="0"/>
          </a:p>
          <a:p>
            <a:r>
              <a:rPr lang="en-US" dirty="0"/>
              <a:t>The body structures have sides (right/left) – representation in the model/in the terminology?</a:t>
            </a:r>
          </a:p>
          <a:p>
            <a:endParaRPr lang="en-US" dirty="0"/>
          </a:p>
          <a:p>
            <a:r>
              <a:rPr lang="en-US" dirty="0"/>
              <a:t>There are more attributes than those that I have represented here. The model ended up containing four different SNOMED coded components and a SNOMED coded body site – representing one combined meaning.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51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987A7-6CF4-4BBE-B97D-E87291D78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question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A062A50-00EB-4A45-9F1C-9C190B54A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guide people to harmonize their modelling practice?</a:t>
            </a:r>
          </a:p>
        </p:txBody>
      </p:sp>
    </p:spTree>
    <p:extLst>
      <p:ext uri="{BB962C8B-B14F-4D97-AF65-F5344CB8AC3E}">
        <p14:creationId xmlns:p14="http://schemas.microsoft.com/office/powerpoint/2010/main" val="13065859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256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Office-tema</vt:lpstr>
      <vt:lpstr>Terminology binding</vt:lpstr>
      <vt:lpstr>Use case</vt:lpstr>
      <vt:lpstr>Is a bleeding an Observation or a Condition?</vt:lpstr>
      <vt:lpstr>Is a bleeding an Observation or a Condition?</vt:lpstr>
      <vt:lpstr>Combined meanings(Simplified)</vt:lpstr>
      <vt:lpstr>Combined meanings(Simplified)</vt:lpstr>
      <vt:lpstr>Combined meanings(Simplified)</vt:lpstr>
      <vt:lpstr>Combined meanings – more challenges</vt:lpstr>
      <vt:lpstr>The big 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Terminology binding</dc:title>
  <dc:creator>Kirstine Rosenbeck Gøeg</dc:creator>
  <cp:lastModifiedBy>Kirstine Rosenbeck Gøeg</cp:lastModifiedBy>
  <cp:revision>4</cp:revision>
  <dcterms:created xsi:type="dcterms:W3CDTF">2019-09-17T19:27:32Z</dcterms:created>
  <dcterms:modified xsi:type="dcterms:W3CDTF">2019-09-17T19:56:47Z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293A82D6-3F98-47F4-8D05-7DB12D03A353</vt:lpwstr>
  </property>
  <property fmtid="{D5CDD505-2E9C-101B-9397-08002B2CF9AE}" pid="3" name="ArticulatePath">
    <vt:lpwstr>Præsentation1</vt:lpwstr>
  </property>
</Properties>
</file>