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50" r:id="rId2"/>
  </p:sldMasterIdLst>
  <p:notesMasterIdLst>
    <p:notesMasterId r:id="rId23"/>
  </p:notesMasterIdLst>
  <p:handoutMasterIdLst>
    <p:handoutMasterId r:id="rId24"/>
  </p:handoutMasterIdLst>
  <p:sldIdLst>
    <p:sldId id="329" r:id="rId3"/>
    <p:sldId id="719" r:id="rId4"/>
    <p:sldId id="720" r:id="rId5"/>
    <p:sldId id="721" r:id="rId6"/>
    <p:sldId id="722" r:id="rId7"/>
    <p:sldId id="723" r:id="rId8"/>
    <p:sldId id="724" r:id="rId9"/>
    <p:sldId id="708" r:id="rId10"/>
    <p:sldId id="709" r:id="rId11"/>
    <p:sldId id="706" r:id="rId12"/>
    <p:sldId id="701" r:id="rId13"/>
    <p:sldId id="663" r:id="rId14"/>
    <p:sldId id="703" r:id="rId15"/>
    <p:sldId id="710" r:id="rId16"/>
    <p:sldId id="712" r:id="rId17"/>
    <p:sldId id="713" r:id="rId18"/>
    <p:sldId id="717" r:id="rId19"/>
    <p:sldId id="718" r:id="rId20"/>
    <p:sldId id="715" r:id="rId21"/>
    <p:sldId id="716" r:id="rId22"/>
  </p:sldIdLst>
  <p:sldSz cx="9144000" cy="6858000" type="letter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FF00"/>
    <a:srgbClr val="66FF66"/>
    <a:srgbClr val="FF6600"/>
    <a:srgbClr val="FFFF75"/>
    <a:srgbClr val="9999FF"/>
    <a:srgbClr val="6699FF"/>
    <a:srgbClr val="0099FF"/>
    <a:srgbClr val="0000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556" autoAdjust="0"/>
    <p:restoredTop sz="94660"/>
  </p:normalViewPr>
  <p:slideViewPr>
    <p:cSldViewPr snapToGrid="0">
      <p:cViewPr>
        <p:scale>
          <a:sx n="70" d="100"/>
          <a:sy n="70" d="100"/>
        </p:scale>
        <p:origin x="-2304" y="-5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 eaLnBrk="0" hangingPunct="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 eaLnBrk="0" hangingPunct="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/>
            </a:lvl1pPr>
          </a:lstStyle>
          <a:p>
            <a:pPr>
              <a:defRPr/>
            </a:pPr>
            <a:fld id="{B8E3E683-29B6-46DB-B4CB-CA176E9A59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481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 eaLnBrk="0" hangingPunct="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9012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 eaLnBrk="0" hangingPunct="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/>
            </a:lvl1pPr>
          </a:lstStyle>
          <a:p>
            <a:pPr>
              <a:defRPr/>
            </a:pPr>
            <a:fld id="{39832838-9EA6-4763-8460-38D94EF6B5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9984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Huff # </a:t>
            </a:r>
            <a:fld id="{C37A5E07-E502-4DD0-8962-069000D92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682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Huff # </a:t>
            </a:r>
            <a:fld id="{BB148745-37EA-4F69-861B-774A57EB7A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203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Huff # </a:t>
            </a:r>
            <a:fld id="{70567CA5-4580-4BE0-9E72-6F8FC6BD02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81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Huff # </a:t>
            </a:r>
            <a:fld id="{C5B38ADD-CF3A-4778-A5B2-7B02982F47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9631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Huff # </a:t>
            </a:r>
            <a:fld id="{795E85CC-7FD4-4DD6-8FA4-431657D95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0667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 # </a:t>
            </a:r>
            <a:fld id="{E7ECAA2F-5CDF-4EE2-B9AE-F59DF5CD94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154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 # </a:t>
            </a:r>
            <a:fld id="{720B8575-8DB4-4803-8D5B-CDE2523B20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8415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 # </a:t>
            </a:r>
            <a:fld id="{CE01D58D-CEA1-482F-9139-F6AA807EEA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2994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 # </a:t>
            </a:r>
            <a:fld id="{552A5A04-EAD6-48E2-BA21-861EC93E6D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2316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 # </a:t>
            </a:r>
            <a:fld id="{5CF68411-0839-4130-8DF3-1226D71DC3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2634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 # </a:t>
            </a:r>
            <a:fld id="{559B222F-4831-41EB-A140-6FE9D20CD5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04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Huff # </a:t>
            </a:r>
            <a:fld id="{EBE4D7B4-ED56-410C-BB88-9AEEB1A4B6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483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 # </a:t>
            </a:r>
            <a:fld id="{66EB3E4F-F4CC-4F0C-99D7-5AA11DA19C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5168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 # </a:t>
            </a:r>
            <a:fld id="{3F2252DF-03D9-47D0-951F-7DBC81D427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2622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 # </a:t>
            </a:r>
            <a:fld id="{F3693BE8-8A57-4FE2-BE77-1E68E7F3F2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197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 # </a:t>
            </a:r>
            <a:fld id="{C9C5148E-72DA-4CF8-A8E6-0044499D17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0196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 # </a:t>
            </a:r>
            <a:fld id="{399A5457-BE07-4774-98F9-6E70E2EF23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779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Huff # </a:t>
            </a:r>
            <a:fld id="{2956C560-484E-472B-9898-F3DCFF07D6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208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Huff # </a:t>
            </a:r>
            <a:fld id="{4669B7CA-B2CB-4D3B-A18D-FD52676011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425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Huff # </a:t>
            </a:r>
            <a:fld id="{ABDF4379-45C4-46D1-A695-4893A7467C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314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Huff # </a:t>
            </a:r>
            <a:fld id="{ED7638B4-15B2-42AB-9ECD-17715D3A65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192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Huff # </a:t>
            </a:r>
            <a:fld id="{663CD177-9B94-476D-B8A3-FC2F11733D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052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Huff # </a:t>
            </a:r>
            <a:fld id="{5DAA458F-5859-4EDE-968A-9CE5506164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929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Huff # </a:t>
            </a:r>
            <a:fld id="{601086A8-0D3B-4ECC-8DA4-286F5B55B6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304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/>
          <p:cNvSpPr>
            <a:spLocks noChangeArrowheads="1"/>
          </p:cNvSpPr>
          <p:nvPr/>
        </p:nvSpPr>
        <p:spPr bwMode="auto">
          <a:xfrm flipV="1">
            <a:off x="0" y="0"/>
            <a:ext cx="9144000" cy="695325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004F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 Huff # </a:t>
            </a:r>
            <a:fld id="{5CA10F6E-2F9D-4DC3-B902-E24C5A4C65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Line 5"/>
          <p:cNvSpPr>
            <a:spLocks noChangeShapeType="1"/>
          </p:cNvSpPr>
          <p:nvPr/>
        </p:nvSpPr>
        <p:spPr bwMode="auto">
          <a:xfrm flipH="1">
            <a:off x="457200" y="6384925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hf hdr="0" ftr="0" dt="0"/>
  <p:txStyles>
    <p:titleStyle>
      <a:lvl1pPr algn="ctr" defTabSz="820738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20738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Times New Roman" pitchFamily="18" charset="0"/>
        </a:defRPr>
      </a:lvl2pPr>
      <a:lvl3pPr algn="ctr" defTabSz="820738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Times New Roman" pitchFamily="18" charset="0"/>
        </a:defRPr>
      </a:lvl3pPr>
      <a:lvl4pPr algn="ctr" defTabSz="820738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Times New Roman" pitchFamily="18" charset="0"/>
        </a:defRPr>
      </a:lvl4pPr>
      <a:lvl5pPr algn="ctr" defTabSz="820738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Times New Roman" pitchFamily="18" charset="0"/>
        </a:defRPr>
      </a:lvl5pPr>
      <a:lvl6pPr marL="457200" algn="ctr" defTabSz="820738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Times New Roman" pitchFamily="18" charset="0"/>
        </a:defRPr>
      </a:lvl6pPr>
      <a:lvl7pPr marL="914400" algn="ctr" defTabSz="820738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Times New Roman" pitchFamily="18" charset="0"/>
        </a:defRPr>
      </a:lvl7pPr>
      <a:lvl8pPr marL="1371600" algn="ctr" defTabSz="820738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Times New Roman" pitchFamily="18" charset="0"/>
        </a:defRPr>
      </a:lvl8pPr>
      <a:lvl9pPr marL="1828800" algn="ctr" defTabSz="820738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Times New Roman" pitchFamily="18" charset="0"/>
        </a:defRPr>
      </a:lvl9pPr>
    </p:titleStyle>
    <p:bodyStyle>
      <a:lvl1pPr marL="307975" indent="-307975" algn="l" defTabSz="820738" rtl="0" eaLnBrk="0" fontAlgn="base" hangingPunct="0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66750" indent="-257175" algn="l" defTabSz="820738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</a:defRPr>
      </a:lvl2pPr>
      <a:lvl3pPr marL="1025525" indent="-204788" algn="l" defTabSz="8207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436688" indent="-206375" algn="l" defTabSz="820738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846263" indent="-204788" algn="l" defTabSz="820738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303463" indent="-204788" algn="l" defTabSz="820738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760663" indent="-204788" algn="l" defTabSz="820738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217863" indent="-204788" algn="l" defTabSz="820738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675063" indent="-204788" algn="l" defTabSz="820738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ChangeArrowheads="1"/>
          </p:cNvSpPr>
          <p:nvPr/>
        </p:nvSpPr>
        <p:spPr bwMode="auto">
          <a:xfrm flipV="1">
            <a:off x="0" y="0"/>
            <a:ext cx="9144000" cy="80645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004F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37525" y="6429375"/>
            <a:ext cx="9493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  # </a:t>
            </a:r>
            <a:fld id="{7AC627F2-32F5-45A1-8C93-2E8D06E0A9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820738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20738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Times New Roman" pitchFamily="18" charset="0"/>
        </a:defRPr>
      </a:lvl2pPr>
      <a:lvl3pPr algn="ctr" defTabSz="820738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Times New Roman" pitchFamily="18" charset="0"/>
        </a:defRPr>
      </a:lvl3pPr>
      <a:lvl4pPr algn="ctr" defTabSz="820738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Times New Roman" pitchFamily="18" charset="0"/>
        </a:defRPr>
      </a:lvl4pPr>
      <a:lvl5pPr algn="ctr" defTabSz="820738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Times New Roman" pitchFamily="18" charset="0"/>
        </a:defRPr>
      </a:lvl5pPr>
      <a:lvl6pPr marL="457200" algn="ctr" defTabSz="820738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Times New Roman" pitchFamily="18" charset="0"/>
        </a:defRPr>
      </a:lvl6pPr>
      <a:lvl7pPr marL="914400" algn="ctr" defTabSz="820738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Times New Roman" pitchFamily="18" charset="0"/>
        </a:defRPr>
      </a:lvl7pPr>
      <a:lvl8pPr marL="1371600" algn="ctr" defTabSz="820738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Times New Roman" pitchFamily="18" charset="0"/>
        </a:defRPr>
      </a:lvl8pPr>
      <a:lvl9pPr marL="1828800" algn="ctr" defTabSz="820738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Times New Roman" pitchFamily="18" charset="0"/>
        </a:defRPr>
      </a:lvl9pPr>
    </p:titleStyle>
    <p:bodyStyle>
      <a:lvl1pPr marL="307975" indent="-307975" algn="l" defTabSz="820738" rtl="0" eaLnBrk="0" fontAlgn="base" hangingPunct="0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66750" indent="-257175" algn="l" defTabSz="820738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</a:defRPr>
      </a:lvl2pPr>
      <a:lvl3pPr marL="1025525" indent="-204788" algn="l" defTabSz="8207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436688" indent="-206375" algn="l" defTabSz="820738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846263" indent="-204788" algn="l" defTabSz="820738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303463" indent="-204788" algn="l" defTabSz="820738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760663" indent="-204788" algn="l" defTabSz="820738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217863" indent="-204788" algn="l" defTabSz="820738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675063" indent="-204788" algn="l" defTabSz="820738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35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979488" y="2862263"/>
            <a:ext cx="7143750" cy="1752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endParaRPr lang="en-US" sz="2100" b="1" dirty="0" smtClean="0">
              <a:solidFill>
                <a:schemeClr val="folHlink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endParaRPr lang="en-US" sz="1700" b="1" dirty="0" smtClean="0">
              <a:solidFill>
                <a:srgbClr val="66FF66"/>
              </a:solidFill>
              <a:latin typeface="Arial" charset="0"/>
            </a:endParaRPr>
          </a:p>
        </p:txBody>
      </p:sp>
      <p:sp>
        <p:nvSpPr>
          <p:cNvPr id="307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smtClean="0">
                <a:latin typeface="Arial" charset="0"/>
              </a:rPr>
              <a:t> Huff # </a:t>
            </a:r>
            <a:fld id="{BB835FC8-C9A6-4974-8687-83D63BA0AC53}" type="slidenum">
              <a:rPr lang="en-US" sz="1200" smtClean="0">
                <a:latin typeface="Arial" charset="0"/>
              </a:rPr>
              <a:pPr/>
              <a:t>1</a:t>
            </a:fld>
            <a:endParaRPr lang="en-US" sz="1200" smtClean="0">
              <a:latin typeface="Arial" charset="0"/>
            </a:endParaRPr>
          </a:p>
        </p:txBody>
      </p:sp>
      <p:sp>
        <p:nvSpPr>
          <p:cNvPr id="3076" name="Rectangle 1026"/>
          <p:cNvSpPr>
            <a:spLocks noChangeArrowheads="1"/>
          </p:cNvSpPr>
          <p:nvPr/>
        </p:nvSpPr>
        <p:spPr bwMode="auto">
          <a:xfrm>
            <a:off x="0" y="6350"/>
            <a:ext cx="9144000" cy="3116263"/>
          </a:xfrm>
          <a:prstGeom prst="rect">
            <a:avLst/>
          </a:prstGeom>
          <a:gradFill rotWithShape="0">
            <a:gsLst>
              <a:gs pos="0">
                <a:srgbClr val="00006E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algn="ctr" eaLnBrk="0" hangingPunct="0"/>
            <a:endParaRPr lang="en-US"/>
          </a:p>
        </p:txBody>
      </p:sp>
      <p:sp>
        <p:nvSpPr>
          <p:cNvPr id="3077" name="Rectangle 1027"/>
          <p:cNvSpPr>
            <a:spLocks noChangeArrowheads="1"/>
          </p:cNvSpPr>
          <p:nvPr/>
        </p:nvSpPr>
        <p:spPr bwMode="auto">
          <a:xfrm>
            <a:off x="0" y="3140670"/>
            <a:ext cx="9144000" cy="38163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algn="ctr" eaLnBrk="0" hangingPunct="0"/>
            <a:endParaRPr lang="en-US"/>
          </a:p>
        </p:txBody>
      </p:sp>
      <p:sp>
        <p:nvSpPr>
          <p:cNvPr id="3078" name="Text Box 1028"/>
          <p:cNvSpPr txBox="1">
            <a:spLocks noChangeArrowheads="1"/>
          </p:cNvSpPr>
          <p:nvPr/>
        </p:nvSpPr>
        <p:spPr bwMode="auto">
          <a:xfrm>
            <a:off x="519113" y="325438"/>
            <a:ext cx="8391525" cy="210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defTabSz="423863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23863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23863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23863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23863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423863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423863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423863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423863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FFFFFF"/>
              </a:buClr>
              <a:buSzPct val="90000"/>
              <a:buFont typeface="Monotype Sorts" pitchFamily="2" charset="2"/>
              <a:buNone/>
            </a:pPr>
            <a:r>
              <a:rPr lang="en-US" sz="5400" dirty="0" smtClean="0">
                <a:solidFill>
                  <a:srgbClr val="FFFF00"/>
                </a:solidFill>
              </a:rPr>
              <a:t>SNOMED CT Binding Strategy for CIMI Models</a:t>
            </a:r>
            <a:endParaRPr lang="en-US" sz="4800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8" name="Rectangle 11"/>
          <p:cNvSpPr txBox="1">
            <a:spLocks noChangeArrowheads="1"/>
          </p:cNvSpPr>
          <p:nvPr/>
        </p:nvSpPr>
        <p:spPr bwMode="auto">
          <a:xfrm>
            <a:off x="1289050" y="3290534"/>
            <a:ext cx="6400800" cy="14128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defTabSz="820738" eaLnBrk="0" hangingPunct="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100" b="1" kern="0" dirty="0" smtClean="0">
                <a:solidFill>
                  <a:srgbClr val="00FF00"/>
                </a:solidFill>
                <a:latin typeface="Arial" pitchFamily="34" charset="0"/>
              </a:rPr>
              <a:t>Arlington, VA</a:t>
            </a:r>
            <a:endParaRPr lang="en-US" sz="2100" b="1" kern="0" dirty="0">
              <a:solidFill>
                <a:srgbClr val="00FF00"/>
              </a:solidFill>
              <a:latin typeface="Arial" pitchFamily="34" charset="0"/>
            </a:endParaRPr>
          </a:p>
          <a:p>
            <a:pPr algn="ctr" defTabSz="820738" eaLnBrk="0" hangingPunct="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100" b="1" kern="0" dirty="0" smtClean="0">
                <a:solidFill>
                  <a:srgbClr val="00FF00"/>
                </a:solidFill>
                <a:latin typeface="Arial" pitchFamily="34" charset="0"/>
              </a:rPr>
              <a:t>October 11, 2013</a:t>
            </a:r>
            <a:endParaRPr lang="en-US" sz="2100" b="1" kern="0" dirty="0">
              <a:solidFill>
                <a:srgbClr val="00FF00"/>
              </a:solidFill>
              <a:latin typeface="Arial" pitchFamily="34" charset="0"/>
            </a:endParaRPr>
          </a:p>
          <a:p>
            <a:pPr algn="ctr" defTabSz="820738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sz="2100" b="1" kern="0" dirty="0">
              <a:solidFill>
                <a:srgbClr val="00FF00"/>
              </a:solidFill>
              <a:latin typeface="Arial" pitchFamily="34" charset="0"/>
            </a:endParaRPr>
          </a:p>
          <a:p>
            <a:pPr algn="ctr" defTabSz="820738" eaLnBrk="0" hangingPunct="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b="1" kern="0" dirty="0" smtClean="0">
                <a:solidFill>
                  <a:srgbClr val="FFFF00"/>
                </a:solidFill>
                <a:latin typeface="Arial" pitchFamily="34" charset="0"/>
              </a:rPr>
              <a:t>Harold Solbrig</a:t>
            </a:r>
            <a:endParaRPr lang="en-US" sz="2000" b="1" kern="0" dirty="0">
              <a:solidFill>
                <a:srgbClr val="FFFF00"/>
              </a:solidFill>
              <a:latin typeface="Arial" pitchFamily="34" charset="0"/>
            </a:endParaRPr>
          </a:p>
          <a:p>
            <a:pPr algn="ctr" defTabSz="820738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en-US" sz="1500" kern="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 bwMode="auto">
          <a:xfrm>
            <a:off x="457200" y="-12700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 smtClean="0">
                <a:solidFill>
                  <a:schemeClr val="tx1"/>
                </a:solidFill>
              </a:rPr>
              <a:t>Terminology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94781"/>
            <a:ext cx="8229600" cy="5783688"/>
          </a:xfrm>
        </p:spPr>
        <p:txBody>
          <a:bodyPr/>
          <a:lstStyle/>
          <a:p>
            <a:pPr>
              <a:defRPr/>
            </a:pPr>
            <a:r>
              <a:rPr lang="en-US" sz="2800" dirty="0" smtClean="0">
                <a:solidFill>
                  <a:schemeClr val="tx2"/>
                </a:solidFill>
              </a:rPr>
              <a:t>SNOMED CT is the primary reference terminology</a:t>
            </a:r>
          </a:p>
          <a:p>
            <a:pPr>
              <a:defRPr/>
            </a:pPr>
            <a:r>
              <a:rPr lang="en-US" sz="2800" dirty="0" smtClean="0">
                <a:solidFill>
                  <a:schemeClr val="tx2"/>
                </a:solidFill>
              </a:rPr>
              <a:t>LOINC is also approved as a reference terminology</a:t>
            </a:r>
          </a:p>
          <a:p>
            <a:pPr lvl="1">
              <a:defRPr/>
            </a:pPr>
            <a:r>
              <a:rPr lang="en-US" sz="2400" dirty="0" smtClean="0">
                <a:solidFill>
                  <a:schemeClr val="tx2"/>
                </a:solidFill>
                <a:ea typeface="+mn-ea"/>
                <a:cs typeface="+mn-cs"/>
              </a:rPr>
              <a:t>In the event of overlap, SNOMED CT will be the preferred source</a:t>
            </a:r>
          </a:p>
          <a:p>
            <a:pPr>
              <a:defRPr/>
            </a:pPr>
            <a:r>
              <a:rPr lang="en-US" sz="2800" dirty="0" smtClean="0">
                <a:solidFill>
                  <a:schemeClr val="tx2"/>
                </a:solidFill>
              </a:rPr>
              <a:t>CIMI will propose extensions to the reference terminologies when needed concepts do not exist</a:t>
            </a:r>
          </a:p>
          <a:p>
            <a:pPr>
              <a:defRPr/>
            </a:pPr>
            <a:r>
              <a:rPr lang="en-US" sz="2800" dirty="0" smtClean="0">
                <a:solidFill>
                  <a:schemeClr val="tx2"/>
                </a:solidFill>
              </a:rPr>
              <a:t>CIMI has obtained a SNOMED extension identifier</a:t>
            </a:r>
          </a:p>
          <a:p>
            <a:pPr>
              <a:defRPr/>
            </a:pPr>
            <a:r>
              <a:rPr lang="en-US" sz="2800" dirty="0" smtClean="0">
                <a:solidFill>
                  <a:schemeClr val="tx2"/>
                </a:solidFill>
                <a:ea typeface="+mn-ea"/>
                <a:cs typeface="+mn-cs"/>
              </a:rPr>
              <a:t>CIMI and IHTSDO have approved a “public good” use agreement for use of SNOMED CT in CIMI models</a:t>
            </a:r>
          </a:p>
          <a:p>
            <a:pPr>
              <a:defRPr/>
            </a:pPr>
            <a:r>
              <a:rPr lang="en-US" sz="2800" dirty="0" smtClean="0">
                <a:solidFill>
                  <a:schemeClr val="tx2"/>
                </a:solidFill>
              </a:rPr>
              <a:t>CIMI will create a Terminology Authority to review and submit concepts to IHTSDO as appropriate</a:t>
            </a:r>
          </a:p>
        </p:txBody>
      </p:sp>
    </p:spTree>
    <p:extLst>
      <p:ext uri="{BB962C8B-B14F-4D97-AF65-F5344CB8AC3E}">
        <p14:creationId xmlns:p14="http://schemas.microsoft.com/office/powerpoint/2010/main" val="57548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smtClean="0">
                <a:latin typeface="Arial" charset="0"/>
              </a:rPr>
              <a:t>  # </a:t>
            </a:r>
            <a:fld id="{FD2F2DA6-C850-4DFA-9249-B733F4FECD47}" type="slidenum">
              <a:rPr lang="en-US" sz="1200" smtClean="0">
                <a:latin typeface="Arial" charset="0"/>
              </a:rPr>
              <a:pPr/>
              <a:t>11</a:t>
            </a:fld>
            <a:endParaRPr lang="en-US" sz="1200" smtClean="0">
              <a:latin typeface="Arial" charset="0"/>
            </a:endParaRPr>
          </a:p>
        </p:txBody>
      </p:sp>
      <p:sp>
        <p:nvSpPr>
          <p:cNvPr id="31747" name="Rectangle 2"/>
          <p:cNvSpPr>
            <a:spLocks noChangeArrowheads="1"/>
          </p:cNvSpPr>
          <p:nvPr/>
        </p:nvSpPr>
        <p:spPr bwMode="auto">
          <a:xfrm>
            <a:off x="531813" y="1100138"/>
            <a:ext cx="8180387" cy="546735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SimSun" pitchFamily="2" charset="-122"/>
            </a:endParaRP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8575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 smtClean="0">
                <a:solidFill>
                  <a:schemeClr val="tx1"/>
                </a:solidFill>
              </a:rPr>
              <a:t>Isosemantic Models</a:t>
            </a:r>
          </a:p>
        </p:txBody>
      </p:sp>
      <p:sp>
        <p:nvSpPr>
          <p:cNvPr id="31749" name="AutoShape 4"/>
          <p:cNvSpPr>
            <a:spLocks noChangeArrowheads="1"/>
          </p:cNvSpPr>
          <p:nvPr/>
        </p:nvSpPr>
        <p:spPr bwMode="auto">
          <a:xfrm>
            <a:off x="1330325" y="2003425"/>
            <a:ext cx="2363788" cy="398463"/>
          </a:xfrm>
          <a:prstGeom prst="flowChartTerminator">
            <a:avLst/>
          </a:prstGeom>
          <a:solidFill>
            <a:schemeClr val="tx2"/>
          </a:soli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2501" name="AutoShape 5"/>
          <p:cNvSpPr>
            <a:spLocks noChangeArrowheads="1"/>
          </p:cNvSpPr>
          <p:nvPr/>
        </p:nvSpPr>
        <p:spPr bwMode="auto">
          <a:xfrm>
            <a:off x="1604963" y="2044700"/>
            <a:ext cx="639762" cy="30003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69804"/>
                  <a:invGamma/>
                </a:schemeClr>
              </a:gs>
            </a:gsLst>
            <a:lin ang="0" scaled="1"/>
          </a:gradFill>
          <a:ln w="158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751" name="Text Box 6"/>
          <p:cNvSpPr txBox="1">
            <a:spLocks noChangeArrowheads="1"/>
          </p:cNvSpPr>
          <p:nvPr/>
        </p:nvSpPr>
        <p:spPr bwMode="auto">
          <a:xfrm>
            <a:off x="1554163" y="2025650"/>
            <a:ext cx="506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>
                <a:solidFill>
                  <a:schemeClr val="bg1"/>
                </a:solidFill>
                <a:latin typeface="Arial Narrow" pitchFamily="34" charset="0"/>
              </a:rPr>
              <a:t>data</a:t>
            </a:r>
          </a:p>
        </p:txBody>
      </p:sp>
      <p:sp>
        <p:nvSpPr>
          <p:cNvPr id="31752" name="Text Box 7"/>
          <p:cNvSpPr txBox="1">
            <a:spLocks noChangeArrowheads="1"/>
          </p:cNvSpPr>
          <p:nvPr/>
        </p:nvSpPr>
        <p:spPr bwMode="auto">
          <a:xfrm>
            <a:off x="2220913" y="2016125"/>
            <a:ext cx="11287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>
                <a:solidFill>
                  <a:schemeClr val="bg1"/>
                </a:solidFill>
                <a:latin typeface="Arial Narrow" pitchFamily="34" charset="0"/>
              </a:rPr>
              <a:t>37 %</a:t>
            </a:r>
          </a:p>
        </p:txBody>
      </p:sp>
      <p:sp>
        <p:nvSpPr>
          <p:cNvPr id="31753" name="Text Box 8"/>
          <p:cNvSpPr txBox="1">
            <a:spLocks noChangeArrowheads="1"/>
          </p:cNvSpPr>
          <p:nvPr/>
        </p:nvSpPr>
        <p:spPr bwMode="auto">
          <a:xfrm>
            <a:off x="3616325" y="1516063"/>
            <a:ext cx="39306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err="1">
                <a:solidFill>
                  <a:schemeClr val="bg1"/>
                </a:solidFill>
                <a:latin typeface="Arial Narrow" pitchFamily="34" charset="0"/>
              </a:rPr>
              <a:t>HematocritManual</a:t>
            </a:r>
            <a:r>
              <a:rPr lang="en-US" sz="1600" dirty="0">
                <a:solidFill>
                  <a:schemeClr val="bg1"/>
                </a:solidFill>
                <a:latin typeface="Arial Narrow" pitchFamily="34" charset="0"/>
              </a:rPr>
              <a:t>  (LOINC 4545-0)</a:t>
            </a:r>
          </a:p>
        </p:txBody>
      </p:sp>
      <p:sp>
        <p:nvSpPr>
          <p:cNvPr id="362505" name="AutoShape 9"/>
          <p:cNvSpPr>
            <a:spLocks noChangeArrowheads="1"/>
          </p:cNvSpPr>
          <p:nvPr/>
        </p:nvSpPr>
        <p:spPr bwMode="auto">
          <a:xfrm>
            <a:off x="973138" y="1568450"/>
            <a:ext cx="2606675" cy="292100"/>
          </a:xfrm>
          <a:prstGeom prst="flowChartTerminator">
            <a:avLst/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76078"/>
                  <a:invGamma/>
                </a:schemeClr>
              </a:gs>
            </a:gsLst>
            <a:lin ang="0" scaled="1"/>
          </a:gradFill>
          <a:ln w="158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755" name="Text Box 10"/>
          <p:cNvSpPr txBox="1">
            <a:spLocks noChangeArrowheads="1"/>
          </p:cNvSpPr>
          <p:nvPr/>
        </p:nvSpPr>
        <p:spPr bwMode="auto">
          <a:xfrm>
            <a:off x="1081088" y="1541463"/>
            <a:ext cx="2847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>
                <a:solidFill>
                  <a:schemeClr val="bg1"/>
                </a:solidFill>
                <a:latin typeface="Arial Narrow" pitchFamily="34" charset="0"/>
              </a:rPr>
              <a:t>HematocritManualModel</a:t>
            </a:r>
          </a:p>
        </p:txBody>
      </p:sp>
      <p:sp>
        <p:nvSpPr>
          <p:cNvPr id="31756" name="AutoShape 11"/>
          <p:cNvSpPr>
            <a:spLocks noChangeArrowheads="1"/>
          </p:cNvSpPr>
          <p:nvPr/>
        </p:nvSpPr>
        <p:spPr bwMode="auto">
          <a:xfrm>
            <a:off x="1328738" y="3513138"/>
            <a:ext cx="2363787" cy="398462"/>
          </a:xfrm>
          <a:prstGeom prst="flowChartTerminator">
            <a:avLst/>
          </a:prstGeom>
          <a:solidFill>
            <a:schemeClr val="tx2"/>
          </a:soli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2508" name="AutoShape 12"/>
          <p:cNvSpPr>
            <a:spLocks noChangeArrowheads="1"/>
          </p:cNvSpPr>
          <p:nvPr/>
        </p:nvSpPr>
        <p:spPr bwMode="auto">
          <a:xfrm>
            <a:off x="1603375" y="3554413"/>
            <a:ext cx="639763" cy="30003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69804"/>
                  <a:invGamma/>
                </a:schemeClr>
              </a:gs>
            </a:gsLst>
            <a:lin ang="0" scaled="1"/>
          </a:gradFill>
          <a:ln w="158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758" name="Text Box 13"/>
          <p:cNvSpPr txBox="1">
            <a:spLocks noChangeArrowheads="1"/>
          </p:cNvSpPr>
          <p:nvPr/>
        </p:nvSpPr>
        <p:spPr bwMode="auto">
          <a:xfrm>
            <a:off x="1552575" y="3535363"/>
            <a:ext cx="5064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>
                <a:solidFill>
                  <a:schemeClr val="bg1"/>
                </a:solidFill>
                <a:latin typeface="Arial Narrow" pitchFamily="34" charset="0"/>
              </a:rPr>
              <a:t>data</a:t>
            </a:r>
          </a:p>
        </p:txBody>
      </p:sp>
      <p:sp>
        <p:nvSpPr>
          <p:cNvPr id="31759" name="Text Box 14"/>
          <p:cNvSpPr txBox="1">
            <a:spLocks noChangeArrowheads="1"/>
          </p:cNvSpPr>
          <p:nvPr/>
        </p:nvSpPr>
        <p:spPr bwMode="auto">
          <a:xfrm>
            <a:off x="2219325" y="3525838"/>
            <a:ext cx="1128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>
                <a:solidFill>
                  <a:schemeClr val="bg1"/>
                </a:solidFill>
                <a:latin typeface="Arial Narrow" pitchFamily="34" charset="0"/>
              </a:rPr>
              <a:t> 37 %</a:t>
            </a:r>
          </a:p>
        </p:txBody>
      </p:sp>
      <p:sp>
        <p:nvSpPr>
          <p:cNvPr id="362511" name="AutoShape 15"/>
          <p:cNvSpPr>
            <a:spLocks noChangeArrowheads="1"/>
          </p:cNvSpPr>
          <p:nvPr/>
        </p:nvSpPr>
        <p:spPr bwMode="auto">
          <a:xfrm>
            <a:off x="1601788" y="4049713"/>
            <a:ext cx="639762" cy="30003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69804"/>
                  <a:invGamma/>
                </a:schemeClr>
              </a:gs>
            </a:gsLst>
            <a:lin ang="0" scaled="1"/>
          </a:gradFill>
          <a:ln w="158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761" name="Text Box 16"/>
          <p:cNvSpPr txBox="1">
            <a:spLocks noChangeArrowheads="1"/>
          </p:cNvSpPr>
          <p:nvPr/>
        </p:nvSpPr>
        <p:spPr bwMode="auto">
          <a:xfrm>
            <a:off x="1600200" y="4011613"/>
            <a:ext cx="5810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>
                <a:solidFill>
                  <a:schemeClr val="bg1"/>
                </a:solidFill>
                <a:latin typeface="Arial Narrow" pitchFamily="34" charset="0"/>
              </a:rPr>
              <a:t>quals</a:t>
            </a:r>
          </a:p>
        </p:txBody>
      </p:sp>
      <p:sp>
        <p:nvSpPr>
          <p:cNvPr id="31762" name="Text Box 17"/>
          <p:cNvSpPr txBox="1">
            <a:spLocks noChangeArrowheads="1"/>
          </p:cNvSpPr>
          <p:nvPr/>
        </p:nvSpPr>
        <p:spPr bwMode="auto">
          <a:xfrm>
            <a:off x="3614738" y="3025775"/>
            <a:ext cx="32639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>
                <a:solidFill>
                  <a:schemeClr val="bg1"/>
                </a:solidFill>
                <a:latin typeface="Arial Narrow" pitchFamily="34" charset="0"/>
              </a:rPr>
              <a:t>Hematocrit  (LOINC 20570-8)</a:t>
            </a:r>
          </a:p>
        </p:txBody>
      </p:sp>
      <p:sp>
        <p:nvSpPr>
          <p:cNvPr id="362514" name="AutoShape 18"/>
          <p:cNvSpPr>
            <a:spLocks noChangeArrowheads="1"/>
          </p:cNvSpPr>
          <p:nvPr/>
        </p:nvSpPr>
        <p:spPr bwMode="auto">
          <a:xfrm>
            <a:off x="971550" y="3078163"/>
            <a:ext cx="2606675" cy="292100"/>
          </a:xfrm>
          <a:prstGeom prst="flowChartTerminator">
            <a:avLst/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76078"/>
                  <a:invGamma/>
                </a:schemeClr>
              </a:gs>
            </a:gsLst>
            <a:lin ang="0" scaled="1"/>
          </a:gradFill>
          <a:ln w="158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764" name="Text Box 19"/>
          <p:cNvSpPr txBox="1">
            <a:spLocks noChangeArrowheads="1"/>
          </p:cNvSpPr>
          <p:nvPr/>
        </p:nvSpPr>
        <p:spPr bwMode="auto">
          <a:xfrm>
            <a:off x="1079500" y="3051175"/>
            <a:ext cx="2847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>
                <a:solidFill>
                  <a:schemeClr val="bg1"/>
                </a:solidFill>
                <a:latin typeface="Arial Narrow" pitchFamily="34" charset="0"/>
              </a:rPr>
              <a:t>HematocritModel</a:t>
            </a:r>
          </a:p>
        </p:txBody>
      </p:sp>
      <p:sp>
        <p:nvSpPr>
          <p:cNvPr id="31765" name="AutoShape 20"/>
          <p:cNvSpPr>
            <a:spLocks noChangeArrowheads="1"/>
          </p:cNvSpPr>
          <p:nvPr/>
        </p:nvSpPr>
        <p:spPr bwMode="auto">
          <a:xfrm>
            <a:off x="2103438" y="4919663"/>
            <a:ext cx="2363787" cy="398462"/>
          </a:xfrm>
          <a:prstGeom prst="flowChartTerminator">
            <a:avLst/>
          </a:prstGeom>
          <a:solidFill>
            <a:schemeClr val="tx2"/>
          </a:soli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2517" name="AutoShape 21"/>
          <p:cNvSpPr>
            <a:spLocks noChangeArrowheads="1"/>
          </p:cNvSpPr>
          <p:nvPr/>
        </p:nvSpPr>
        <p:spPr bwMode="auto">
          <a:xfrm>
            <a:off x="2378075" y="4960938"/>
            <a:ext cx="639763" cy="30003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69804"/>
                  <a:invGamma/>
                </a:schemeClr>
              </a:gs>
            </a:gsLst>
            <a:lin ang="0" scaled="1"/>
          </a:gradFill>
          <a:ln w="158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767" name="Text Box 22"/>
          <p:cNvSpPr txBox="1">
            <a:spLocks noChangeArrowheads="1"/>
          </p:cNvSpPr>
          <p:nvPr/>
        </p:nvSpPr>
        <p:spPr bwMode="auto">
          <a:xfrm>
            <a:off x="2327275" y="4941888"/>
            <a:ext cx="5064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>
                <a:solidFill>
                  <a:schemeClr val="bg1"/>
                </a:solidFill>
                <a:latin typeface="Arial Narrow" pitchFamily="34" charset="0"/>
              </a:rPr>
              <a:t>data</a:t>
            </a:r>
          </a:p>
        </p:txBody>
      </p:sp>
      <p:sp>
        <p:nvSpPr>
          <p:cNvPr id="31768" name="Text Box 23"/>
          <p:cNvSpPr txBox="1">
            <a:spLocks noChangeArrowheads="1"/>
          </p:cNvSpPr>
          <p:nvPr/>
        </p:nvSpPr>
        <p:spPr bwMode="auto">
          <a:xfrm>
            <a:off x="2994025" y="4932363"/>
            <a:ext cx="9350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>
                <a:solidFill>
                  <a:schemeClr val="bg1"/>
                </a:solidFill>
                <a:latin typeface="Arial Narrow" pitchFamily="34" charset="0"/>
              </a:rPr>
              <a:t>Manual</a:t>
            </a:r>
          </a:p>
        </p:txBody>
      </p:sp>
      <p:sp>
        <p:nvSpPr>
          <p:cNvPr id="31769" name="Text Box 24"/>
          <p:cNvSpPr txBox="1">
            <a:spLocks noChangeArrowheads="1"/>
          </p:cNvSpPr>
          <p:nvPr/>
        </p:nvSpPr>
        <p:spPr bwMode="auto">
          <a:xfrm>
            <a:off x="4094163" y="4432300"/>
            <a:ext cx="25257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>
                <a:solidFill>
                  <a:schemeClr val="bg1"/>
                </a:solidFill>
                <a:latin typeface="Arial Narrow" pitchFamily="34" charset="0"/>
              </a:rPr>
              <a:t>Hematocrit Method</a:t>
            </a:r>
          </a:p>
        </p:txBody>
      </p:sp>
      <p:sp>
        <p:nvSpPr>
          <p:cNvPr id="362521" name="AutoShape 25"/>
          <p:cNvSpPr>
            <a:spLocks noChangeArrowheads="1"/>
          </p:cNvSpPr>
          <p:nvPr/>
        </p:nvSpPr>
        <p:spPr bwMode="auto">
          <a:xfrm>
            <a:off x="1746250" y="4484688"/>
            <a:ext cx="2324100" cy="292100"/>
          </a:xfrm>
          <a:prstGeom prst="flowChartTerminator">
            <a:avLst/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76078"/>
                  <a:invGamma/>
                </a:schemeClr>
              </a:gs>
            </a:gsLst>
            <a:lin ang="0" scaled="1"/>
          </a:gradFill>
          <a:ln w="158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771" name="Text Box 26"/>
          <p:cNvSpPr txBox="1">
            <a:spLocks noChangeArrowheads="1"/>
          </p:cNvSpPr>
          <p:nvPr/>
        </p:nvSpPr>
        <p:spPr bwMode="auto">
          <a:xfrm>
            <a:off x="1854200" y="4457700"/>
            <a:ext cx="20081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>
                <a:solidFill>
                  <a:schemeClr val="bg1"/>
                </a:solidFill>
                <a:latin typeface="Arial Narrow" pitchFamily="34" charset="0"/>
              </a:rPr>
              <a:t>HematocritMethodModel</a:t>
            </a:r>
          </a:p>
        </p:txBody>
      </p:sp>
      <p:sp>
        <p:nvSpPr>
          <p:cNvPr id="31772" name="Text Box 34"/>
          <p:cNvSpPr txBox="1">
            <a:spLocks noChangeArrowheads="1"/>
          </p:cNvSpPr>
          <p:nvPr/>
        </p:nvSpPr>
        <p:spPr bwMode="auto">
          <a:xfrm>
            <a:off x="590550" y="1104900"/>
            <a:ext cx="587962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b="1" u="sng" dirty="0">
                <a:solidFill>
                  <a:schemeClr val="bg1"/>
                </a:solidFill>
              </a:rPr>
              <a:t>Precoordinated Model (CIMI </a:t>
            </a:r>
            <a:r>
              <a:rPr lang="en-US" b="1" u="sng" dirty="0" smtClean="0">
                <a:solidFill>
                  <a:schemeClr val="bg1"/>
                </a:solidFill>
              </a:rPr>
              <a:t>approved Model</a:t>
            </a:r>
            <a:r>
              <a:rPr lang="en-US" b="1" u="sng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31773" name="Text Box 35"/>
          <p:cNvSpPr txBox="1">
            <a:spLocks noChangeArrowheads="1"/>
          </p:cNvSpPr>
          <p:nvPr/>
        </p:nvSpPr>
        <p:spPr bwMode="auto">
          <a:xfrm>
            <a:off x="584200" y="2628900"/>
            <a:ext cx="60594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b="1" u="sng">
                <a:solidFill>
                  <a:schemeClr val="bg1"/>
                </a:solidFill>
              </a:rPr>
              <a:t>Post coordinated Model (CIMI preferred Model)</a:t>
            </a:r>
          </a:p>
        </p:txBody>
      </p:sp>
      <p:sp>
        <p:nvSpPr>
          <p:cNvPr id="31774" name="Line 36"/>
          <p:cNvSpPr>
            <a:spLocks noChangeShapeType="1"/>
          </p:cNvSpPr>
          <p:nvPr/>
        </p:nvSpPr>
        <p:spPr bwMode="auto">
          <a:xfrm>
            <a:off x="574675" y="2568575"/>
            <a:ext cx="7996238" cy="952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533" name="Line 37"/>
          <p:cNvSpPr>
            <a:spLocks noChangeShapeType="1"/>
          </p:cNvSpPr>
          <p:nvPr/>
        </p:nvSpPr>
        <p:spPr bwMode="auto">
          <a:xfrm flipH="1">
            <a:off x="4025900" y="1819275"/>
            <a:ext cx="22225" cy="13192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534" name="Line 38"/>
          <p:cNvSpPr>
            <a:spLocks noChangeShapeType="1"/>
          </p:cNvSpPr>
          <p:nvPr/>
        </p:nvSpPr>
        <p:spPr bwMode="auto">
          <a:xfrm flipH="1">
            <a:off x="4062413" y="1806575"/>
            <a:ext cx="731837" cy="27019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Line 37"/>
          <p:cNvSpPr>
            <a:spLocks noChangeShapeType="1"/>
          </p:cNvSpPr>
          <p:nvPr/>
        </p:nvSpPr>
        <p:spPr bwMode="auto">
          <a:xfrm flipH="1">
            <a:off x="2455863" y="2298700"/>
            <a:ext cx="66675" cy="13049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37"/>
          <p:cNvSpPr>
            <a:spLocks noChangeShapeType="1"/>
          </p:cNvSpPr>
          <p:nvPr/>
        </p:nvSpPr>
        <p:spPr bwMode="auto">
          <a:xfrm>
            <a:off x="968375" y="1700213"/>
            <a:ext cx="123825" cy="14112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904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2533" grpId="0" animBg="1"/>
      <p:bldP spid="362534" grpId="0" animBg="1"/>
      <p:bldP spid="33" grpId="0" animBg="1"/>
      <p:bldP spid="3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smtClean="0">
                <a:latin typeface="Arial" charset="0"/>
              </a:rPr>
              <a:t>  # </a:t>
            </a:r>
            <a:fld id="{FD2F2DA6-C850-4DFA-9249-B733F4FECD47}" type="slidenum">
              <a:rPr lang="en-US" sz="1200" smtClean="0">
                <a:latin typeface="Arial" charset="0"/>
              </a:rPr>
              <a:pPr/>
              <a:t>12</a:t>
            </a:fld>
            <a:endParaRPr lang="en-US" sz="1200" smtClean="0">
              <a:latin typeface="Arial" charset="0"/>
            </a:endParaRPr>
          </a:p>
        </p:txBody>
      </p:sp>
      <p:sp>
        <p:nvSpPr>
          <p:cNvPr id="31747" name="Rectangle 2"/>
          <p:cNvSpPr>
            <a:spLocks noChangeArrowheads="1"/>
          </p:cNvSpPr>
          <p:nvPr/>
        </p:nvSpPr>
        <p:spPr bwMode="auto">
          <a:xfrm>
            <a:off x="531813" y="1100138"/>
            <a:ext cx="8180387" cy="546735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>
              <a:solidFill>
                <a:schemeClr val="bg2"/>
              </a:solidFill>
              <a:latin typeface="SimSun" pitchFamily="2" charset="-122"/>
            </a:endParaRP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8575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Isosemantic Problems</a:t>
            </a:r>
          </a:p>
        </p:txBody>
      </p:sp>
      <p:sp>
        <p:nvSpPr>
          <p:cNvPr id="31749" name="AutoShape 4"/>
          <p:cNvSpPr>
            <a:spLocks noChangeArrowheads="1"/>
          </p:cNvSpPr>
          <p:nvPr/>
        </p:nvSpPr>
        <p:spPr bwMode="auto">
          <a:xfrm>
            <a:off x="1330325" y="2003425"/>
            <a:ext cx="3463926" cy="398463"/>
          </a:xfrm>
          <a:prstGeom prst="flowChartTerminator">
            <a:avLst/>
          </a:prstGeom>
          <a:solidFill>
            <a:schemeClr val="tx2"/>
          </a:soli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2501" name="AutoShape 5"/>
          <p:cNvSpPr>
            <a:spLocks noChangeArrowheads="1"/>
          </p:cNvSpPr>
          <p:nvPr/>
        </p:nvSpPr>
        <p:spPr bwMode="auto">
          <a:xfrm>
            <a:off x="1604963" y="2044700"/>
            <a:ext cx="639762" cy="30003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69804"/>
                  <a:invGamma/>
                </a:schemeClr>
              </a:gs>
            </a:gsLst>
            <a:lin ang="0" scaled="1"/>
          </a:gradFill>
          <a:ln w="158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751" name="Text Box 6"/>
          <p:cNvSpPr txBox="1">
            <a:spLocks noChangeArrowheads="1"/>
          </p:cNvSpPr>
          <p:nvPr/>
        </p:nvSpPr>
        <p:spPr bwMode="auto">
          <a:xfrm>
            <a:off x="1554163" y="2025650"/>
            <a:ext cx="45397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find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1752" name="Text Box 7"/>
          <p:cNvSpPr txBox="1">
            <a:spLocks noChangeArrowheads="1"/>
          </p:cNvSpPr>
          <p:nvPr/>
        </p:nvSpPr>
        <p:spPr bwMode="auto">
          <a:xfrm>
            <a:off x="2215487" y="2016125"/>
            <a:ext cx="235730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b="1" dirty="0" smtClean="0">
                <a:solidFill>
                  <a:schemeClr val="bg2"/>
                </a:solidFill>
              </a:rPr>
              <a:t>Suspected </a:t>
            </a:r>
            <a:r>
              <a:rPr lang="en-US" sz="1600" b="1" dirty="0">
                <a:solidFill>
                  <a:schemeClr val="bg2"/>
                </a:solidFill>
              </a:rPr>
              <a:t>breast cancer</a:t>
            </a:r>
            <a:endParaRPr lang="en-US" sz="16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362505" name="AutoShape 9"/>
          <p:cNvSpPr>
            <a:spLocks noChangeArrowheads="1"/>
          </p:cNvSpPr>
          <p:nvPr/>
        </p:nvSpPr>
        <p:spPr bwMode="auto">
          <a:xfrm>
            <a:off x="973138" y="1568450"/>
            <a:ext cx="2606675" cy="292100"/>
          </a:xfrm>
          <a:prstGeom prst="flowChartTerminator">
            <a:avLst/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76078"/>
                  <a:invGamma/>
                </a:schemeClr>
              </a:gs>
            </a:gsLst>
            <a:lin ang="0" scaled="1"/>
          </a:gradFill>
          <a:ln w="158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755" name="Text Box 10"/>
          <p:cNvSpPr txBox="1">
            <a:spLocks noChangeArrowheads="1"/>
          </p:cNvSpPr>
          <p:nvPr/>
        </p:nvSpPr>
        <p:spPr bwMode="auto">
          <a:xfrm>
            <a:off x="1081088" y="1541463"/>
            <a:ext cx="2847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err="1" smtClean="0">
                <a:solidFill>
                  <a:schemeClr val="bg1"/>
                </a:solidFill>
                <a:latin typeface="Arial Narrow" pitchFamily="34" charset="0"/>
              </a:rPr>
              <a:t>PrecoordProblemModel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1756" name="AutoShape 11"/>
          <p:cNvSpPr>
            <a:spLocks noChangeArrowheads="1"/>
          </p:cNvSpPr>
          <p:nvPr/>
        </p:nvSpPr>
        <p:spPr bwMode="auto">
          <a:xfrm>
            <a:off x="1328738" y="3513138"/>
            <a:ext cx="2201623" cy="398462"/>
          </a:xfrm>
          <a:prstGeom prst="flowChartTerminator">
            <a:avLst/>
          </a:prstGeom>
          <a:solidFill>
            <a:schemeClr val="tx2"/>
          </a:soli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2508" name="AutoShape 12"/>
          <p:cNvSpPr>
            <a:spLocks noChangeArrowheads="1"/>
          </p:cNvSpPr>
          <p:nvPr/>
        </p:nvSpPr>
        <p:spPr bwMode="auto">
          <a:xfrm>
            <a:off x="1603375" y="3554413"/>
            <a:ext cx="639763" cy="30003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69804"/>
                  <a:invGamma/>
                </a:schemeClr>
              </a:gs>
            </a:gsLst>
            <a:lin ang="0" scaled="1"/>
          </a:gradFill>
          <a:ln w="158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758" name="Text Box 13"/>
          <p:cNvSpPr txBox="1">
            <a:spLocks noChangeArrowheads="1"/>
          </p:cNvSpPr>
          <p:nvPr/>
        </p:nvSpPr>
        <p:spPr bwMode="auto">
          <a:xfrm>
            <a:off x="1552575" y="3535363"/>
            <a:ext cx="45397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find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1759" name="Text Box 14"/>
          <p:cNvSpPr txBox="1">
            <a:spLocks noChangeArrowheads="1"/>
          </p:cNvSpPr>
          <p:nvPr/>
        </p:nvSpPr>
        <p:spPr bwMode="auto">
          <a:xfrm>
            <a:off x="2219326" y="3525838"/>
            <a:ext cx="31169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>
                <a:solidFill>
                  <a:schemeClr val="bg2"/>
                </a:solidFill>
                <a:latin typeface="Arial Narrow" pitchFamily="34" charset="0"/>
              </a:rPr>
              <a:t> </a:t>
            </a:r>
            <a:r>
              <a:rPr lang="en-US" sz="1600" b="1" dirty="0" smtClean="0">
                <a:solidFill>
                  <a:schemeClr val="bg2"/>
                </a:solidFill>
              </a:rPr>
              <a:t>Cancer</a:t>
            </a:r>
            <a:endParaRPr lang="en-US" sz="16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362514" name="AutoShape 18"/>
          <p:cNvSpPr>
            <a:spLocks noChangeArrowheads="1"/>
          </p:cNvSpPr>
          <p:nvPr/>
        </p:nvSpPr>
        <p:spPr bwMode="auto">
          <a:xfrm>
            <a:off x="971550" y="3078163"/>
            <a:ext cx="2606675" cy="292100"/>
          </a:xfrm>
          <a:prstGeom prst="flowChartTerminator">
            <a:avLst/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76078"/>
                  <a:invGamma/>
                </a:schemeClr>
              </a:gs>
            </a:gsLst>
            <a:lin ang="0" scaled="1"/>
          </a:gradFill>
          <a:ln w="158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764" name="Text Box 19"/>
          <p:cNvSpPr txBox="1">
            <a:spLocks noChangeArrowheads="1"/>
          </p:cNvSpPr>
          <p:nvPr/>
        </p:nvSpPr>
        <p:spPr bwMode="auto">
          <a:xfrm>
            <a:off x="1079500" y="3051175"/>
            <a:ext cx="2847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err="1" smtClean="0">
                <a:solidFill>
                  <a:schemeClr val="bg1"/>
                </a:solidFill>
                <a:latin typeface="Arial Narrow" pitchFamily="34" charset="0"/>
              </a:rPr>
              <a:t>PostcoordProblemModel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1772" name="Text Box 34"/>
          <p:cNvSpPr txBox="1">
            <a:spLocks noChangeArrowheads="1"/>
          </p:cNvSpPr>
          <p:nvPr/>
        </p:nvSpPr>
        <p:spPr bwMode="auto">
          <a:xfrm>
            <a:off x="590550" y="1104900"/>
            <a:ext cx="587962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b="1" u="sng" dirty="0">
                <a:solidFill>
                  <a:schemeClr val="bg1"/>
                </a:solidFill>
              </a:rPr>
              <a:t>Precoordinated Model (CIMI </a:t>
            </a:r>
            <a:r>
              <a:rPr lang="en-US" b="1" u="sng" dirty="0" smtClean="0">
                <a:solidFill>
                  <a:schemeClr val="bg1"/>
                </a:solidFill>
              </a:rPr>
              <a:t>approved Model</a:t>
            </a:r>
            <a:r>
              <a:rPr lang="en-US" b="1" u="sng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31773" name="Text Box 35"/>
          <p:cNvSpPr txBox="1">
            <a:spLocks noChangeArrowheads="1"/>
          </p:cNvSpPr>
          <p:nvPr/>
        </p:nvSpPr>
        <p:spPr bwMode="auto">
          <a:xfrm>
            <a:off x="584200" y="2628900"/>
            <a:ext cx="60594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b="1" u="sng">
                <a:solidFill>
                  <a:schemeClr val="bg1"/>
                </a:solidFill>
              </a:rPr>
              <a:t>Post coordinated Model (CIMI preferred Model)</a:t>
            </a:r>
          </a:p>
        </p:txBody>
      </p:sp>
      <p:sp>
        <p:nvSpPr>
          <p:cNvPr id="31774" name="Line 36"/>
          <p:cNvSpPr>
            <a:spLocks noChangeShapeType="1"/>
          </p:cNvSpPr>
          <p:nvPr/>
        </p:nvSpPr>
        <p:spPr bwMode="auto">
          <a:xfrm>
            <a:off x="574675" y="2568575"/>
            <a:ext cx="7996238" cy="952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534" name="Line 38"/>
          <p:cNvSpPr>
            <a:spLocks noChangeShapeType="1"/>
          </p:cNvSpPr>
          <p:nvPr/>
        </p:nvSpPr>
        <p:spPr bwMode="auto">
          <a:xfrm flipH="1">
            <a:off x="2639345" y="2298700"/>
            <a:ext cx="1382982" cy="141366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37"/>
          <p:cNvSpPr>
            <a:spLocks noChangeShapeType="1"/>
          </p:cNvSpPr>
          <p:nvPr/>
        </p:nvSpPr>
        <p:spPr bwMode="auto">
          <a:xfrm>
            <a:off x="968375" y="1700213"/>
            <a:ext cx="123825" cy="14112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AutoShape 11"/>
          <p:cNvSpPr>
            <a:spLocks noChangeArrowheads="1"/>
          </p:cNvSpPr>
          <p:nvPr/>
        </p:nvSpPr>
        <p:spPr bwMode="auto">
          <a:xfrm>
            <a:off x="1317362" y="3938498"/>
            <a:ext cx="2212999" cy="398462"/>
          </a:xfrm>
          <a:prstGeom prst="flowChartTerminator">
            <a:avLst/>
          </a:prstGeom>
          <a:solidFill>
            <a:schemeClr val="tx2"/>
          </a:soli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AutoShape 12"/>
          <p:cNvSpPr>
            <a:spLocks noChangeArrowheads="1"/>
          </p:cNvSpPr>
          <p:nvPr/>
        </p:nvSpPr>
        <p:spPr bwMode="auto">
          <a:xfrm>
            <a:off x="1591999" y="3979773"/>
            <a:ext cx="639763" cy="30003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69804"/>
                  <a:invGamma/>
                </a:schemeClr>
              </a:gs>
            </a:gsLst>
            <a:lin ang="0" scaled="1"/>
          </a:gradFill>
          <a:ln w="158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7" name="Text Box 13"/>
          <p:cNvSpPr txBox="1">
            <a:spLocks noChangeArrowheads="1"/>
          </p:cNvSpPr>
          <p:nvPr/>
        </p:nvSpPr>
        <p:spPr bwMode="auto">
          <a:xfrm>
            <a:off x="1541199" y="3960723"/>
            <a:ext cx="44595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site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2207949" y="3951198"/>
            <a:ext cx="8627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>
                <a:solidFill>
                  <a:schemeClr val="bg2"/>
                </a:solidFill>
                <a:latin typeface="Arial Narrow" pitchFamily="34" charset="0"/>
              </a:rPr>
              <a:t> </a:t>
            </a:r>
            <a:r>
              <a:rPr lang="en-US" sz="1600" b="1" dirty="0" smtClean="0">
                <a:solidFill>
                  <a:schemeClr val="bg2"/>
                </a:solidFill>
              </a:rPr>
              <a:t>Breast</a:t>
            </a:r>
            <a:endParaRPr lang="en-US" sz="16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39" name="AutoShape 11"/>
          <p:cNvSpPr>
            <a:spLocks noChangeArrowheads="1"/>
          </p:cNvSpPr>
          <p:nvPr/>
        </p:nvSpPr>
        <p:spPr bwMode="auto">
          <a:xfrm>
            <a:off x="1346930" y="4377506"/>
            <a:ext cx="2232883" cy="398462"/>
          </a:xfrm>
          <a:prstGeom prst="flowChartTerminator">
            <a:avLst/>
          </a:prstGeom>
          <a:solidFill>
            <a:schemeClr val="tx2"/>
          </a:soli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AutoShape 12"/>
          <p:cNvSpPr>
            <a:spLocks noChangeArrowheads="1"/>
          </p:cNvSpPr>
          <p:nvPr/>
        </p:nvSpPr>
        <p:spPr bwMode="auto">
          <a:xfrm>
            <a:off x="1621567" y="4418781"/>
            <a:ext cx="639763" cy="30003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69804"/>
                  <a:invGamma/>
                </a:schemeClr>
              </a:gs>
            </a:gsLst>
            <a:lin ang="0" scaled="1"/>
          </a:gradFill>
          <a:ln w="158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" name="Text Box 13"/>
          <p:cNvSpPr txBox="1">
            <a:spLocks noChangeArrowheads="1"/>
          </p:cNvSpPr>
          <p:nvPr/>
        </p:nvSpPr>
        <p:spPr bwMode="auto">
          <a:xfrm>
            <a:off x="1570767" y="4399731"/>
            <a:ext cx="63350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status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2" name="Text Box 14"/>
          <p:cNvSpPr txBox="1">
            <a:spLocks noChangeArrowheads="1"/>
          </p:cNvSpPr>
          <p:nvPr/>
        </p:nvSpPr>
        <p:spPr bwMode="auto">
          <a:xfrm>
            <a:off x="2237518" y="4390206"/>
            <a:ext cx="129284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>
                <a:solidFill>
                  <a:schemeClr val="bg2"/>
                </a:solidFill>
                <a:latin typeface="Arial Narrow" pitchFamily="34" charset="0"/>
              </a:rPr>
              <a:t> </a:t>
            </a:r>
            <a:r>
              <a:rPr lang="en-US" sz="1600" b="1" dirty="0" smtClean="0">
                <a:solidFill>
                  <a:schemeClr val="bg2"/>
                </a:solidFill>
              </a:rPr>
              <a:t>Suspected</a:t>
            </a:r>
            <a:endParaRPr lang="en-US" sz="16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43" name="Text Box 8"/>
          <p:cNvSpPr txBox="1">
            <a:spLocks noChangeArrowheads="1"/>
          </p:cNvSpPr>
          <p:nvPr/>
        </p:nvSpPr>
        <p:spPr bwMode="auto">
          <a:xfrm>
            <a:off x="3616325" y="1516063"/>
            <a:ext cx="812006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Assert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4" name="Text Box 8"/>
          <p:cNvSpPr txBox="1">
            <a:spLocks noChangeArrowheads="1"/>
          </p:cNvSpPr>
          <p:nvPr/>
        </p:nvSpPr>
        <p:spPr bwMode="auto">
          <a:xfrm>
            <a:off x="3768725" y="3046911"/>
            <a:ext cx="812006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Assert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3" name="Line 37"/>
          <p:cNvSpPr>
            <a:spLocks noChangeShapeType="1"/>
          </p:cNvSpPr>
          <p:nvPr/>
        </p:nvSpPr>
        <p:spPr bwMode="auto">
          <a:xfrm>
            <a:off x="2423860" y="2298700"/>
            <a:ext cx="39511" cy="2209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533" name="Line 37"/>
          <p:cNvSpPr>
            <a:spLocks noChangeShapeType="1"/>
          </p:cNvSpPr>
          <p:nvPr/>
        </p:nvSpPr>
        <p:spPr bwMode="auto">
          <a:xfrm flipH="1">
            <a:off x="2883939" y="2298701"/>
            <a:ext cx="510199" cy="182177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AutoShape 11"/>
          <p:cNvSpPr>
            <a:spLocks noChangeArrowheads="1"/>
          </p:cNvSpPr>
          <p:nvPr/>
        </p:nvSpPr>
        <p:spPr bwMode="auto">
          <a:xfrm>
            <a:off x="1349202" y="4802866"/>
            <a:ext cx="2673125" cy="398462"/>
          </a:xfrm>
          <a:prstGeom prst="flowChartTerminator">
            <a:avLst/>
          </a:prstGeom>
          <a:solidFill>
            <a:schemeClr val="tx2"/>
          </a:soli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AutoShape 12"/>
          <p:cNvSpPr>
            <a:spLocks noChangeArrowheads="1"/>
          </p:cNvSpPr>
          <p:nvPr/>
        </p:nvSpPr>
        <p:spPr bwMode="auto">
          <a:xfrm>
            <a:off x="1623839" y="4844141"/>
            <a:ext cx="639763" cy="30003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69804"/>
                  <a:invGamma/>
                </a:schemeClr>
              </a:gs>
            </a:gsLst>
            <a:lin ang="0" scaled="1"/>
          </a:gradFill>
          <a:ln w="158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8" name="Text Box 13"/>
          <p:cNvSpPr txBox="1">
            <a:spLocks noChangeArrowheads="1"/>
          </p:cNvSpPr>
          <p:nvPr/>
        </p:nvSpPr>
        <p:spPr bwMode="auto">
          <a:xfrm>
            <a:off x="1573039" y="4825091"/>
            <a:ext cx="71686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subject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9" name="Text Box 14"/>
          <p:cNvSpPr txBox="1">
            <a:spLocks noChangeArrowheads="1"/>
          </p:cNvSpPr>
          <p:nvPr/>
        </p:nvSpPr>
        <p:spPr bwMode="auto">
          <a:xfrm>
            <a:off x="2239790" y="4815566"/>
            <a:ext cx="23822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>
                <a:solidFill>
                  <a:schemeClr val="bg2"/>
                </a:solidFill>
                <a:latin typeface="Arial Narrow" pitchFamily="34" charset="0"/>
              </a:rPr>
              <a:t> </a:t>
            </a:r>
            <a:r>
              <a:rPr lang="en-US" sz="1600" b="1" dirty="0" smtClean="0">
                <a:solidFill>
                  <a:schemeClr val="bg2"/>
                </a:solidFill>
              </a:rPr>
              <a:t>Patient (default)</a:t>
            </a:r>
            <a:endParaRPr lang="en-US" sz="1600" dirty="0">
              <a:solidFill>
                <a:schemeClr val="bg2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2534" grpId="0" animBg="1"/>
      <p:bldP spid="34" grpId="0" animBg="1"/>
      <p:bldP spid="33" grpId="0" animBg="1"/>
      <p:bldP spid="36253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 bwMode="auto">
          <a:xfrm>
            <a:off x="457200" y="55563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 smtClean="0">
                <a:solidFill>
                  <a:schemeClr val="tx1"/>
                </a:solidFill>
              </a:rPr>
              <a:t>Isosemantic Models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 bwMode="auto">
          <a:xfrm>
            <a:off x="218364" y="1041400"/>
            <a:ext cx="8816453" cy="50180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3600" dirty="0" smtClean="0">
                <a:solidFill>
                  <a:schemeClr val="tx2"/>
                </a:solidFill>
              </a:rPr>
              <a:t>CIMI supports isosemantic clinical models:</a:t>
            </a:r>
            <a:endParaRPr lang="en-US" sz="3600" dirty="0" smtClean="0">
              <a:solidFill>
                <a:schemeClr val="tx2"/>
              </a:solidFill>
            </a:endParaRPr>
          </a:p>
          <a:p>
            <a:pPr lvl="1"/>
            <a:r>
              <a:rPr lang="en-US" sz="2400" dirty="0" smtClean="0">
                <a:solidFill>
                  <a:schemeClr val="tx2"/>
                </a:solidFill>
              </a:rPr>
              <a:t>We will keep isosemantic models in the CIMI repository </a:t>
            </a:r>
            <a:r>
              <a:rPr lang="en-AU" sz="2400" dirty="0" smtClean="0">
                <a:solidFill>
                  <a:schemeClr val="tx2"/>
                </a:solidFill>
              </a:rPr>
              <a:t>that use a different split between pre-coordination versus post coordination (different split between terminology and information model)</a:t>
            </a:r>
          </a:p>
          <a:p>
            <a:pPr lvl="1"/>
            <a:r>
              <a:rPr lang="en-AU" sz="2400" dirty="0" smtClean="0">
                <a:solidFill>
                  <a:schemeClr val="tx2"/>
                </a:solidFill>
              </a:rPr>
              <a:t>One model in an isosemantic family will be selected as the preferred model for interoperability (as opposed to everyone supporting every model)</a:t>
            </a:r>
          </a:p>
          <a:p>
            <a:pPr lvl="1"/>
            <a:r>
              <a:rPr lang="en-US" sz="2400" dirty="0" smtClean="0">
                <a:solidFill>
                  <a:schemeClr val="tx2"/>
                </a:solidFill>
              </a:rPr>
              <a:t>Profiles </a:t>
            </a:r>
            <a:r>
              <a:rPr lang="en-US" sz="2400" dirty="0">
                <a:solidFill>
                  <a:schemeClr val="tx2"/>
                </a:solidFill>
              </a:rPr>
              <a:t>of </a:t>
            </a:r>
            <a:r>
              <a:rPr lang="en-US" sz="2400" dirty="0" smtClean="0">
                <a:solidFill>
                  <a:schemeClr val="tx2"/>
                </a:solidFill>
              </a:rPr>
              <a:t>models </a:t>
            </a:r>
            <a:r>
              <a:rPr lang="en-US" sz="2400" dirty="0">
                <a:solidFill>
                  <a:schemeClr val="tx2"/>
                </a:solidFill>
              </a:rPr>
              <a:t>for specific </a:t>
            </a:r>
            <a:r>
              <a:rPr lang="en-US" sz="2400" dirty="0" smtClean="0">
                <a:solidFill>
                  <a:schemeClr val="tx2"/>
                </a:solidFill>
              </a:rPr>
              <a:t>use cases </a:t>
            </a:r>
            <a:r>
              <a:rPr lang="en-US" sz="2400" dirty="0">
                <a:solidFill>
                  <a:schemeClr val="tx2"/>
                </a:solidFill>
              </a:rPr>
              <a:t>will be created by </a:t>
            </a:r>
            <a:r>
              <a:rPr lang="en-US" sz="2400" dirty="0" smtClean="0">
                <a:solidFill>
                  <a:schemeClr val="tx2"/>
                </a:solidFill>
              </a:rPr>
              <a:t>authoritative bodies: </a:t>
            </a:r>
            <a:r>
              <a:rPr lang="en-US" sz="2400" dirty="0">
                <a:solidFill>
                  <a:schemeClr val="tx2"/>
                </a:solidFill>
              </a:rPr>
              <a:t>professional societies, regulatory agencies, public health, quality measures, etc.)</a:t>
            </a:r>
            <a:endParaRPr lang="en-US" sz="2000" dirty="0">
              <a:solidFill>
                <a:schemeClr val="tx2"/>
              </a:solidFill>
            </a:endParaRPr>
          </a:p>
          <a:p>
            <a:pPr lvl="1"/>
            <a:endParaRPr lang="en-US" sz="2800" dirty="0" smtClean="0">
              <a:solidFill>
                <a:schemeClr val="tx2"/>
              </a:solidFill>
            </a:endParaRPr>
          </a:p>
          <a:p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45767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5454"/>
            <a:ext cx="8229600" cy="1143000"/>
          </a:xfrm>
        </p:spPr>
        <p:txBody>
          <a:bodyPr/>
          <a:lstStyle/>
          <a:p>
            <a:r>
              <a:rPr lang="en-US" sz="32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March 29, </a:t>
            </a:r>
            <a:r>
              <a:rPr lang="en-US" sz="32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2012 – Semantic Interoperability</a:t>
            </a:r>
            <a:endParaRPr lang="en-US" sz="32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78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CIMI Executive Committee affirms that CIMI </a:t>
            </a:r>
            <a:r>
              <a:rPr lang="en-US" dirty="0">
                <a:solidFill>
                  <a:schemeClr val="tx2"/>
                </a:solidFill>
              </a:rPr>
              <a:t>m</a:t>
            </a:r>
            <a:r>
              <a:rPr lang="en-US" dirty="0" smtClean="0">
                <a:solidFill>
                  <a:schemeClr val="tx2"/>
                </a:solidFill>
              </a:rPr>
              <a:t>odels must  be capable </a:t>
            </a:r>
            <a:r>
              <a:rPr lang="en-US" dirty="0">
                <a:solidFill>
                  <a:schemeClr val="tx2"/>
                </a:solidFill>
              </a:rPr>
              <a:t>of supporting semantic interoperability across a federation of enterprises. </a:t>
            </a:r>
            <a:r>
              <a:rPr lang="en-US" dirty="0" smtClean="0">
                <a:solidFill>
                  <a:schemeClr val="tx2"/>
                </a:solidFill>
              </a:rPr>
              <a:t>CIMI </a:t>
            </a:r>
            <a:r>
              <a:rPr lang="en-US" dirty="0">
                <a:solidFill>
                  <a:schemeClr val="tx2"/>
                </a:solidFill>
              </a:rPr>
              <a:t>models </a:t>
            </a:r>
            <a:r>
              <a:rPr lang="en-US" dirty="0" smtClean="0">
                <a:solidFill>
                  <a:schemeClr val="tx2"/>
                </a:solidFill>
              </a:rPr>
              <a:t>are not limited </a:t>
            </a:r>
            <a:r>
              <a:rPr lang="en-US" dirty="0">
                <a:solidFill>
                  <a:schemeClr val="tx2"/>
                </a:solidFill>
              </a:rPr>
              <a:t>to supporting semantic interoperability </a:t>
            </a:r>
            <a:r>
              <a:rPr lang="en-US" dirty="0" smtClean="0">
                <a:solidFill>
                  <a:schemeClr val="tx2"/>
                </a:solidFill>
              </a:rPr>
              <a:t>only within </a:t>
            </a:r>
            <a:r>
              <a:rPr lang="en-US" dirty="0">
                <a:solidFill>
                  <a:schemeClr val="tx2"/>
                </a:solidFill>
              </a:rPr>
              <a:t>an enterprise </a:t>
            </a:r>
            <a:r>
              <a:rPr lang="en-US" dirty="0" smtClean="0">
                <a:solidFill>
                  <a:schemeClr val="tx2"/>
                </a:solidFill>
              </a:rPr>
              <a:t>or to just supporting syntactic </a:t>
            </a:r>
            <a:r>
              <a:rPr lang="en-US" dirty="0">
                <a:solidFill>
                  <a:schemeClr val="tx2"/>
                </a:solidFill>
              </a:rPr>
              <a:t>or structural </a:t>
            </a:r>
            <a:r>
              <a:rPr lang="en-US" dirty="0" smtClean="0">
                <a:solidFill>
                  <a:schemeClr val="tx2"/>
                </a:solidFill>
              </a:rPr>
              <a:t>interoperability</a:t>
            </a:r>
          </a:p>
          <a:p>
            <a:r>
              <a:rPr lang="en-AU" dirty="0" smtClean="0">
                <a:solidFill>
                  <a:schemeClr val="tx2"/>
                </a:solidFill>
              </a:rPr>
              <a:t>We will define </a:t>
            </a:r>
            <a:r>
              <a:rPr lang="en-AU" dirty="0">
                <a:solidFill>
                  <a:schemeClr val="tx2"/>
                </a:solidFill>
              </a:rPr>
              <a:t>not only the semantic meaning of each node in the clinical model, </a:t>
            </a:r>
            <a:r>
              <a:rPr lang="en-AU" dirty="0" smtClean="0">
                <a:solidFill>
                  <a:schemeClr val="tx2"/>
                </a:solidFill>
              </a:rPr>
              <a:t>but </a:t>
            </a:r>
            <a:r>
              <a:rPr lang="en-AU" dirty="0">
                <a:solidFill>
                  <a:schemeClr val="tx2"/>
                </a:solidFill>
              </a:rPr>
              <a:t>also define the semantic meaning of the relationship between each parent and child node in the hierarchy. </a:t>
            </a:r>
            <a:r>
              <a:rPr lang="en-AU" dirty="0" smtClean="0">
                <a:solidFill>
                  <a:schemeClr val="tx2"/>
                </a:solidFill>
              </a:rPr>
              <a:t> </a:t>
            </a:r>
          </a:p>
          <a:p>
            <a:r>
              <a:rPr lang="en-AU" dirty="0" smtClean="0">
                <a:solidFill>
                  <a:schemeClr val="tx2"/>
                </a:solidFill>
              </a:rPr>
              <a:t>SNOMED relationship concepts will be used to define the parent-child relationships in the models.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96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smtClean="0">
                <a:latin typeface="Arial" charset="0"/>
              </a:rPr>
              <a:t>  # </a:t>
            </a:r>
            <a:fld id="{FD2F2DA6-C850-4DFA-9249-B733F4FECD47}" type="slidenum">
              <a:rPr lang="en-US" sz="1200" smtClean="0">
                <a:latin typeface="Arial" charset="0"/>
              </a:rPr>
              <a:pPr/>
              <a:t>15</a:t>
            </a:fld>
            <a:endParaRPr lang="en-US" sz="1200" smtClean="0">
              <a:latin typeface="Arial" charset="0"/>
            </a:endParaRPr>
          </a:p>
        </p:txBody>
      </p:sp>
      <p:sp>
        <p:nvSpPr>
          <p:cNvPr id="31747" name="Rectangle 2"/>
          <p:cNvSpPr>
            <a:spLocks noChangeArrowheads="1"/>
          </p:cNvSpPr>
          <p:nvPr/>
        </p:nvSpPr>
        <p:spPr bwMode="auto">
          <a:xfrm>
            <a:off x="531813" y="1100138"/>
            <a:ext cx="8180387" cy="546735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>
              <a:solidFill>
                <a:schemeClr val="bg2"/>
              </a:solidFill>
              <a:latin typeface="SimSun" pitchFamily="2" charset="-122"/>
            </a:endParaRP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8575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Isosemantic Problems</a:t>
            </a:r>
          </a:p>
        </p:txBody>
      </p:sp>
      <p:sp>
        <p:nvSpPr>
          <p:cNvPr id="31749" name="AutoShape 4"/>
          <p:cNvSpPr>
            <a:spLocks noChangeArrowheads="1"/>
          </p:cNvSpPr>
          <p:nvPr/>
        </p:nvSpPr>
        <p:spPr bwMode="auto">
          <a:xfrm>
            <a:off x="1330325" y="2003425"/>
            <a:ext cx="3463926" cy="398463"/>
          </a:xfrm>
          <a:prstGeom prst="flowChartTerminator">
            <a:avLst/>
          </a:prstGeom>
          <a:solidFill>
            <a:schemeClr val="tx2"/>
          </a:soli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2501" name="AutoShape 5"/>
          <p:cNvSpPr>
            <a:spLocks noChangeArrowheads="1"/>
          </p:cNvSpPr>
          <p:nvPr/>
        </p:nvSpPr>
        <p:spPr bwMode="auto">
          <a:xfrm>
            <a:off x="1604963" y="2044700"/>
            <a:ext cx="639762" cy="30003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69804"/>
                  <a:invGamma/>
                </a:schemeClr>
              </a:gs>
            </a:gsLst>
            <a:lin ang="0" scaled="1"/>
          </a:gradFill>
          <a:ln w="158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751" name="Text Box 6"/>
          <p:cNvSpPr txBox="1">
            <a:spLocks noChangeArrowheads="1"/>
          </p:cNvSpPr>
          <p:nvPr/>
        </p:nvSpPr>
        <p:spPr bwMode="auto">
          <a:xfrm>
            <a:off x="1554163" y="2025650"/>
            <a:ext cx="45397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find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1752" name="Text Box 7"/>
          <p:cNvSpPr txBox="1">
            <a:spLocks noChangeArrowheads="1"/>
          </p:cNvSpPr>
          <p:nvPr/>
        </p:nvSpPr>
        <p:spPr bwMode="auto">
          <a:xfrm>
            <a:off x="2215487" y="2016125"/>
            <a:ext cx="235730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b="1" dirty="0" smtClean="0">
                <a:solidFill>
                  <a:schemeClr val="bg2"/>
                </a:solidFill>
              </a:rPr>
              <a:t>Suspected </a:t>
            </a:r>
            <a:r>
              <a:rPr lang="en-US" sz="1600" b="1" dirty="0">
                <a:solidFill>
                  <a:schemeClr val="bg2"/>
                </a:solidFill>
              </a:rPr>
              <a:t>breast cancer</a:t>
            </a:r>
            <a:endParaRPr lang="en-US" sz="16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362505" name="AutoShape 9"/>
          <p:cNvSpPr>
            <a:spLocks noChangeArrowheads="1"/>
          </p:cNvSpPr>
          <p:nvPr/>
        </p:nvSpPr>
        <p:spPr bwMode="auto">
          <a:xfrm>
            <a:off x="973138" y="1568450"/>
            <a:ext cx="2606675" cy="292100"/>
          </a:xfrm>
          <a:prstGeom prst="flowChartTerminator">
            <a:avLst/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76078"/>
                  <a:invGamma/>
                </a:schemeClr>
              </a:gs>
            </a:gsLst>
            <a:lin ang="0" scaled="1"/>
          </a:gradFill>
          <a:ln w="158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755" name="Text Box 10"/>
          <p:cNvSpPr txBox="1">
            <a:spLocks noChangeArrowheads="1"/>
          </p:cNvSpPr>
          <p:nvPr/>
        </p:nvSpPr>
        <p:spPr bwMode="auto">
          <a:xfrm>
            <a:off x="1081088" y="1541463"/>
            <a:ext cx="2847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err="1" smtClean="0">
                <a:solidFill>
                  <a:schemeClr val="bg1"/>
                </a:solidFill>
                <a:latin typeface="Arial Narrow" pitchFamily="34" charset="0"/>
              </a:rPr>
              <a:t>PrecoordProblemModel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1756" name="AutoShape 11"/>
          <p:cNvSpPr>
            <a:spLocks noChangeArrowheads="1"/>
          </p:cNvSpPr>
          <p:nvPr/>
        </p:nvSpPr>
        <p:spPr bwMode="auto">
          <a:xfrm>
            <a:off x="1328738" y="3513138"/>
            <a:ext cx="2201623" cy="398462"/>
          </a:xfrm>
          <a:prstGeom prst="flowChartTerminator">
            <a:avLst/>
          </a:prstGeom>
          <a:solidFill>
            <a:schemeClr val="tx2"/>
          </a:soli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2508" name="AutoShape 12"/>
          <p:cNvSpPr>
            <a:spLocks noChangeArrowheads="1"/>
          </p:cNvSpPr>
          <p:nvPr/>
        </p:nvSpPr>
        <p:spPr bwMode="auto">
          <a:xfrm>
            <a:off x="1603375" y="3554413"/>
            <a:ext cx="639763" cy="30003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69804"/>
                  <a:invGamma/>
                </a:schemeClr>
              </a:gs>
            </a:gsLst>
            <a:lin ang="0" scaled="1"/>
          </a:gradFill>
          <a:ln w="158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758" name="Text Box 13"/>
          <p:cNvSpPr txBox="1">
            <a:spLocks noChangeArrowheads="1"/>
          </p:cNvSpPr>
          <p:nvPr/>
        </p:nvSpPr>
        <p:spPr bwMode="auto">
          <a:xfrm>
            <a:off x="1552575" y="3535363"/>
            <a:ext cx="45397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find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1759" name="Text Box 14"/>
          <p:cNvSpPr txBox="1">
            <a:spLocks noChangeArrowheads="1"/>
          </p:cNvSpPr>
          <p:nvPr/>
        </p:nvSpPr>
        <p:spPr bwMode="auto">
          <a:xfrm>
            <a:off x="2219326" y="3525838"/>
            <a:ext cx="31169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>
                <a:solidFill>
                  <a:schemeClr val="bg2"/>
                </a:solidFill>
                <a:latin typeface="Arial Narrow" pitchFamily="34" charset="0"/>
              </a:rPr>
              <a:t> </a:t>
            </a:r>
            <a:r>
              <a:rPr lang="en-US" sz="1600" b="1" dirty="0" smtClean="0">
                <a:solidFill>
                  <a:schemeClr val="bg2"/>
                </a:solidFill>
              </a:rPr>
              <a:t>Cancer</a:t>
            </a:r>
            <a:endParaRPr lang="en-US" sz="16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362514" name="AutoShape 18"/>
          <p:cNvSpPr>
            <a:spLocks noChangeArrowheads="1"/>
          </p:cNvSpPr>
          <p:nvPr/>
        </p:nvSpPr>
        <p:spPr bwMode="auto">
          <a:xfrm>
            <a:off x="971550" y="3078163"/>
            <a:ext cx="2606675" cy="292100"/>
          </a:xfrm>
          <a:prstGeom prst="flowChartTerminator">
            <a:avLst/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76078"/>
                  <a:invGamma/>
                </a:schemeClr>
              </a:gs>
            </a:gsLst>
            <a:lin ang="0" scaled="1"/>
          </a:gradFill>
          <a:ln w="158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764" name="Text Box 19"/>
          <p:cNvSpPr txBox="1">
            <a:spLocks noChangeArrowheads="1"/>
          </p:cNvSpPr>
          <p:nvPr/>
        </p:nvSpPr>
        <p:spPr bwMode="auto">
          <a:xfrm>
            <a:off x="1079500" y="3051175"/>
            <a:ext cx="2847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err="1" smtClean="0">
                <a:solidFill>
                  <a:schemeClr val="bg1"/>
                </a:solidFill>
                <a:latin typeface="Arial Narrow" pitchFamily="34" charset="0"/>
              </a:rPr>
              <a:t>PostcoordProblemModel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1772" name="Text Box 34"/>
          <p:cNvSpPr txBox="1">
            <a:spLocks noChangeArrowheads="1"/>
          </p:cNvSpPr>
          <p:nvPr/>
        </p:nvSpPr>
        <p:spPr bwMode="auto">
          <a:xfrm>
            <a:off x="590550" y="1104900"/>
            <a:ext cx="587962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b="1" u="sng" dirty="0">
                <a:solidFill>
                  <a:schemeClr val="bg1"/>
                </a:solidFill>
              </a:rPr>
              <a:t>Precoordinated Model (CIMI </a:t>
            </a:r>
            <a:r>
              <a:rPr lang="en-US" b="1" u="sng" dirty="0" smtClean="0">
                <a:solidFill>
                  <a:schemeClr val="bg1"/>
                </a:solidFill>
              </a:rPr>
              <a:t>approved Model</a:t>
            </a:r>
            <a:r>
              <a:rPr lang="en-US" b="1" u="sng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31773" name="Text Box 35"/>
          <p:cNvSpPr txBox="1">
            <a:spLocks noChangeArrowheads="1"/>
          </p:cNvSpPr>
          <p:nvPr/>
        </p:nvSpPr>
        <p:spPr bwMode="auto">
          <a:xfrm>
            <a:off x="584200" y="2628900"/>
            <a:ext cx="60594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b="1" u="sng">
                <a:solidFill>
                  <a:schemeClr val="bg1"/>
                </a:solidFill>
              </a:rPr>
              <a:t>Post coordinated Model (CIMI preferred Model)</a:t>
            </a:r>
          </a:p>
        </p:txBody>
      </p:sp>
      <p:sp>
        <p:nvSpPr>
          <p:cNvPr id="31774" name="Line 36"/>
          <p:cNvSpPr>
            <a:spLocks noChangeShapeType="1"/>
          </p:cNvSpPr>
          <p:nvPr/>
        </p:nvSpPr>
        <p:spPr bwMode="auto">
          <a:xfrm>
            <a:off x="574675" y="2568575"/>
            <a:ext cx="7996238" cy="952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AutoShape 11"/>
          <p:cNvSpPr>
            <a:spLocks noChangeArrowheads="1"/>
          </p:cNvSpPr>
          <p:nvPr/>
        </p:nvSpPr>
        <p:spPr bwMode="auto">
          <a:xfrm>
            <a:off x="1317362" y="3938498"/>
            <a:ext cx="2212999" cy="398462"/>
          </a:xfrm>
          <a:prstGeom prst="flowChartTerminator">
            <a:avLst/>
          </a:prstGeom>
          <a:solidFill>
            <a:schemeClr val="tx2"/>
          </a:soli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AutoShape 12"/>
          <p:cNvSpPr>
            <a:spLocks noChangeArrowheads="1"/>
          </p:cNvSpPr>
          <p:nvPr/>
        </p:nvSpPr>
        <p:spPr bwMode="auto">
          <a:xfrm>
            <a:off x="1591999" y="3979773"/>
            <a:ext cx="639763" cy="30003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69804"/>
                  <a:invGamma/>
                </a:schemeClr>
              </a:gs>
            </a:gsLst>
            <a:lin ang="0" scaled="1"/>
          </a:gradFill>
          <a:ln w="158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7" name="Text Box 13"/>
          <p:cNvSpPr txBox="1">
            <a:spLocks noChangeArrowheads="1"/>
          </p:cNvSpPr>
          <p:nvPr/>
        </p:nvSpPr>
        <p:spPr bwMode="auto">
          <a:xfrm>
            <a:off x="1541199" y="3960723"/>
            <a:ext cx="44595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site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2207949" y="3951198"/>
            <a:ext cx="8627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>
                <a:solidFill>
                  <a:schemeClr val="bg2"/>
                </a:solidFill>
                <a:latin typeface="Arial Narrow" pitchFamily="34" charset="0"/>
              </a:rPr>
              <a:t> </a:t>
            </a:r>
            <a:r>
              <a:rPr lang="en-US" sz="1600" b="1" dirty="0" smtClean="0">
                <a:solidFill>
                  <a:schemeClr val="bg2"/>
                </a:solidFill>
              </a:rPr>
              <a:t>Breast</a:t>
            </a:r>
            <a:endParaRPr lang="en-US" sz="16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39" name="AutoShape 11"/>
          <p:cNvSpPr>
            <a:spLocks noChangeArrowheads="1"/>
          </p:cNvSpPr>
          <p:nvPr/>
        </p:nvSpPr>
        <p:spPr bwMode="auto">
          <a:xfrm>
            <a:off x="1346930" y="4377506"/>
            <a:ext cx="2232883" cy="398462"/>
          </a:xfrm>
          <a:prstGeom prst="flowChartTerminator">
            <a:avLst/>
          </a:prstGeom>
          <a:solidFill>
            <a:schemeClr val="tx2"/>
          </a:soli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AutoShape 12"/>
          <p:cNvSpPr>
            <a:spLocks noChangeArrowheads="1"/>
          </p:cNvSpPr>
          <p:nvPr/>
        </p:nvSpPr>
        <p:spPr bwMode="auto">
          <a:xfrm>
            <a:off x="1621567" y="4418781"/>
            <a:ext cx="639763" cy="30003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69804"/>
                  <a:invGamma/>
                </a:schemeClr>
              </a:gs>
            </a:gsLst>
            <a:lin ang="0" scaled="1"/>
          </a:gradFill>
          <a:ln w="158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" name="Text Box 13"/>
          <p:cNvSpPr txBox="1">
            <a:spLocks noChangeArrowheads="1"/>
          </p:cNvSpPr>
          <p:nvPr/>
        </p:nvSpPr>
        <p:spPr bwMode="auto">
          <a:xfrm>
            <a:off x="1570767" y="4399731"/>
            <a:ext cx="63350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status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2" name="Text Box 14"/>
          <p:cNvSpPr txBox="1">
            <a:spLocks noChangeArrowheads="1"/>
          </p:cNvSpPr>
          <p:nvPr/>
        </p:nvSpPr>
        <p:spPr bwMode="auto">
          <a:xfrm>
            <a:off x="2237518" y="4390206"/>
            <a:ext cx="129284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>
                <a:solidFill>
                  <a:schemeClr val="bg2"/>
                </a:solidFill>
                <a:latin typeface="Arial Narrow" pitchFamily="34" charset="0"/>
              </a:rPr>
              <a:t> </a:t>
            </a:r>
            <a:r>
              <a:rPr lang="en-US" sz="1600" b="1" dirty="0" smtClean="0">
                <a:solidFill>
                  <a:schemeClr val="bg2"/>
                </a:solidFill>
              </a:rPr>
              <a:t>Suspected</a:t>
            </a:r>
            <a:endParaRPr lang="en-US" sz="16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43" name="Text Box 8"/>
          <p:cNvSpPr txBox="1">
            <a:spLocks noChangeArrowheads="1"/>
          </p:cNvSpPr>
          <p:nvPr/>
        </p:nvSpPr>
        <p:spPr bwMode="auto">
          <a:xfrm>
            <a:off x="3616325" y="1516063"/>
            <a:ext cx="812006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Assert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4" name="Text Box 8"/>
          <p:cNvSpPr txBox="1">
            <a:spLocks noChangeArrowheads="1"/>
          </p:cNvSpPr>
          <p:nvPr/>
        </p:nvSpPr>
        <p:spPr bwMode="auto">
          <a:xfrm>
            <a:off x="3768725" y="3046911"/>
            <a:ext cx="812006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Assert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6" name="AutoShape 11"/>
          <p:cNvSpPr>
            <a:spLocks noChangeArrowheads="1"/>
          </p:cNvSpPr>
          <p:nvPr/>
        </p:nvSpPr>
        <p:spPr bwMode="auto">
          <a:xfrm>
            <a:off x="1349202" y="4802866"/>
            <a:ext cx="2673125" cy="398462"/>
          </a:xfrm>
          <a:prstGeom prst="flowChartTerminator">
            <a:avLst/>
          </a:prstGeom>
          <a:solidFill>
            <a:schemeClr val="tx2"/>
          </a:soli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AutoShape 12"/>
          <p:cNvSpPr>
            <a:spLocks noChangeArrowheads="1"/>
          </p:cNvSpPr>
          <p:nvPr/>
        </p:nvSpPr>
        <p:spPr bwMode="auto">
          <a:xfrm>
            <a:off x="1623839" y="4844141"/>
            <a:ext cx="639763" cy="30003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69804"/>
                  <a:invGamma/>
                </a:schemeClr>
              </a:gs>
            </a:gsLst>
            <a:lin ang="0" scaled="1"/>
          </a:gradFill>
          <a:ln w="158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8" name="Text Box 13"/>
          <p:cNvSpPr txBox="1">
            <a:spLocks noChangeArrowheads="1"/>
          </p:cNvSpPr>
          <p:nvPr/>
        </p:nvSpPr>
        <p:spPr bwMode="auto">
          <a:xfrm>
            <a:off x="1573039" y="4825091"/>
            <a:ext cx="71686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subject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9" name="Text Box 14"/>
          <p:cNvSpPr txBox="1">
            <a:spLocks noChangeArrowheads="1"/>
          </p:cNvSpPr>
          <p:nvPr/>
        </p:nvSpPr>
        <p:spPr bwMode="auto">
          <a:xfrm>
            <a:off x="2239790" y="4815566"/>
            <a:ext cx="23822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>
                <a:solidFill>
                  <a:schemeClr val="bg2"/>
                </a:solidFill>
                <a:latin typeface="Arial Narrow" pitchFamily="34" charset="0"/>
              </a:rPr>
              <a:t> </a:t>
            </a:r>
            <a:r>
              <a:rPr lang="en-US" sz="1600" b="1" dirty="0" smtClean="0">
                <a:solidFill>
                  <a:schemeClr val="bg2"/>
                </a:solidFill>
              </a:rPr>
              <a:t>Patient (default)</a:t>
            </a:r>
            <a:endParaRPr lang="en-US" sz="1600" dirty="0">
              <a:solidFill>
                <a:schemeClr val="bg2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47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622"/>
            <a:ext cx="8229600" cy="748944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From SNOMED CT Relationships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603" y="1190760"/>
            <a:ext cx="8720919" cy="3531365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Concept: [134405005] Suspected breast cancer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Associated finding | Malignant tumor of breast (Defining)</a:t>
            </a:r>
          </a:p>
          <a:p>
            <a:pPr lvl="2"/>
            <a:r>
              <a:rPr lang="en-US" dirty="0">
                <a:solidFill>
                  <a:schemeClr val="tx2"/>
                </a:solidFill>
              </a:rPr>
              <a:t>Associated morphology | Malignant Neoplasm (Defining) </a:t>
            </a:r>
          </a:p>
          <a:p>
            <a:pPr lvl="2"/>
            <a:r>
              <a:rPr lang="en-US" dirty="0">
                <a:solidFill>
                  <a:schemeClr val="tx2"/>
                </a:solidFill>
              </a:rPr>
              <a:t>Finding site | Breast structure (Defining) 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Finding context | Suspected (Defining)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Subject relationship context | Subject of record (Defining)</a:t>
            </a: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1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smtClean="0">
                <a:latin typeface="Arial" charset="0"/>
              </a:rPr>
              <a:t>  # </a:t>
            </a:r>
            <a:fld id="{FD2F2DA6-C850-4DFA-9249-B733F4FECD47}" type="slidenum">
              <a:rPr lang="en-US" sz="1200" smtClean="0">
                <a:latin typeface="Arial" charset="0"/>
              </a:rPr>
              <a:pPr/>
              <a:t>17</a:t>
            </a:fld>
            <a:endParaRPr lang="en-US" sz="1200" smtClean="0">
              <a:latin typeface="Arial" charset="0"/>
            </a:endParaRPr>
          </a:p>
        </p:txBody>
      </p:sp>
      <p:sp>
        <p:nvSpPr>
          <p:cNvPr id="31747" name="Rectangle 2"/>
          <p:cNvSpPr>
            <a:spLocks noChangeArrowheads="1"/>
          </p:cNvSpPr>
          <p:nvPr/>
        </p:nvSpPr>
        <p:spPr bwMode="auto">
          <a:xfrm>
            <a:off x="531813" y="1100138"/>
            <a:ext cx="8180387" cy="546735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>
              <a:solidFill>
                <a:schemeClr val="bg2"/>
              </a:solidFill>
              <a:latin typeface="SimSun" pitchFamily="2" charset="-122"/>
            </a:endParaRP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8575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Model with relationship bindings</a:t>
            </a:r>
          </a:p>
        </p:txBody>
      </p:sp>
      <p:sp>
        <p:nvSpPr>
          <p:cNvPr id="31749" name="AutoShape 4"/>
          <p:cNvSpPr>
            <a:spLocks noChangeArrowheads="1"/>
          </p:cNvSpPr>
          <p:nvPr/>
        </p:nvSpPr>
        <p:spPr bwMode="auto">
          <a:xfrm>
            <a:off x="1330324" y="2003425"/>
            <a:ext cx="1576649" cy="398463"/>
          </a:xfrm>
          <a:prstGeom prst="flowChartTerminator">
            <a:avLst/>
          </a:prstGeom>
          <a:solidFill>
            <a:schemeClr val="tx2"/>
          </a:soli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2501" name="AutoShape 5"/>
          <p:cNvSpPr>
            <a:spLocks noChangeArrowheads="1"/>
          </p:cNvSpPr>
          <p:nvPr/>
        </p:nvSpPr>
        <p:spPr bwMode="auto">
          <a:xfrm>
            <a:off x="1604963" y="2044700"/>
            <a:ext cx="639762" cy="30003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69804"/>
                  <a:invGamma/>
                </a:schemeClr>
              </a:gs>
            </a:gsLst>
            <a:lin ang="0" scaled="1"/>
          </a:gradFill>
          <a:ln w="158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751" name="Text Box 6"/>
          <p:cNvSpPr txBox="1">
            <a:spLocks noChangeArrowheads="1"/>
          </p:cNvSpPr>
          <p:nvPr/>
        </p:nvSpPr>
        <p:spPr bwMode="auto">
          <a:xfrm>
            <a:off x="1554163" y="2025650"/>
            <a:ext cx="45397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find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1752" name="Text Box 7"/>
          <p:cNvSpPr txBox="1">
            <a:spLocks noChangeArrowheads="1"/>
          </p:cNvSpPr>
          <p:nvPr/>
        </p:nvSpPr>
        <p:spPr bwMode="auto">
          <a:xfrm>
            <a:off x="2215488" y="2016125"/>
            <a:ext cx="342319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chemeClr val="bg2"/>
                </a:solidFill>
              </a:rPr>
              <a:t>?? </a:t>
            </a:r>
            <a:endParaRPr lang="en-US" sz="16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362505" name="AutoShape 9"/>
          <p:cNvSpPr>
            <a:spLocks noChangeArrowheads="1"/>
          </p:cNvSpPr>
          <p:nvPr/>
        </p:nvSpPr>
        <p:spPr bwMode="auto">
          <a:xfrm>
            <a:off x="973138" y="1568450"/>
            <a:ext cx="2606675" cy="292100"/>
          </a:xfrm>
          <a:prstGeom prst="flowChartTerminator">
            <a:avLst/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76078"/>
                  <a:invGamma/>
                </a:schemeClr>
              </a:gs>
            </a:gsLst>
            <a:lin ang="0" scaled="1"/>
          </a:gradFill>
          <a:ln w="158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755" name="Text Box 10"/>
          <p:cNvSpPr txBox="1">
            <a:spLocks noChangeArrowheads="1"/>
          </p:cNvSpPr>
          <p:nvPr/>
        </p:nvSpPr>
        <p:spPr bwMode="auto">
          <a:xfrm>
            <a:off x="1081088" y="1541463"/>
            <a:ext cx="2847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err="1" smtClean="0">
                <a:solidFill>
                  <a:schemeClr val="bg1"/>
                </a:solidFill>
                <a:latin typeface="Arial Narrow" pitchFamily="34" charset="0"/>
              </a:rPr>
              <a:t>PrecoordProblemModel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1756" name="AutoShape 11"/>
          <p:cNvSpPr>
            <a:spLocks noChangeArrowheads="1"/>
          </p:cNvSpPr>
          <p:nvPr/>
        </p:nvSpPr>
        <p:spPr bwMode="auto">
          <a:xfrm>
            <a:off x="1328737" y="3513138"/>
            <a:ext cx="3857412" cy="398462"/>
          </a:xfrm>
          <a:prstGeom prst="flowChartTerminator">
            <a:avLst/>
          </a:prstGeom>
          <a:solidFill>
            <a:schemeClr val="tx2"/>
          </a:soli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2508" name="AutoShape 12"/>
          <p:cNvSpPr>
            <a:spLocks noChangeArrowheads="1"/>
          </p:cNvSpPr>
          <p:nvPr/>
        </p:nvSpPr>
        <p:spPr bwMode="auto">
          <a:xfrm>
            <a:off x="1628744" y="3527117"/>
            <a:ext cx="2799587" cy="35718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69804"/>
                  <a:invGamma/>
                </a:schemeClr>
              </a:gs>
            </a:gsLst>
            <a:lin ang="0" scaled="1"/>
          </a:gradFill>
          <a:ln w="158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1600" dirty="0" err="1" smtClean="0">
                <a:solidFill>
                  <a:schemeClr val="bg2"/>
                </a:solidFill>
              </a:rPr>
              <a:t>Assoc</a:t>
            </a:r>
            <a:r>
              <a:rPr lang="en-US" sz="1600" dirty="0" smtClean="0">
                <a:solidFill>
                  <a:schemeClr val="bg2"/>
                </a:solidFill>
              </a:rPr>
              <a:t> morphology </a:t>
            </a:r>
            <a:r>
              <a:rPr lang="en-US" sz="1600" dirty="0">
                <a:solidFill>
                  <a:schemeClr val="bg2"/>
                </a:solidFill>
              </a:rPr>
              <a:t>[</a:t>
            </a:r>
            <a:r>
              <a:rPr lang="en-US" sz="1600" dirty="0" smtClean="0">
                <a:solidFill>
                  <a:schemeClr val="bg2"/>
                </a:solidFill>
              </a:rPr>
              <a:t>116676008]</a:t>
            </a:r>
            <a:endParaRPr lang="en-US" sz="1600" dirty="0"/>
          </a:p>
        </p:txBody>
      </p:sp>
      <p:sp>
        <p:nvSpPr>
          <p:cNvPr id="31759" name="Text Box 14"/>
          <p:cNvSpPr txBox="1">
            <a:spLocks noChangeArrowheads="1"/>
          </p:cNvSpPr>
          <p:nvPr/>
        </p:nvSpPr>
        <p:spPr bwMode="auto">
          <a:xfrm>
            <a:off x="4498542" y="3525838"/>
            <a:ext cx="4965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b="1" dirty="0" smtClean="0">
                <a:solidFill>
                  <a:schemeClr val="bg2"/>
                </a:solidFill>
              </a:rPr>
              <a:t>??</a:t>
            </a:r>
            <a:endParaRPr lang="en-US" sz="16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362514" name="AutoShape 18"/>
          <p:cNvSpPr>
            <a:spLocks noChangeArrowheads="1"/>
          </p:cNvSpPr>
          <p:nvPr/>
        </p:nvSpPr>
        <p:spPr bwMode="auto">
          <a:xfrm>
            <a:off x="971550" y="3078163"/>
            <a:ext cx="2606675" cy="292100"/>
          </a:xfrm>
          <a:prstGeom prst="flowChartTerminator">
            <a:avLst/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76078"/>
                  <a:invGamma/>
                </a:schemeClr>
              </a:gs>
            </a:gsLst>
            <a:lin ang="0" scaled="1"/>
          </a:gradFill>
          <a:ln w="158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764" name="Text Box 19"/>
          <p:cNvSpPr txBox="1">
            <a:spLocks noChangeArrowheads="1"/>
          </p:cNvSpPr>
          <p:nvPr/>
        </p:nvSpPr>
        <p:spPr bwMode="auto">
          <a:xfrm>
            <a:off x="1079500" y="3051175"/>
            <a:ext cx="2847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err="1" smtClean="0">
                <a:solidFill>
                  <a:schemeClr val="bg1"/>
                </a:solidFill>
                <a:latin typeface="Arial Narrow" pitchFamily="34" charset="0"/>
              </a:rPr>
              <a:t>PostcoordProblemModel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1772" name="Text Box 34"/>
          <p:cNvSpPr txBox="1">
            <a:spLocks noChangeArrowheads="1"/>
          </p:cNvSpPr>
          <p:nvPr/>
        </p:nvSpPr>
        <p:spPr bwMode="auto">
          <a:xfrm>
            <a:off x="590550" y="1104900"/>
            <a:ext cx="587962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b="1" u="sng" dirty="0">
                <a:solidFill>
                  <a:schemeClr val="bg1"/>
                </a:solidFill>
              </a:rPr>
              <a:t>Precoordinated Model (CIMI </a:t>
            </a:r>
            <a:r>
              <a:rPr lang="en-US" b="1" u="sng" dirty="0" smtClean="0">
                <a:solidFill>
                  <a:schemeClr val="bg1"/>
                </a:solidFill>
              </a:rPr>
              <a:t>approved Model</a:t>
            </a:r>
            <a:r>
              <a:rPr lang="en-US" b="1" u="sng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31773" name="Text Box 35"/>
          <p:cNvSpPr txBox="1">
            <a:spLocks noChangeArrowheads="1"/>
          </p:cNvSpPr>
          <p:nvPr/>
        </p:nvSpPr>
        <p:spPr bwMode="auto">
          <a:xfrm>
            <a:off x="584200" y="2628900"/>
            <a:ext cx="60594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b="1" u="sng">
                <a:solidFill>
                  <a:schemeClr val="bg1"/>
                </a:solidFill>
              </a:rPr>
              <a:t>Post coordinated Model (CIMI preferred Model)</a:t>
            </a:r>
          </a:p>
        </p:txBody>
      </p:sp>
      <p:sp>
        <p:nvSpPr>
          <p:cNvPr id="31774" name="Line 36"/>
          <p:cNvSpPr>
            <a:spLocks noChangeShapeType="1"/>
          </p:cNvSpPr>
          <p:nvPr/>
        </p:nvSpPr>
        <p:spPr bwMode="auto">
          <a:xfrm>
            <a:off x="574675" y="2568575"/>
            <a:ext cx="7996238" cy="952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Text Box 8"/>
          <p:cNvSpPr txBox="1">
            <a:spLocks noChangeArrowheads="1"/>
          </p:cNvSpPr>
          <p:nvPr/>
        </p:nvSpPr>
        <p:spPr bwMode="auto">
          <a:xfrm>
            <a:off x="3616325" y="1516063"/>
            <a:ext cx="812006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Assert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4" name="Text Box 8"/>
          <p:cNvSpPr txBox="1">
            <a:spLocks noChangeArrowheads="1"/>
          </p:cNvSpPr>
          <p:nvPr/>
        </p:nvSpPr>
        <p:spPr bwMode="auto">
          <a:xfrm>
            <a:off x="3768725" y="3046911"/>
            <a:ext cx="812006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Assert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5" name="AutoShape 11"/>
          <p:cNvSpPr>
            <a:spLocks noChangeArrowheads="1"/>
          </p:cNvSpPr>
          <p:nvPr/>
        </p:nvSpPr>
        <p:spPr bwMode="auto">
          <a:xfrm>
            <a:off x="1303713" y="3965794"/>
            <a:ext cx="3882437" cy="398462"/>
          </a:xfrm>
          <a:prstGeom prst="flowChartTerminator">
            <a:avLst/>
          </a:prstGeom>
          <a:solidFill>
            <a:schemeClr val="tx2"/>
          </a:soli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AutoShape 12"/>
          <p:cNvSpPr>
            <a:spLocks noChangeArrowheads="1"/>
          </p:cNvSpPr>
          <p:nvPr/>
        </p:nvSpPr>
        <p:spPr bwMode="auto">
          <a:xfrm>
            <a:off x="1603720" y="3993421"/>
            <a:ext cx="2824611" cy="35718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69804"/>
                  <a:invGamma/>
                </a:schemeClr>
              </a:gs>
            </a:gsLst>
            <a:lin ang="0" scaled="1"/>
          </a:gradFill>
          <a:ln w="158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1600" dirty="0">
                <a:solidFill>
                  <a:schemeClr val="bg2"/>
                </a:solidFill>
              </a:rPr>
              <a:t>Finding </a:t>
            </a:r>
            <a:r>
              <a:rPr lang="en-US" sz="1600" dirty="0" smtClean="0">
                <a:solidFill>
                  <a:schemeClr val="bg2"/>
                </a:solidFill>
              </a:rPr>
              <a:t>site </a:t>
            </a:r>
            <a:r>
              <a:rPr lang="en-US" sz="1600" dirty="0">
                <a:solidFill>
                  <a:schemeClr val="bg2"/>
                </a:solidFill>
              </a:rPr>
              <a:t>[363698007]</a:t>
            </a:r>
            <a:r>
              <a:rPr lang="en-US" sz="1600" dirty="0" smtClean="0">
                <a:solidFill>
                  <a:schemeClr val="bg2"/>
                </a:solidFill>
              </a:rPr>
              <a:t> </a:t>
            </a:r>
            <a:endParaRPr lang="en-US" sz="1600" dirty="0"/>
          </a:p>
        </p:txBody>
      </p:sp>
      <p:sp>
        <p:nvSpPr>
          <p:cNvPr id="51" name="Text Box 14"/>
          <p:cNvSpPr txBox="1">
            <a:spLocks noChangeArrowheads="1"/>
          </p:cNvSpPr>
          <p:nvPr/>
        </p:nvSpPr>
        <p:spPr bwMode="auto">
          <a:xfrm>
            <a:off x="4500814" y="3978494"/>
            <a:ext cx="68533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b="1" dirty="0" smtClean="0">
                <a:solidFill>
                  <a:schemeClr val="bg2"/>
                </a:solidFill>
              </a:rPr>
              <a:t>?? </a:t>
            </a:r>
            <a:endParaRPr lang="en-US" sz="1600" b="1" dirty="0">
              <a:solidFill>
                <a:schemeClr val="bg2"/>
              </a:solidFill>
            </a:endParaRPr>
          </a:p>
        </p:txBody>
      </p:sp>
      <p:sp>
        <p:nvSpPr>
          <p:cNvPr id="52" name="AutoShape 11"/>
          <p:cNvSpPr>
            <a:spLocks noChangeArrowheads="1"/>
          </p:cNvSpPr>
          <p:nvPr/>
        </p:nvSpPr>
        <p:spPr bwMode="auto">
          <a:xfrm>
            <a:off x="1305985" y="4445746"/>
            <a:ext cx="3880166" cy="398462"/>
          </a:xfrm>
          <a:prstGeom prst="flowChartTerminator">
            <a:avLst/>
          </a:prstGeom>
          <a:solidFill>
            <a:schemeClr val="tx2"/>
          </a:soli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AutoShape 12"/>
          <p:cNvSpPr>
            <a:spLocks noChangeArrowheads="1"/>
          </p:cNvSpPr>
          <p:nvPr/>
        </p:nvSpPr>
        <p:spPr bwMode="auto">
          <a:xfrm>
            <a:off x="1605992" y="4473373"/>
            <a:ext cx="2822339" cy="35718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69804"/>
                  <a:invGamma/>
                </a:schemeClr>
              </a:gs>
            </a:gsLst>
            <a:lin ang="0" scaled="1"/>
          </a:gradFill>
          <a:ln w="158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1600" dirty="0">
                <a:solidFill>
                  <a:schemeClr val="bg2"/>
                </a:solidFill>
              </a:rPr>
              <a:t>Finding </a:t>
            </a:r>
            <a:r>
              <a:rPr lang="en-US" sz="1600" dirty="0" smtClean="0">
                <a:solidFill>
                  <a:schemeClr val="bg2"/>
                </a:solidFill>
              </a:rPr>
              <a:t>context </a:t>
            </a:r>
            <a:r>
              <a:rPr lang="en-US" sz="1600" dirty="0">
                <a:solidFill>
                  <a:schemeClr val="bg2"/>
                </a:solidFill>
              </a:rPr>
              <a:t>[408729009</a:t>
            </a:r>
            <a:r>
              <a:rPr lang="en-US" sz="1600" dirty="0" smtClean="0">
                <a:solidFill>
                  <a:schemeClr val="bg2"/>
                </a:solidFill>
              </a:rPr>
              <a:t>] </a:t>
            </a:r>
            <a:endParaRPr lang="en-US" sz="1600" dirty="0"/>
          </a:p>
        </p:txBody>
      </p:sp>
      <p:sp>
        <p:nvSpPr>
          <p:cNvPr id="54" name="Text Box 14"/>
          <p:cNvSpPr txBox="1">
            <a:spLocks noChangeArrowheads="1"/>
          </p:cNvSpPr>
          <p:nvPr/>
        </p:nvSpPr>
        <p:spPr bwMode="auto">
          <a:xfrm>
            <a:off x="4505358" y="4458446"/>
            <a:ext cx="4897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b="1" dirty="0" smtClean="0">
                <a:solidFill>
                  <a:schemeClr val="bg2"/>
                </a:solidFill>
              </a:rPr>
              <a:t>?? </a:t>
            </a:r>
            <a:endParaRPr lang="en-US" sz="1600" b="1" dirty="0">
              <a:solidFill>
                <a:schemeClr val="bg2"/>
              </a:solidFill>
            </a:endParaRPr>
          </a:p>
        </p:txBody>
      </p:sp>
      <p:sp>
        <p:nvSpPr>
          <p:cNvPr id="55" name="AutoShape 11"/>
          <p:cNvSpPr>
            <a:spLocks noChangeArrowheads="1"/>
          </p:cNvSpPr>
          <p:nvPr/>
        </p:nvSpPr>
        <p:spPr bwMode="auto">
          <a:xfrm>
            <a:off x="1294609" y="4871106"/>
            <a:ext cx="3891542" cy="398462"/>
          </a:xfrm>
          <a:prstGeom prst="flowChartTerminator">
            <a:avLst/>
          </a:prstGeom>
          <a:solidFill>
            <a:schemeClr val="tx2"/>
          </a:soli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AutoShape 12"/>
          <p:cNvSpPr>
            <a:spLocks noChangeArrowheads="1"/>
          </p:cNvSpPr>
          <p:nvPr/>
        </p:nvSpPr>
        <p:spPr bwMode="auto">
          <a:xfrm>
            <a:off x="1594616" y="4898733"/>
            <a:ext cx="2833715" cy="35718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69804"/>
                  <a:invGamma/>
                </a:schemeClr>
              </a:gs>
            </a:gsLst>
            <a:lin ang="0" scaled="1"/>
          </a:gradFill>
          <a:ln w="158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1600" dirty="0">
                <a:solidFill>
                  <a:schemeClr val="bg2"/>
                </a:solidFill>
              </a:rPr>
              <a:t>Subject </a:t>
            </a:r>
            <a:r>
              <a:rPr lang="en-US" sz="1600" dirty="0" err="1" smtClean="0">
                <a:solidFill>
                  <a:schemeClr val="bg2"/>
                </a:solidFill>
              </a:rPr>
              <a:t>rel</a:t>
            </a:r>
            <a:r>
              <a:rPr lang="en-US" sz="1600" dirty="0" smtClean="0">
                <a:solidFill>
                  <a:schemeClr val="bg2"/>
                </a:solidFill>
              </a:rPr>
              <a:t> context </a:t>
            </a:r>
            <a:r>
              <a:rPr lang="en-US" sz="1600" dirty="0">
                <a:solidFill>
                  <a:schemeClr val="bg2"/>
                </a:solidFill>
              </a:rPr>
              <a:t>[408732007</a:t>
            </a:r>
            <a:r>
              <a:rPr lang="en-US" sz="1600" dirty="0" smtClean="0">
                <a:solidFill>
                  <a:schemeClr val="bg2"/>
                </a:solidFill>
              </a:rPr>
              <a:t>] </a:t>
            </a:r>
            <a:endParaRPr lang="en-US" sz="1600" dirty="0"/>
          </a:p>
        </p:txBody>
      </p:sp>
      <p:sp>
        <p:nvSpPr>
          <p:cNvPr id="57" name="Text Box 14"/>
          <p:cNvSpPr txBox="1">
            <a:spLocks noChangeArrowheads="1"/>
          </p:cNvSpPr>
          <p:nvPr/>
        </p:nvSpPr>
        <p:spPr bwMode="auto">
          <a:xfrm>
            <a:off x="4505358" y="4883806"/>
            <a:ext cx="4897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b="1" dirty="0" smtClean="0">
                <a:solidFill>
                  <a:schemeClr val="bg2"/>
                </a:solidFill>
              </a:rPr>
              <a:t>?? </a:t>
            </a:r>
            <a:endParaRPr lang="en-US" sz="16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36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smtClean="0">
                <a:latin typeface="Arial" charset="0"/>
              </a:rPr>
              <a:t>  # </a:t>
            </a:r>
            <a:fld id="{FD2F2DA6-C850-4DFA-9249-B733F4FECD47}" type="slidenum">
              <a:rPr lang="en-US" sz="1200" smtClean="0">
                <a:latin typeface="Arial" charset="0"/>
              </a:rPr>
              <a:pPr/>
              <a:t>18</a:t>
            </a:fld>
            <a:endParaRPr lang="en-US" sz="1200" smtClean="0">
              <a:latin typeface="Arial" charset="0"/>
            </a:endParaRPr>
          </a:p>
        </p:txBody>
      </p:sp>
      <p:sp>
        <p:nvSpPr>
          <p:cNvPr id="31747" name="Rectangle 2"/>
          <p:cNvSpPr>
            <a:spLocks noChangeArrowheads="1"/>
          </p:cNvSpPr>
          <p:nvPr/>
        </p:nvSpPr>
        <p:spPr bwMode="auto">
          <a:xfrm>
            <a:off x="531813" y="1100138"/>
            <a:ext cx="8180387" cy="546735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>
              <a:solidFill>
                <a:schemeClr val="bg2"/>
              </a:solidFill>
              <a:latin typeface="SimSun" pitchFamily="2" charset="-122"/>
            </a:endParaRP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8575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Model with relationship bindings</a:t>
            </a:r>
          </a:p>
        </p:txBody>
      </p:sp>
      <p:sp>
        <p:nvSpPr>
          <p:cNvPr id="31749" name="AutoShape 4"/>
          <p:cNvSpPr>
            <a:spLocks noChangeArrowheads="1"/>
          </p:cNvSpPr>
          <p:nvPr/>
        </p:nvSpPr>
        <p:spPr bwMode="auto">
          <a:xfrm>
            <a:off x="1330324" y="2003425"/>
            <a:ext cx="4510917" cy="398463"/>
          </a:xfrm>
          <a:prstGeom prst="flowChartTerminator">
            <a:avLst/>
          </a:prstGeom>
          <a:solidFill>
            <a:schemeClr val="tx2"/>
          </a:soli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2501" name="AutoShape 5"/>
          <p:cNvSpPr>
            <a:spLocks noChangeArrowheads="1"/>
          </p:cNvSpPr>
          <p:nvPr/>
        </p:nvSpPr>
        <p:spPr bwMode="auto">
          <a:xfrm>
            <a:off x="1604963" y="2044700"/>
            <a:ext cx="639762" cy="30003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69804"/>
                  <a:invGamma/>
                </a:schemeClr>
              </a:gs>
            </a:gsLst>
            <a:lin ang="0" scaled="1"/>
          </a:gradFill>
          <a:ln w="158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751" name="Text Box 6"/>
          <p:cNvSpPr txBox="1">
            <a:spLocks noChangeArrowheads="1"/>
          </p:cNvSpPr>
          <p:nvPr/>
        </p:nvSpPr>
        <p:spPr bwMode="auto">
          <a:xfrm>
            <a:off x="1554163" y="2025650"/>
            <a:ext cx="45397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find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1752" name="Text Box 7"/>
          <p:cNvSpPr txBox="1">
            <a:spLocks noChangeArrowheads="1"/>
          </p:cNvSpPr>
          <p:nvPr/>
        </p:nvSpPr>
        <p:spPr bwMode="auto">
          <a:xfrm>
            <a:off x="2215488" y="2016125"/>
            <a:ext cx="342319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chemeClr val="bg2"/>
                </a:solidFill>
              </a:rPr>
              <a:t>Suspected </a:t>
            </a:r>
            <a:r>
              <a:rPr lang="en-US" sz="1600" dirty="0">
                <a:solidFill>
                  <a:schemeClr val="bg2"/>
                </a:solidFill>
              </a:rPr>
              <a:t>breast </a:t>
            </a:r>
            <a:r>
              <a:rPr lang="en-US" sz="1600" dirty="0" smtClean="0">
                <a:solidFill>
                  <a:schemeClr val="bg2"/>
                </a:solidFill>
              </a:rPr>
              <a:t>cancer </a:t>
            </a:r>
            <a:r>
              <a:rPr lang="en-US" sz="1600" dirty="0">
                <a:solidFill>
                  <a:schemeClr val="bg2"/>
                </a:solidFill>
              </a:rPr>
              <a:t>[134405005] </a:t>
            </a:r>
            <a:endParaRPr lang="en-US" sz="16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362505" name="AutoShape 9"/>
          <p:cNvSpPr>
            <a:spLocks noChangeArrowheads="1"/>
          </p:cNvSpPr>
          <p:nvPr/>
        </p:nvSpPr>
        <p:spPr bwMode="auto">
          <a:xfrm>
            <a:off x="973138" y="1568450"/>
            <a:ext cx="2606675" cy="292100"/>
          </a:xfrm>
          <a:prstGeom prst="flowChartTerminator">
            <a:avLst/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76078"/>
                  <a:invGamma/>
                </a:schemeClr>
              </a:gs>
            </a:gsLst>
            <a:lin ang="0" scaled="1"/>
          </a:gradFill>
          <a:ln w="158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755" name="Text Box 10"/>
          <p:cNvSpPr txBox="1">
            <a:spLocks noChangeArrowheads="1"/>
          </p:cNvSpPr>
          <p:nvPr/>
        </p:nvSpPr>
        <p:spPr bwMode="auto">
          <a:xfrm>
            <a:off x="1081088" y="1541463"/>
            <a:ext cx="2847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err="1" smtClean="0">
                <a:solidFill>
                  <a:schemeClr val="bg1"/>
                </a:solidFill>
                <a:latin typeface="Arial Narrow" pitchFamily="34" charset="0"/>
              </a:rPr>
              <a:t>PrecoordProblemModel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62514" name="AutoShape 18"/>
          <p:cNvSpPr>
            <a:spLocks noChangeArrowheads="1"/>
          </p:cNvSpPr>
          <p:nvPr/>
        </p:nvSpPr>
        <p:spPr bwMode="auto">
          <a:xfrm>
            <a:off x="971550" y="3078163"/>
            <a:ext cx="2606675" cy="292100"/>
          </a:xfrm>
          <a:prstGeom prst="flowChartTerminator">
            <a:avLst/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76078"/>
                  <a:invGamma/>
                </a:schemeClr>
              </a:gs>
            </a:gsLst>
            <a:lin ang="0" scaled="1"/>
          </a:gradFill>
          <a:ln w="158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764" name="Text Box 19"/>
          <p:cNvSpPr txBox="1">
            <a:spLocks noChangeArrowheads="1"/>
          </p:cNvSpPr>
          <p:nvPr/>
        </p:nvSpPr>
        <p:spPr bwMode="auto">
          <a:xfrm>
            <a:off x="1079500" y="3051175"/>
            <a:ext cx="2847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err="1" smtClean="0">
                <a:solidFill>
                  <a:schemeClr val="bg1"/>
                </a:solidFill>
                <a:latin typeface="Arial Narrow" pitchFamily="34" charset="0"/>
              </a:rPr>
              <a:t>PostcoordProblemModel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1772" name="Text Box 34"/>
          <p:cNvSpPr txBox="1">
            <a:spLocks noChangeArrowheads="1"/>
          </p:cNvSpPr>
          <p:nvPr/>
        </p:nvSpPr>
        <p:spPr bwMode="auto">
          <a:xfrm>
            <a:off x="590550" y="1104900"/>
            <a:ext cx="587962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b="1" u="sng" dirty="0">
                <a:solidFill>
                  <a:schemeClr val="bg1"/>
                </a:solidFill>
              </a:rPr>
              <a:t>Precoordinated Model (CIMI </a:t>
            </a:r>
            <a:r>
              <a:rPr lang="en-US" b="1" u="sng" dirty="0" smtClean="0">
                <a:solidFill>
                  <a:schemeClr val="bg1"/>
                </a:solidFill>
              </a:rPr>
              <a:t>approved Model</a:t>
            </a:r>
            <a:r>
              <a:rPr lang="en-US" b="1" u="sng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31773" name="Text Box 35"/>
          <p:cNvSpPr txBox="1">
            <a:spLocks noChangeArrowheads="1"/>
          </p:cNvSpPr>
          <p:nvPr/>
        </p:nvSpPr>
        <p:spPr bwMode="auto">
          <a:xfrm>
            <a:off x="584200" y="2628900"/>
            <a:ext cx="60594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b="1" u="sng">
                <a:solidFill>
                  <a:schemeClr val="bg1"/>
                </a:solidFill>
              </a:rPr>
              <a:t>Post coordinated Model (CIMI preferred Model)</a:t>
            </a:r>
          </a:p>
        </p:txBody>
      </p:sp>
      <p:sp>
        <p:nvSpPr>
          <p:cNvPr id="31774" name="Line 36"/>
          <p:cNvSpPr>
            <a:spLocks noChangeShapeType="1"/>
          </p:cNvSpPr>
          <p:nvPr/>
        </p:nvSpPr>
        <p:spPr bwMode="auto">
          <a:xfrm>
            <a:off x="574675" y="2568575"/>
            <a:ext cx="7996238" cy="952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Text Box 8"/>
          <p:cNvSpPr txBox="1">
            <a:spLocks noChangeArrowheads="1"/>
          </p:cNvSpPr>
          <p:nvPr/>
        </p:nvSpPr>
        <p:spPr bwMode="auto">
          <a:xfrm>
            <a:off x="3616325" y="1516063"/>
            <a:ext cx="812006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Assert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4" name="Text Box 8"/>
          <p:cNvSpPr txBox="1">
            <a:spLocks noChangeArrowheads="1"/>
          </p:cNvSpPr>
          <p:nvPr/>
        </p:nvSpPr>
        <p:spPr bwMode="auto">
          <a:xfrm>
            <a:off x="3768725" y="3046911"/>
            <a:ext cx="812006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Assert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1" name="AutoShape 11"/>
          <p:cNvSpPr>
            <a:spLocks noChangeArrowheads="1"/>
          </p:cNvSpPr>
          <p:nvPr/>
        </p:nvSpPr>
        <p:spPr bwMode="auto">
          <a:xfrm>
            <a:off x="1328737" y="3513138"/>
            <a:ext cx="3857412" cy="398462"/>
          </a:xfrm>
          <a:prstGeom prst="flowChartTerminator">
            <a:avLst/>
          </a:prstGeom>
          <a:solidFill>
            <a:schemeClr val="tx2"/>
          </a:soli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AutoShape 12"/>
          <p:cNvSpPr>
            <a:spLocks noChangeArrowheads="1"/>
          </p:cNvSpPr>
          <p:nvPr/>
        </p:nvSpPr>
        <p:spPr bwMode="auto">
          <a:xfrm>
            <a:off x="1628744" y="3527117"/>
            <a:ext cx="2799587" cy="35718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69804"/>
                  <a:invGamma/>
                </a:schemeClr>
              </a:gs>
            </a:gsLst>
            <a:lin ang="0" scaled="1"/>
          </a:gradFill>
          <a:ln w="158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1600" dirty="0" err="1" smtClean="0">
                <a:solidFill>
                  <a:schemeClr val="bg2"/>
                </a:solidFill>
              </a:rPr>
              <a:t>Assoc</a:t>
            </a:r>
            <a:r>
              <a:rPr lang="en-US" sz="1600" dirty="0" smtClean="0">
                <a:solidFill>
                  <a:schemeClr val="bg2"/>
                </a:solidFill>
              </a:rPr>
              <a:t> morphology </a:t>
            </a:r>
            <a:r>
              <a:rPr lang="en-US" sz="1600" dirty="0">
                <a:solidFill>
                  <a:schemeClr val="bg2"/>
                </a:solidFill>
              </a:rPr>
              <a:t>[</a:t>
            </a:r>
            <a:r>
              <a:rPr lang="en-US" sz="1600" dirty="0" smtClean="0">
                <a:solidFill>
                  <a:schemeClr val="bg2"/>
                </a:solidFill>
              </a:rPr>
              <a:t>116676008]</a:t>
            </a:r>
            <a:endParaRPr lang="en-US" sz="1600" dirty="0"/>
          </a:p>
        </p:txBody>
      </p:sp>
      <p:sp>
        <p:nvSpPr>
          <p:cNvPr id="46" name="Text Box 14"/>
          <p:cNvSpPr txBox="1">
            <a:spLocks noChangeArrowheads="1"/>
          </p:cNvSpPr>
          <p:nvPr/>
        </p:nvSpPr>
        <p:spPr bwMode="auto">
          <a:xfrm>
            <a:off x="4498542" y="3525838"/>
            <a:ext cx="4965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b="1" dirty="0" smtClean="0">
                <a:solidFill>
                  <a:schemeClr val="bg2"/>
                </a:solidFill>
              </a:rPr>
              <a:t>??</a:t>
            </a:r>
            <a:endParaRPr lang="en-US" sz="16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47" name="AutoShape 11"/>
          <p:cNvSpPr>
            <a:spLocks noChangeArrowheads="1"/>
          </p:cNvSpPr>
          <p:nvPr/>
        </p:nvSpPr>
        <p:spPr bwMode="auto">
          <a:xfrm>
            <a:off x="1303713" y="3965794"/>
            <a:ext cx="3882437" cy="398462"/>
          </a:xfrm>
          <a:prstGeom prst="flowChartTerminator">
            <a:avLst/>
          </a:prstGeom>
          <a:solidFill>
            <a:schemeClr val="tx2"/>
          </a:soli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AutoShape 12"/>
          <p:cNvSpPr>
            <a:spLocks noChangeArrowheads="1"/>
          </p:cNvSpPr>
          <p:nvPr/>
        </p:nvSpPr>
        <p:spPr bwMode="auto">
          <a:xfrm>
            <a:off x="1603720" y="3993421"/>
            <a:ext cx="2824611" cy="35718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69804"/>
                  <a:invGamma/>
                </a:schemeClr>
              </a:gs>
            </a:gsLst>
            <a:lin ang="0" scaled="1"/>
          </a:gradFill>
          <a:ln w="158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1600" dirty="0">
                <a:solidFill>
                  <a:schemeClr val="bg2"/>
                </a:solidFill>
              </a:rPr>
              <a:t>Finding </a:t>
            </a:r>
            <a:r>
              <a:rPr lang="en-US" sz="1600" dirty="0" smtClean="0">
                <a:solidFill>
                  <a:schemeClr val="bg2"/>
                </a:solidFill>
              </a:rPr>
              <a:t>site </a:t>
            </a:r>
            <a:r>
              <a:rPr lang="en-US" sz="1600" dirty="0">
                <a:solidFill>
                  <a:schemeClr val="bg2"/>
                </a:solidFill>
              </a:rPr>
              <a:t>[363698007]</a:t>
            </a:r>
            <a:r>
              <a:rPr lang="en-US" sz="1600" dirty="0" smtClean="0">
                <a:solidFill>
                  <a:schemeClr val="bg2"/>
                </a:solidFill>
              </a:rPr>
              <a:t> </a:t>
            </a:r>
            <a:endParaRPr lang="en-US" sz="1600" dirty="0"/>
          </a:p>
        </p:txBody>
      </p:sp>
      <p:sp>
        <p:nvSpPr>
          <p:cNvPr id="49" name="Text Box 14"/>
          <p:cNvSpPr txBox="1">
            <a:spLocks noChangeArrowheads="1"/>
          </p:cNvSpPr>
          <p:nvPr/>
        </p:nvSpPr>
        <p:spPr bwMode="auto">
          <a:xfrm>
            <a:off x="4500814" y="3978494"/>
            <a:ext cx="68533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b="1" dirty="0" smtClean="0">
                <a:solidFill>
                  <a:schemeClr val="bg2"/>
                </a:solidFill>
              </a:rPr>
              <a:t>?? </a:t>
            </a:r>
            <a:endParaRPr lang="en-US" sz="1600" b="1" dirty="0">
              <a:solidFill>
                <a:schemeClr val="bg2"/>
              </a:solidFill>
            </a:endParaRPr>
          </a:p>
        </p:txBody>
      </p:sp>
      <p:sp>
        <p:nvSpPr>
          <p:cNvPr id="58" name="AutoShape 11"/>
          <p:cNvSpPr>
            <a:spLocks noChangeArrowheads="1"/>
          </p:cNvSpPr>
          <p:nvPr/>
        </p:nvSpPr>
        <p:spPr bwMode="auto">
          <a:xfrm>
            <a:off x="1305985" y="4445746"/>
            <a:ext cx="3880166" cy="398462"/>
          </a:xfrm>
          <a:prstGeom prst="flowChartTerminator">
            <a:avLst/>
          </a:prstGeom>
          <a:solidFill>
            <a:schemeClr val="tx2"/>
          </a:soli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AutoShape 12"/>
          <p:cNvSpPr>
            <a:spLocks noChangeArrowheads="1"/>
          </p:cNvSpPr>
          <p:nvPr/>
        </p:nvSpPr>
        <p:spPr bwMode="auto">
          <a:xfrm>
            <a:off x="1605992" y="4473373"/>
            <a:ext cx="2822339" cy="35718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69804"/>
                  <a:invGamma/>
                </a:schemeClr>
              </a:gs>
            </a:gsLst>
            <a:lin ang="0" scaled="1"/>
          </a:gradFill>
          <a:ln w="158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1600" dirty="0">
                <a:solidFill>
                  <a:schemeClr val="bg2"/>
                </a:solidFill>
              </a:rPr>
              <a:t>Finding </a:t>
            </a:r>
            <a:r>
              <a:rPr lang="en-US" sz="1600" dirty="0" smtClean="0">
                <a:solidFill>
                  <a:schemeClr val="bg2"/>
                </a:solidFill>
              </a:rPr>
              <a:t>context </a:t>
            </a:r>
            <a:r>
              <a:rPr lang="en-US" sz="1600" dirty="0">
                <a:solidFill>
                  <a:schemeClr val="bg2"/>
                </a:solidFill>
              </a:rPr>
              <a:t>[408729009</a:t>
            </a:r>
            <a:r>
              <a:rPr lang="en-US" sz="1600" dirty="0" smtClean="0">
                <a:solidFill>
                  <a:schemeClr val="bg2"/>
                </a:solidFill>
              </a:rPr>
              <a:t>] </a:t>
            </a:r>
            <a:endParaRPr lang="en-US" sz="1600" dirty="0"/>
          </a:p>
        </p:txBody>
      </p:sp>
      <p:sp>
        <p:nvSpPr>
          <p:cNvPr id="60" name="Text Box 14"/>
          <p:cNvSpPr txBox="1">
            <a:spLocks noChangeArrowheads="1"/>
          </p:cNvSpPr>
          <p:nvPr/>
        </p:nvSpPr>
        <p:spPr bwMode="auto">
          <a:xfrm>
            <a:off x="4505358" y="4458446"/>
            <a:ext cx="4897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b="1" dirty="0" smtClean="0">
                <a:solidFill>
                  <a:schemeClr val="bg2"/>
                </a:solidFill>
              </a:rPr>
              <a:t>?? </a:t>
            </a:r>
            <a:endParaRPr lang="en-US" sz="1600" b="1" dirty="0">
              <a:solidFill>
                <a:schemeClr val="bg2"/>
              </a:solidFill>
            </a:endParaRPr>
          </a:p>
        </p:txBody>
      </p:sp>
      <p:sp>
        <p:nvSpPr>
          <p:cNvPr id="61" name="AutoShape 11"/>
          <p:cNvSpPr>
            <a:spLocks noChangeArrowheads="1"/>
          </p:cNvSpPr>
          <p:nvPr/>
        </p:nvSpPr>
        <p:spPr bwMode="auto">
          <a:xfrm>
            <a:off x="1294609" y="4871106"/>
            <a:ext cx="3891542" cy="398462"/>
          </a:xfrm>
          <a:prstGeom prst="flowChartTerminator">
            <a:avLst/>
          </a:prstGeom>
          <a:solidFill>
            <a:schemeClr val="tx2"/>
          </a:soli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AutoShape 12"/>
          <p:cNvSpPr>
            <a:spLocks noChangeArrowheads="1"/>
          </p:cNvSpPr>
          <p:nvPr/>
        </p:nvSpPr>
        <p:spPr bwMode="auto">
          <a:xfrm>
            <a:off x="1594616" y="4898733"/>
            <a:ext cx="2833715" cy="35718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69804"/>
                  <a:invGamma/>
                </a:schemeClr>
              </a:gs>
            </a:gsLst>
            <a:lin ang="0" scaled="1"/>
          </a:gradFill>
          <a:ln w="158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1600" dirty="0">
                <a:solidFill>
                  <a:schemeClr val="bg2"/>
                </a:solidFill>
              </a:rPr>
              <a:t>Subject </a:t>
            </a:r>
            <a:r>
              <a:rPr lang="en-US" sz="1600" dirty="0" err="1" smtClean="0">
                <a:solidFill>
                  <a:schemeClr val="bg2"/>
                </a:solidFill>
              </a:rPr>
              <a:t>rel</a:t>
            </a:r>
            <a:r>
              <a:rPr lang="en-US" sz="1600" dirty="0" smtClean="0">
                <a:solidFill>
                  <a:schemeClr val="bg2"/>
                </a:solidFill>
              </a:rPr>
              <a:t> context </a:t>
            </a:r>
            <a:r>
              <a:rPr lang="en-US" sz="1600" dirty="0">
                <a:solidFill>
                  <a:schemeClr val="bg2"/>
                </a:solidFill>
              </a:rPr>
              <a:t>[408732007</a:t>
            </a:r>
            <a:r>
              <a:rPr lang="en-US" sz="1600" dirty="0" smtClean="0">
                <a:solidFill>
                  <a:schemeClr val="bg2"/>
                </a:solidFill>
              </a:rPr>
              <a:t>] </a:t>
            </a:r>
            <a:endParaRPr lang="en-US" sz="1600" dirty="0"/>
          </a:p>
        </p:txBody>
      </p:sp>
      <p:sp>
        <p:nvSpPr>
          <p:cNvPr id="63" name="Text Box 14"/>
          <p:cNvSpPr txBox="1">
            <a:spLocks noChangeArrowheads="1"/>
          </p:cNvSpPr>
          <p:nvPr/>
        </p:nvSpPr>
        <p:spPr bwMode="auto">
          <a:xfrm>
            <a:off x="4505358" y="4883806"/>
            <a:ext cx="4897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b="1" dirty="0" smtClean="0">
                <a:solidFill>
                  <a:schemeClr val="bg2"/>
                </a:solidFill>
              </a:rPr>
              <a:t>?? </a:t>
            </a:r>
            <a:endParaRPr lang="en-US" sz="16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9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622"/>
            <a:ext cx="8229600" cy="748944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From SNOMED CT Relationships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603" y="1190760"/>
            <a:ext cx="8720919" cy="3531365"/>
          </a:xfrm>
        </p:spPr>
        <p:txBody>
          <a:bodyPr/>
          <a:lstStyle/>
          <a:p>
            <a:r>
              <a:rPr lang="en-US" dirty="0"/>
              <a:t>Concept: [134405005] Suspected breast cancer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Associated finding | Malignant tumor of breast (Defining)</a:t>
            </a:r>
          </a:p>
          <a:p>
            <a:pPr lvl="2"/>
            <a:r>
              <a:rPr lang="en-US" dirty="0">
                <a:solidFill>
                  <a:schemeClr val="tx2"/>
                </a:solidFill>
              </a:rPr>
              <a:t>Associated morphology | Malignant Neoplasm (Defining) </a:t>
            </a:r>
          </a:p>
          <a:p>
            <a:pPr lvl="2"/>
            <a:r>
              <a:rPr lang="en-US" dirty="0">
                <a:solidFill>
                  <a:schemeClr val="tx2"/>
                </a:solidFill>
              </a:rPr>
              <a:t>Finding site | Breast structure (Defining) 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Finding context | Suspected (Defining)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Subject relationship context | Subject of record (Defining)</a:t>
            </a: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22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3250" y="0"/>
            <a:ext cx="777240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FFFFFF"/>
              </a:buClr>
              <a:buSzPct val="90000"/>
            </a:pPr>
            <a:r>
              <a:rPr lang="en-US" dirty="0" smtClean="0">
                <a:solidFill>
                  <a:srgbClr val="FFFF00"/>
                </a:solidFill>
              </a:rPr>
              <a:t>Core Assumptions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539750" y="1344613"/>
            <a:ext cx="7989888" cy="4918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defTabSz="914400">
              <a:spcBef>
                <a:spcPct val="0"/>
              </a:spcBef>
              <a:buFontTx/>
              <a:buNone/>
            </a:pPr>
            <a:r>
              <a:rPr lang="en-US" sz="3400" dirty="0" smtClean="0"/>
              <a:t>‘</a:t>
            </a:r>
            <a:r>
              <a:rPr lang="en-US" sz="3000" dirty="0" smtClean="0"/>
              <a:t>The complexity of modern medicine exceeds the inherent limitations of the unaided human mind.’</a:t>
            </a:r>
          </a:p>
          <a:p>
            <a:pPr marL="342900" indent="-342900" defTabSz="914400">
              <a:spcBef>
                <a:spcPct val="0"/>
              </a:spcBef>
              <a:buFontTx/>
              <a:buNone/>
            </a:pPr>
            <a:r>
              <a:rPr lang="en-US" sz="3000" dirty="0" smtClean="0"/>
              <a:t>	~ </a:t>
            </a:r>
            <a:r>
              <a:rPr lang="en-US" sz="2100" dirty="0" smtClean="0"/>
              <a:t>David M. Eddy, MD, Ph.D.</a:t>
            </a:r>
          </a:p>
          <a:p>
            <a:pPr marL="342900" indent="-342900" algn="ctr" defTabSz="914400">
              <a:spcBef>
                <a:spcPct val="0"/>
              </a:spcBef>
              <a:buFontTx/>
              <a:buNone/>
            </a:pPr>
            <a:endParaRPr lang="en-US" sz="2100" dirty="0" smtClean="0"/>
          </a:p>
          <a:p>
            <a:pPr marL="342900" indent="-342900" defTabSz="914400">
              <a:spcBef>
                <a:spcPct val="0"/>
              </a:spcBef>
              <a:buFontTx/>
              <a:buNone/>
            </a:pPr>
            <a:r>
              <a:rPr lang="en-US" sz="3000" dirty="0" smtClean="0"/>
              <a:t>‘... man is not perfectible.  There are limits to man’s capabilities as an  information  processor that assure the occurrence of random errors in his activities.’</a:t>
            </a:r>
          </a:p>
          <a:p>
            <a:pPr marL="342900" indent="-342900" defTabSz="914400">
              <a:spcBef>
                <a:spcPct val="0"/>
              </a:spcBef>
              <a:buFontTx/>
              <a:buNone/>
            </a:pPr>
            <a:r>
              <a:rPr lang="en-US" sz="3000" dirty="0" smtClean="0"/>
              <a:t>	~ </a:t>
            </a:r>
            <a:r>
              <a:rPr lang="en-US" sz="2100" dirty="0" smtClean="0"/>
              <a:t>Clement J. McDonald, MD</a:t>
            </a:r>
            <a:r>
              <a:rPr lang="en-US" sz="3000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38947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smtClean="0">
                <a:latin typeface="Arial" charset="0"/>
              </a:rPr>
              <a:t>  # </a:t>
            </a:r>
            <a:fld id="{FD2F2DA6-C850-4DFA-9249-B733F4FECD47}" type="slidenum">
              <a:rPr lang="en-US" sz="1200" smtClean="0">
                <a:latin typeface="Arial" charset="0"/>
              </a:rPr>
              <a:pPr/>
              <a:t>20</a:t>
            </a:fld>
            <a:endParaRPr lang="en-US" sz="1200" smtClean="0">
              <a:latin typeface="Arial" charset="0"/>
            </a:endParaRPr>
          </a:p>
        </p:txBody>
      </p:sp>
      <p:sp>
        <p:nvSpPr>
          <p:cNvPr id="31747" name="Rectangle 2"/>
          <p:cNvSpPr>
            <a:spLocks noChangeArrowheads="1"/>
          </p:cNvSpPr>
          <p:nvPr/>
        </p:nvSpPr>
        <p:spPr bwMode="auto">
          <a:xfrm>
            <a:off x="531813" y="1100138"/>
            <a:ext cx="8180387" cy="546735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>
              <a:solidFill>
                <a:schemeClr val="bg2"/>
              </a:solidFill>
              <a:latin typeface="SimSun" pitchFamily="2" charset="-122"/>
            </a:endParaRP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8575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Model with relationship bindings</a:t>
            </a:r>
          </a:p>
        </p:txBody>
      </p:sp>
      <p:sp>
        <p:nvSpPr>
          <p:cNvPr id="31749" name="AutoShape 4"/>
          <p:cNvSpPr>
            <a:spLocks noChangeArrowheads="1"/>
          </p:cNvSpPr>
          <p:nvPr/>
        </p:nvSpPr>
        <p:spPr bwMode="auto">
          <a:xfrm>
            <a:off x="1330324" y="2003425"/>
            <a:ext cx="4510917" cy="398463"/>
          </a:xfrm>
          <a:prstGeom prst="flowChartTerminator">
            <a:avLst/>
          </a:prstGeom>
          <a:solidFill>
            <a:schemeClr val="tx2"/>
          </a:soli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2501" name="AutoShape 5"/>
          <p:cNvSpPr>
            <a:spLocks noChangeArrowheads="1"/>
          </p:cNvSpPr>
          <p:nvPr/>
        </p:nvSpPr>
        <p:spPr bwMode="auto">
          <a:xfrm>
            <a:off x="1604963" y="2044700"/>
            <a:ext cx="639762" cy="30003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69804"/>
                  <a:invGamma/>
                </a:schemeClr>
              </a:gs>
            </a:gsLst>
            <a:lin ang="0" scaled="1"/>
          </a:gradFill>
          <a:ln w="158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751" name="Text Box 6"/>
          <p:cNvSpPr txBox="1">
            <a:spLocks noChangeArrowheads="1"/>
          </p:cNvSpPr>
          <p:nvPr/>
        </p:nvSpPr>
        <p:spPr bwMode="auto">
          <a:xfrm>
            <a:off x="1554163" y="2025650"/>
            <a:ext cx="45397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find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1752" name="Text Box 7"/>
          <p:cNvSpPr txBox="1">
            <a:spLocks noChangeArrowheads="1"/>
          </p:cNvSpPr>
          <p:nvPr/>
        </p:nvSpPr>
        <p:spPr bwMode="auto">
          <a:xfrm>
            <a:off x="2215488" y="2016125"/>
            <a:ext cx="342319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chemeClr val="bg2"/>
                </a:solidFill>
              </a:rPr>
              <a:t>Suspected </a:t>
            </a:r>
            <a:r>
              <a:rPr lang="en-US" sz="1600" dirty="0">
                <a:solidFill>
                  <a:schemeClr val="bg2"/>
                </a:solidFill>
              </a:rPr>
              <a:t>breast </a:t>
            </a:r>
            <a:r>
              <a:rPr lang="en-US" sz="1600" dirty="0" smtClean="0">
                <a:solidFill>
                  <a:schemeClr val="bg2"/>
                </a:solidFill>
              </a:rPr>
              <a:t>cancer </a:t>
            </a:r>
            <a:r>
              <a:rPr lang="en-US" sz="1600" dirty="0">
                <a:solidFill>
                  <a:schemeClr val="bg2"/>
                </a:solidFill>
              </a:rPr>
              <a:t>[134405005] </a:t>
            </a:r>
            <a:endParaRPr lang="en-US" sz="16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362505" name="AutoShape 9"/>
          <p:cNvSpPr>
            <a:spLocks noChangeArrowheads="1"/>
          </p:cNvSpPr>
          <p:nvPr/>
        </p:nvSpPr>
        <p:spPr bwMode="auto">
          <a:xfrm>
            <a:off x="973138" y="1568450"/>
            <a:ext cx="2606675" cy="292100"/>
          </a:xfrm>
          <a:prstGeom prst="flowChartTerminator">
            <a:avLst/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76078"/>
                  <a:invGamma/>
                </a:schemeClr>
              </a:gs>
            </a:gsLst>
            <a:lin ang="0" scaled="1"/>
          </a:gradFill>
          <a:ln w="158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755" name="Text Box 10"/>
          <p:cNvSpPr txBox="1">
            <a:spLocks noChangeArrowheads="1"/>
          </p:cNvSpPr>
          <p:nvPr/>
        </p:nvSpPr>
        <p:spPr bwMode="auto">
          <a:xfrm>
            <a:off x="1081088" y="1541463"/>
            <a:ext cx="2847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err="1" smtClean="0">
                <a:solidFill>
                  <a:schemeClr val="bg1"/>
                </a:solidFill>
                <a:latin typeface="Arial Narrow" pitchFamily="34" charset="0"/>
              </a:rPr>
              <a:t>PrecoordProblemModel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1756" name="AutoShape 11"/>
          <p:cNvSpPr>
            <a:spLocks noChangeArrowheads="1"/>
          </p:cNvSpPr>
          <p:nvPr/>
        </p:nvSpPr>
        <p:spPr bwMode="auto">
          <a:xfrm>
            <a:off x="1328737" y="3513138"/>
            <a:ext cx="7242176" cy="398462"/>
          </a:xfrm>
          <a:prstGeom prst="flowChartTerminator">
            <a:avLst/>
          </a:prstGeom>
          <a:solidFill>
            <a:schemeClr val="tx2"/>
          </a:soli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2508" name="AutoShape 12"/>
          <p:cNvSpPr>
            <a:spLocks noChangeArrowheads="1"/>
          </p:cNvSpPr>
          <p:nvPr/>
        </p:nvSpPr>
        <p:spPr bwMode="auto">
          <a:xfrm>
            <a:off x="1628744" y="3527117"/>
            <a:ext cx="2799587" cy="35718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69804"/>
                  <a:invGamma/>
                </a:schemeClr>
              </a:gs>
            </a:gsLst>
            <a:lin ang="0" scaled="1"/>
          </a:gradFill>
          <a:ln w="158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1600" dirty="0" err="1" smtClean="0">
                <a:solidFill>
                  <a:schemeClr val="bg2"/>
                </a:solidFill>
              </a:rPr>
              <a:t>Assoc</a:t>
            </a:r>
            <a:r>
              <a:rPr lang="en-US" sz="1600" dirty="0" smtClean="0">
                <a:solidFill>
                  <a:schemeClr val="bg2"/>
                </a:solidFill>
              </a:rPr>
              <a:t> morphology </a:t>
            </a:r>
            <a:r>
              <a:rPr lang="en-US" sz="1600" dirty="0">
                <a:solidFill>
                  <a:schemeClr val="bg2"/>
                </a:solidFill>
              </a:rPr>
              <a:t>[</a:t>
            </a:r>
            <a:r>
              <a:rPr lang="en-US" sz="1600" dirty="0" smtClean="0">
                <a:solidFill>
                  <a:schemeClr val="bg2"/>
                </a:solidFill>
              </a:rPr>
              <a:t>116676008]</a:t>
            </a:r>
            <a:endParaRPr lang="en-US" sz="1600" dirty="0"/>
          </a:p>
        </p:txBody>
      </p:sp>
      <p:sp>
        <p:nvSpPr>
          <p:cNvPr id="31759" name="Text Box 14"/>
          <p:cNvSpPr txBox="1">
            <a:spLocks noChangeArrowheads="1"/>
          </p:cNvSpPr>
          <p:nvPr/>
        </p:nvSpPr>
        <p:spPr bwMode="auto">
          <a:xfrm>
            <a:off x="4498542" y="3525838"/>
            <a:ext cx="36267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b="1" dirty="0" smtClean="0">
                <a:solidFill>
                  <a:schemeClr val="bg2"/>
                </a:solidFill>
              </a:rPr>
              <a:t>Malignant Neoplasm </a:t>
            </a:r>
            <a:r>
              <a:rPr lang="en-US" sz="1600" dirty="0" smtClean="0">
                <a:solidFill>
                  <a:schemeClr val="bg2"/>
                </a:solidFill>
                <a:latin typeface="Arial Narrow" pitchFamily="34" charset="0"/>
              </a:rPr>
              <a:t> </a:t>
            </a:r>
            <a:r>
              <a:rPr lang="en-US" sz="1600" b="1" dirty="0" smtClean="0">
                <a:solidFill>
                  <a:schemeClr val="bg2"/>
                </a:solidFill>
              </a:rPr>
              <a:t>[</a:t>
            </a:r>
            <a:r>
              <a:rPr lang="en-US" sz="1600" b="1" dirty="0">
                <a:solidFill>
                  <a:schemeClr val="bg2"/>
                </a:solidFill>
              </a:rPr>
              <a:t>367651003] </a:t>
            </a:r>
            <a:endParaRPr lang="en-US" sz="16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362514" name="AutoShape 18"/>
          <p:cNvSpPr>
            <a:spLocks noChangeArrowheads="1"/>
          </p:cNvSpPr>
          <p:nvPr/>
        </p:nvSpPr>
        <p:spPr bwMode="auto">
          <a:xfrm>
            <a:off x="971550" y="3078163"/>
            <a:ext cx="2606675" cy="292100"/>
          </a:xfrm>
          <a:prstGeom prst="flowChartTerminator">
            <a:avLst/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76078"/>
                  <a:invGamma/>
                </a:schemeClr>
              </a:gs>
            </a:gsLst>
            <a:lin ang="0" scaled="1"/>
          </a:gradFill>
          <a:ln w="158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764" name="Text Box 19"/>
          <p:cNvSpPr txBox="1">
            <a:spLocks noChangeArrowheads="1"/>
          </p:cNvSpPr>
          <p:nvPr/>
        </p:nvSpPr>
        <p:spPr bwMode="auto">
          <a:xfrm>
            <a:off x="1079500" y="3051175"/>
            <a:ext cx="2847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err="1" smtClean="0">
                <a:solidFill>
                  <a:schemeClr val="bg1"/>
                </a:solidFill>
                <a:latin typeface="Arial Narrow" pitchFamily="34" charset="0"/>
              </a:rPr>
              <a:t>PostcoordProblemModel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1772" name="Text Box 34"/>
          <p:cNvSpPr txBox="1">
            <a:spLocks noChangeArrowheads="1"/>
          </p:cNvSpPr>
          <p:nvPr/>
        </p:nvSpPr>
        <p:spPr bwMode="auto">
          <a:xfrm>
            <a:off x="590550" y="1104900"/>
            <a:ext cx="587962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b="1" u="sng" dirty="0">
                <a:solidFill>
                  <a:schemeClr val="bg1"/>
                </a:solidFill>
              </a:rPr>
              <a:t>Precoordinated Model (CIMI </a:t>
            </a:r>
            <a:r>
              <a:rPr lang="en-US" b="1" u="sng" dirty="0" smtClean="0">
                <a:solidFill>
                  <a:schemeClr val="bg1"/>
                </a:solidFill>
              </a:rPr>
              <a:t>approved Model</a:t>
            </a:r>
            <a:r>
              <a:rPr lang="en-US" b="1" u="sng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31773" name="Text Box 35"/>
          <p:cNvSpPr txBox="1">
            <a:spLocks noChangeArrowheads="1"/>
          </p:cNvSpPr>
          <p:nvPr/>
        </p:nvSpPr>
        <p:spPr bwMode="auto">
          <a:xfrm>
            <a:off x="584200" y="2628900"/>
            <a:ext cx="60594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b="1" u="sng">
                <a:solidFill>
                  <a:schemeClr val="bg1"/>
                </a:solidFill>
              </a:rPr>
              <a:t>Post coordinated Model (CIMI preferred Model)</a:t>
            </a:r>
          </a:p>
        </p:txBody>
      </p:sp>
      <p:sp>
        <p:nvSpPr>
          <p:cNvPr id="31774" name="Line 36"/>
          <p:cNvSpPr>
            <a:spLocks noChangeShapeType="1"/>
          </p:cNvSpPr>
          <p:nvPr/>
        </p:nvSpPr>
        <p:spPr bwMode="auto">
          <a:xfrm>
            <a:off x="574675" y="2568575"/>
            <a:ext cx="7996238" cy="952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Text Box 8"/>
          <p:cNvSpPr txBox="1">
            <a:spLocks noChangeArrowheads="1"/>
          </p:cNvSpPr>
          <p:nvPr/>
        </p:nvSpPr>
        <p:spPr bwMode="auto">
          <a:xfrm>
            <a:off x="3616325" y="1516063"/>
            <a:ext cx="812006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Assert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4" name="Text Box 8"/>
          <p:cNvSpPr txBox="1">
            <a:spLocks noChangeArrowheads="1"/>
          </p:cNvSpPr>
          <p:nvPr/>
        </p:nvSpPr>
        <p:spPr bwMode="auto">
          <a:xfrm>
            <a:off x="3768725" y="3046911"/>
            <a:ext cx="812006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Assert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5" name="AutoShape 11"/>
          <p:cNvSpPr>
            <a:spLocks noChangeArrowheads="1"/>
          </p:cNvSpPr>
          <p:nvPr/>
        </p:nvSpPr>
        <p:spPr bwMode="auto">
          <a:xfrm>
            <a:off x="1303713" y="3965794"/>
            <a:ext cx="6188908" cy="398462"/>
          </a:xfrm>
          <a:prstGeom prst="flowChartTerminator">
            <a:avLst/>
          </a:prstGeom>
          <a:solidFill>
            <a:schemeClr val="tx2"/>
          </a:soli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AutoShape 12"/>
          <p:cNvSpPr>
            <a:spLocks noChangeArrowheads="1"/>
          </p:cNvSpPr>
          <p:nvPr/>
        </p:nvSpPr>
        <p:spPr bwMode="auto">
          <a:xfrm>
            <a:off x="1603720" y="3993421"/>
            <a:ext cx="2824611" cy="35718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69804"/>
                  <a:invGamma/>
                </a:schemeClr>
              </a:gs>
            </a:gsLst>
            <a:lin ang="0" scaled="1"/>
          </a:gradFill>
          <a:ln w="158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1600" dirty="0">
                <a:solidFill>
                  <a:schemeClr val="bg2"/>
                </a:solidFill>
              </a:rPr>
              <a:t>Finding </a:t>
            </a:r>
            <a:r>
              <a:rPr lang="en-US" sz="1600" dirty="0" smtClean="0">
                <a:solidFill>
                  <a:schemeClr val="bg2"/>
                </a:solidFill>
              </a:rPr>
              <a:t>site </a:t>
            </a:r>
            <a:r>
              <a:rPr lang="en-US" sz="1600" dirty="0">
                <a:solidFill>
                  <a:schemeClr val="bg2"/>
                </a:solidFill>
              </a:rPr>
              <a:t>[363698007]</a:t>
            </a:r>
            <a:r>
              <a:rPr lang="en-US" sz="1600" dirty="0" smtClean="0">
                <a:solidFill>
                  <a:schemeClr val="bg2"/>
                </a:solidFill>
              </a:rPr>
              <a:t> </a:t>
            </a:r>
            <a:endParaRPr lang="en-US" sz="1600" dirty="0"/>
          </a:p>
        </p:txBody>
      </p:sp>
      <p:sp>
        <p:nvSpPr>
          <p:cNvPr id="51" name="Text Box 14"/>
          <p:cNvSpPr txBox="1">
            <a:spLocks noChangeArrowheads="1"/>
          </p:cNvSpPr>
          <p:nvPr/>
        </p:nvSpPr>
        <p:spPr bwMode="auto">
          <a:xfrm>
            <a:off x="4500813" y="3978494"/>
            <a:ext cx="351053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b="1" dirty="0" smtClean="0">
                <a:solidFill>
                  <a:schemeClr val="bg2"/>
                </a:solidFill>
              </a:rPr>
              <a:t>Breast structure </a:t>
            </a:r>
            <a:r>
              <a:rPr lang="en-US" sz="1600" dirty="0" smtClean="0">
                <a:solidFill>
                  <a:schemeClr val="bg2"/>
                </a:solidFill>
                <a:latin typeface="Arial Narrow" pitchFamily="34" charset="0"/>
              </a:rPr>
              <a:t> </a:t>
            </a:r>
            <a:r>
              <a:rPr lang="en-US" sz="1600" b="1" dirty="0" smtClean="0">
                <a:solidFill>
                  <a:schemeClr val="bg2"/>
                </a:solidFill>
              </a:rPr>
              <a:t>[</a:t>
            </a:r>
            <a:r>
              <a:rPr lang="en-US" sz="1600" b="1" dirty="0">
                <a:solidFill>
                  <a:schemeClr val="bg2"/>
                </a:solidFill>
              </a:rPr>
              <a:t>76752008] </a:t>
            </a:r>
          </a:p>
        </p:txBody>
      </p:sp>
      <p:sp>
        <p:nvSpPr>
          <p:cNvPr id="52" name="AutoShape 11"/>
          <p:cNvSpPr>
            <a:spLocks noChangeArrowheads="1"/>
          </p:cNvSpPr>
          <p:nvPr/>
        </p:nvSpPr>
        <p:spPr bwMode="auto">
          <a:xfrm>
            <a:off x="1305985" y="4445746"/>
            <a:ext cx="5695316" cy="398462"/>
          </a:xfrm>
          <a:prstGeom prst="flowChartTerminator">
            <a:avLst/>
          </a:prstGeom>
          <a:solidFill>
            <a:schemeClr val="tx2"/>
          </a:soli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AutoShape 12"/>
          <p:cNvSpPr>
            <a:spLocks noChangeArrowheads="1"/>
          </p:cNvSpPr>
          <p:nvPr/>
        </p:nvSpPr>
        <p:spPr bwMode="auto">
          <a:xfrm>
            <a:off x="1605992" y="4473373"/>
            <a:ext cx="2822339" cy="35718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69804"/>
                  <a:invGamma/>
                </a:schemeClr>
              </a:gs>
            </a:gsLst>
            <a:lin ang="0" scaled="1"/>
          </a:gradFill>
          <a:ln w="158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1600" dirty="0">
                <a:solidFill>
                  <a:schemeClr val="bg2"/>
                </a:solidFill>
              </a:rPr>
              <a:t>Finding </a:t>
            </a:r>
            <a:r>
              <a:rPr lang="en-US" sz="1600" dirty="0" smtClean="0">
                <a:solidFill>
                  <a:schemeClr val="bg2"/>
                </a:solidFill>
              </a:rPr>
              <a:t>context </a:t>
            </a:r>
            <a:r>
              <a:rPr lang="en-US" sz="1600" dirty="0">
                <a:solidFill>
                  <a:schemeClr val="bg2"/>
                </a:solidFill>
              </a:rPr>
              <a:t>[408729009</a:t>
            </a:r>
            <a:r>
              <a:rPr lang="en-US" sz="1600" dirty="0" smtClean="0">
                <a:solidFill>
                  <a:schemeClr val="bg2"/>
                </a:solidFill>
              </a:rPr>
              <a:t>] </a:t>
            </a:r>
            <a:endParaRPr lang="en-US" sz="1600" dirty="0"/>
          </a:p>
        </p:txBody>
      </p:sp>
      <p:sp>
        <p:nvSpPr>
          <p:cNvPr id="54" name="Text Box 14"/>
          <p:cNvSpPr txBox="1">
            <a:spLocks noChangeArrowheads="1"/>
          </p:cNvSpPr>
          <p:nvPr/>
        </p:nvSpPr>
        <p:spPr bwMode="auto">
          <a:xfrm>
            <a:off x="4505358" y="4458446"/>
            <a:ext cx="351963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b="1" dirty="0" smtClean="0">
                <a:solidFill>
                  <a:schemeClr val="bg2"/>
                </a:solidFill>
              </a:rPr>
              <a:t>Suspected [415684004</a:t>
            </a:r>
            <a:r>
              <a:rPr lang="en-US" sz="1600" b="1" dirty="0">
                <a:solidFill>
                  <a:schemeClr val="bg2"/>
                </a:solidFill>
              </a:rPr>
              <a:t>] </a:t>
            </a:r>
          </a:p>
        </p:txBody>
      </p:sp>
      <p:sp>
        <p:nvSpPr>
          <p:cNvPr id="55" name="AutoShape 11"/>
          <p:cNvSpPr>
            <a:spLocks noChangeArrowheads="1"/>
          </p:cNvSpPr>
          <p:nvPr/>
        </p:nvSpPr>
        <p:spPr bwMode="auto">
          <a:xfrm>
            <a:off x="1294609" y="4871106"/>
            <a:ext cx="6307194" cy="398462"/>
          </a:xfrm>
          <a:prstGeom prst="flowChartTerminator">
            <a:avLst/>
          </a:prstGeom>
          <a:solidFill>
            <a:schemeClr val="tx2"/>
          </a:soli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AutoShape 12"/>
          <p:cNvSpPr>
            <a:spLocks noChangeArrowheads="1"/>
          </p:cNvSpPr>
          <p:nvPr/>
        </p:nvSpPr>
        <p:spPr bwMode="auto">
          <a:xfrm>
            <a:off x="1594616" y="4898733"/>
            <a:ext cx="2833715" cy="35718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69804"/>
                  <a:invGamma/>
                </a:schemeClr>
              </a:gs>
            </a:gsLst>
            <a:lin ang="0" scaled="1"/>
          </a:gradFill>
          <a:ln w="158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1600" dirty="0">
                <a:solidFill>
                  <a:schemeClr val="bg2"/>
                </a:solidFill>
              </a:rPr>
              <a:t>Subject </a:t>
            </a:r>
            <a:r>
              <a:rPr lang="en-US" sz="1600" dirty="0" err="1" smtClean="0">
                <a:solidFill>
                  <a:schemeClr val="bg2"/>
                </a:solidFill>
              </a:rPr>
              <a:t>rel</a:t>
            </a:r>
            <a:r>
              <a:rPr lang="en-US" sz="1600" dirty="0" smtClean="0">
                <a:solidFill>
                  <a:schemeClr val="bg2"/>
                </a:solidFill>
              </a:rPr>
              <a:t> context </a:t>
            </a:r>
            <a:r>
              <a:rPr lang="en-US" sz="1600" dirty="0">
                <a:solidFill>
                  <a:schemeClr val="bg2"/>
                </a:solidFill>
              </a:rPr>
              <a:t>[408732007</a:t>
            </a:r>
            <a:r>
              <a:rPr lang="en-US" sz="1600" dirty="0" smtClean="0">
                <a:solidFill>
                  <a:schemeClr val="bg2"/>
                </a:solidFill>
              </a:rPr>
              <a:t>] </a:t>
            </a:r>
            <a:endParaRPr lang="en-US" sz="1600" dirty="0"/>
          </a:p>
        </p:txBody>
      </p:sp>
      <p:sp>
        <p:nvSpPr>
          <p:cNvPr id="57" name="Text Box 14"/>
          <p:cNvSpPr txBox="1">
            <a:spLocks noChangeArrowheads="1"/>
          </p:cNvSpPr>
          <p:nvPr/>
        </p:nvSpPr>
        <p:spPr bwMode="auto">
          <a:xfrm>
            <a:off x="4505358" y="4883806"/>
            <a:ext cx="351963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b="1" dirty="0" smtClean="0">
                <a:solidFill>
                  <a:schemeClr val="bg2"/>
                </a:solidFill>
              </a:rPr>
              <a:t>Subject </a:t>
            </a:r>
            <a:r>
              <a:rPr lang="en-US" sz="1600" b="1" dirty="0">
                <a:solidFill>
                  <a:schemeClr val="bg2"/>
                </a:solidFill>
              </a:rPr>
              <a:t>of </a:t>
            </a:r>
            <a:r>
              <a:rPr lang="en-US" sz="1600" b="1" dirty="0" smtClean="0">
                <a:solidFill>
                  <a:schemeClr val="bg2"/>
                </a:solidFill>
              </a:rPr>
              <a:t>record </a:t>
            </a:r>
            <a:r>
              <a:rPr lang="en-US" sz="1600" b="1" dirty="0">
                <a:solidFill>
                  <a:schemeClr val="bg2"/>
                </a:solidFill>
              </a:rPr>
              <a:t>[410604004] </a:t>
            </a:r>
          </a:p>
        </p:txBody>
      </p:sp>
      <p:sp>
        <p:nvSpPr>
          <p:cNvPr id="31" name="Line 38"/>
          <p:cNvSpPr>
            <a:spLocks noChangeShapeType="1"/>
          </p:cNvSpPr>
          <p:nvPr/>
        </p:nvSpPr>
        <p:spPr bwMode="auto">
          <a:xfrm>
            <a:off x="2639345" y="2298700"/>
            <a:ext cx="1941386" cy="235326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Line 38"/>
          <p:cNvSpPr>
            <a:spLocks noChangeShapeType="1"/>
          </p:cNvSpPr>
          <p:nvPr/>
        </p:nvSpPr>
        <p:spPr bwMode="auto">
          <a:xfrm>
            <a:off x="3370996" y="2298701"/>
            <a:ext cx="1201797" cy="187331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Line 38"/>
          <p:cNvSpPr>
            <a:spLocks noChangeShapeType="1"/>
          </p:cNvSpPr>
          <p:nvPr/>
        </p:nvSpPr>
        <p:spPr bwMode="auto">
          <a:xfrm>
            <a:off x="3897644" y="2287556"/>
            <a:ext cx="683088" cy="140755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80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4313" y="-60325"/>
            <a:ext cx="8686800" cy="7350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FFFFFF"/>
              </a:buClr>
              <a:buSzPct val="90000"/>
            </a:pPr>
            <a:r>
              <a:rPr lang="en-US" sz="4400" b="1" dirty="0" smtClean="0">
                <a:solidFill>
                  <a:srgbClr val="FFFF00"/>
                </a:solidFill>
              </a:rPr>
              <a:t>Strategic Goal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57200" y="1095375"/>
            <a:ext cx="822960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4400" dirty="0" smtClean="0"/>
              <a:t>Be able to share data, applications, reports, alerts, protocols, and decision support modules with anyone in the WORLD</a:t>
            </a:r>
          </a:p>
          <a:p>
            <a:r>
              <a:rPr lang="en-US" sz="4400" dirty="0" smtClean="0"/>
              <a:t>Goal is “plug-n-play” interoperability</a:t>
            </a:r>
          </a:p>
          <a:p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415672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title"/>
          </p:nvPr>
        </p:nvSpPr>
        <p:spPr bwMode="auto">
          <a:xfrm>
            <a:off x="0" y="96838"/>
            <a:ext cx="9144000" cy="8175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FFFFFF"/>
              </a:buClr>
              <a:buSzPct val="90000"/>
            </a:pPr>
            <a:r>
              <a:rPr lang="en-US" sz="3600" b="1" smtClean="0">
                <a:solidFill>
                  <a:srgbClr val="FFFF00"/>
                </a:solidFill>
              </a:rPr>
              <a:t>What Is Needed to Create a New Paradigm?</a:t>
            </a:r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25538"/>
            <a:ext cx="8229600" cy="5002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600" smtClean="0">
                <a:solidFill>
                  <a:schemeClr val="tx2"/>
                </a:solidFill>
              </a:rPr>
              <a:t>Standard set of detailed clinical data models coupled with…</a:t>
            </a:r>
          </a:p>
          <a:p>
            <a:r>
              <a:rPr lang="en-US" sz="3600" smtClean="0">
                <a:solidFill>
                  <a:schemeClr val="tx2"/>
                </a:solidFill>
              </a:rPr>
              <a:t>Standard coded terminology</a:t>
            </a:r>
          </a:p>
          <a:p>
            <a:r>
              <a:rPr lang="en-US" sz="3600" smtClean="0">
                <a:solidFill>
                  <a:schemeClr val="tx2"/>
                </a:solidFill>
              </a:rPr>
              <a:t>Standard API’s (Application Programmer Interfaces) for healthcare related services</a:t>
            </a:r>
          </a:p>
          <a:p>
            <a:r>
              <a:rPr lang="en-US" sz="3600" smtClean="0">
                <a:solidFill>
                  <a:schemeClr val="tx2"/>
                </a:solidFill>
              </a:rPr>
              <a:t>Open sharing of models, coded terms, and API’s</a:t>
            </a:r>
          </a:p>
          <a:p>
            <a:r>
              <a:rPr lang="en-US" sz="3600" smtClean="0">
                <a:solidFill>
                  <a:schemeClr val="tx2"/>
                </a:solidFill>
              </a:rPr>
              <a:t>Sharing of decision logic and applications</a:t>
            </a:r>
          </a:p>
        </p:txBody>
      </p:sp>
    </p:spTree>
    <p:extLst>
      <p:ext uri="{BB962C8B-B14F-4D97-AF65-F5344CB8AC3E}">
        <p14:creationId xmlns:p14="http://schemas.microsoft.com/office/powerpoint/2010/main" val="37412807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-80963"/>
            <a:ext cx="8229600" cy="73660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FFFFFF"/>
              </a:buClr>
              <a:buSzPct val="90000"/>
            </a:pPr>
            <a:r>
              <a:rPr lang="en-US" sz="4400" b="1" smtClean="0">
                <a:solidFill>
                  <a:srgbClr val="FFFF00"/>
                </a:solidFill>
              </a:rPr>
              <a:t>Clinical modeling activities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half" idx="1"/>
          </p:nvPr>
        </p:nvSpPr>
        <p:spPr bwMode="auto">
          <a:xfrm>
            <a:off x="457200" y="1095375"/>
            <a:ext cx="4038600" cy="54689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en-US" sz="2400" smtClean="0">
                <a:solidFill>
                  <a:schemeClr val="tx2"/>
                </a:solidFill>
              </a:rPr>
              <a:t>Netherlands/ISO Standard</a:t>
            </a:r>
          </a:p>
          <a:p>
            <a:pPr>
              <a:lnSpc>
                <a:spcPct val="90000"/>
              </a:lnSpc>
            </a:pPr>
            <a:r>
              <a:rPr lang="en-US" sz="2400" smtClean="0">
                <a:solidFill>
                  <a:schemeClr val="tx2"/>
                </a:solidFill>
              </a:rPr>
              <a:t>CEN 13606</a:t>
            </a:r>
          </a:p>
          <a:p>
            <a:pPr>
              <a:lnSpc>
                <a:spcPct val="90000"/>
              </a:lnSpc>
            </a:pPr>
            <a:r>
              <a:rPr lang="en-US" sz="2400" smtClean="0">
                <a:solidFill>
                  <a:schemeClr val="tx2"/>
                </a:solidFill>
              </a:rPr>
              <a:t>United Kingdom – NHS</a:t>
            </a:r>
          </a:p>
          <a:p>
            <a:pPr>
              <a:lnSpc>
                <a:spcPct val="90000"/>
              </a:lnSpc>
            </a:pPr>
            <a:r>
              <a:rPr lang="en-US" sz="2400" smtClean="0">
                <a:solidFill>
                  <a:schemeClr val="tx2"/>
                </a:solidFill>
              </a:rPr>
              <a:t>Singapore</a:t>
            </a:r>
          </a:p>
          <a:p>
            <a:pPr>
              <a:lnSpc>
                <a:spcPct val="90000"/>
              </a:lnSpc>
            </a:pPr>
            <a:r>
              <a:rPr lang="en-US" sz="2400" smtClean="0">
                <a:solidFill>
                  <a:schemeClr val="tx2"/>
                </a:solidFill>
              </a:rPr>
              <a:t>Sweden</a:t>
            </a:r>
          </a:p>
          <a:p>
            <a:pPr>
              <a:lnSpc>
                <a:spcPct val="90000"/>
              </a:lnSpc>
            </a:pPr>
            <a:r>
              <a:rPr lang="en-US" sz="2400" smtClean="0">
                <a:solidFill>
                  <a:schemeClr val="tx2"/>
                </a:solidFill>
              </a:rPr>
              <a:t>Australia</a:t>
            </a:r>
          </a:p>
          <a:p>
            <a:pPr>
              <a:lnSpc>
                <a:spcPct val="90000"/>
              </a:lnSpc>
            </a:pPr>
            <a:r>
              <a:rPr lang="en-US" sz="2400" smtClean="0">
                <a:solidFill>
                  <a:schemeClr val="tx2"/>
                </a:solidFill>
              </a:rPr>
              <a:t>openEHR Foundation</a:t>
            </a:r>
          </a:p>
          <a:p>
            <a:pPr>
              <a:lnSpc>
                <a:spcPct val="90000"/>
              </a:lnSpc>
            </a:pPr>
            <a:r>
              <a:rPr lang="en-US" sz="2400" smtClean="0">
                <a:solidFill>
                  <a:schemeClr val="tx2"/>
                </a:solidFill>
              </a:rPr>
              <a:t>Canada</a:t>
            </a:r>
          </a:p>
          <a:p>
            <a:pPr>
              <a:lnSpc>
                <a:spcPct val="90000"/>
              </a:lnSpc>
            </a:pPr>
            <a:r>
              <a:rPr lang="en-US" sz="2400" smtClean="0">
                <a:solidFill>
                  <a:schemeClr val="tx2"/>
                </a:solidFill>
              </a:rPr>
              <a:t>US Veterans Administration</a:t>
            </a:r>
          </a:p>
          <a:p>
            <a:pPr>
              <a:lnSpc>
                <a:spcPct val="90000"/>
              </a:lnSpc>
            </a:pPr>
            <a:r>
              <a:rPr lang="en-US" sz="2400" smtClean="0">
                <a:solidFill>
                  <a:schemeClr val="tx2"/>
                </a:solidFill>
              </a:rPr>
              <a:t>US Department of Defense</a:t>
            </a:r>
          </a:p>
          <a:p>
            <a:pPr>
              <a:lnSpc>
                <a:spcPct val="90000"/>
              </a:lnSpc>
            </a:pPr>
            <a:r>
              <a:rPr lang="en-US" sz="2400" smtClean="0">
                <a:solidFill>
                  <a:schemeClr val="tx2"/>
                </a:solidFill>
              </a:rPr>
              <a:t>Intermountain Healthcare</a:t>
            </a:r>
          </a:p>
          <a:p>
            <a:pPr>
              <a:lnSpc>
                <a:spcPct val="90000"/>
              </a:lnSpc>
            </a:pPr>
            <a:r>
              <a:rPr lang="en-US" sz="2400" smtClean="0">
                <a:solidFill>
                  <a:schemeClr val="tx2"/>
                </a:solidFill>
              </a:rPr>
              <a:t>Mayo Clinic</a:t>
            </a:r>
          </a:p>
        </p:txBody>
      </p:sp>
      <p:sp>
        <p:nvSpPr>
          <p:cNvPr id="17412" name="Content Placeholder 7"/>
          <p:cNvSpPr>
            <a:spLocks noGrp="1"/>
          </p:cNvSpPr>
          <p:nvPr>
            <p:ph sz="half" idx="2"/>
          </p:nvPr>
        </p:nvSpPr>
        <p:spPr bwMode="auto">
          <a:xfrm>
            <a:off x="4648200" y="1095375"/>
            <a:ext cx="4038600" cy="54689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tx2"/>
                </a:solidFill>
              </a:rPr>
              <a:t>HL7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tx2"/>
                </a:solidFill>
              </a:rPr>
              <a:t>Version 3 RIM, message templates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tx2"/>
                </a:solidFill>
              </a:rPr>
              <a:t>TermInfo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tx2"/>
                </a:solidFill>
              </a:rPr>
              <a:t>CDA plus Templates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tx2"/>
                </a:solidFill>
              </a:rPr>
              <a:t>Detailed Clinical Models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tx2"/>
                </a:solidFill>
              </a:rPr>
              <a:t>greenCDA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tx2"/>
                </a:solidFill>
              </a:rPr>
              <a:t>Tolven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tx2"/>
                </a:solidFill>
              </a:rPr>
              <a:t>NIH/NCI – Common Data Elements, </a:t>
            </a:r>
            <a:r>
              <a:rPr lang="en-US" sz="2400" dirty="0" err="1" smtClean="0">
                <a:solidFill>
                  <a:schemeClr val="tx2"/>
                </a:solidFill>
              </a:rPr>
              <a:t>CaBIG</a:t>
            </a:r>
            <a:endParaRPr lang="en-US" sz="2400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tx2"/>
                </a:solidFill>
              </a:rPr>
              <a:t>CDISC SHARE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tx2"/>
                </a:solidFill>
              </a:rPr>
              <a:t>Korea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tx2"/>
                </a:solidFill>
              </a:rPr>
              <a:t>Brazil</a:t>
            </a:r>
          </a:p>
          <a:p>
            <a:endParaRPr lang="en-US" sz="2400" dirty="0" smtClean="0">
              <a:solidFill>
                <a:schemeClr val="tx2"/>
              </a:solidFill>
            </a:endParaRPr>
          </a:p>
        </p:txBody>
      </p:sp>
      <p:sp>
        <p:nvSpPr>
          <p:cNvPr id="1741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smtClean="0">
                <a:latin typeface="Arial" charset="0"/>
              </a:rPr>
              <a:t>  # </a:t>
            </a:r>
            <a:fld id="{9F22566F-A236-4F2D-9708-8936B4424526}" type="slidenum">
              <a:rPr lang="en-US" sz="1200" smtClean="0">
                <a:latin typeface="Arial" charset="0"/>
              </a:rPr>
              <a:pPr/>
              <a:t>5</a:t>
            </a:fld>
            <a:endParaRPr lang="en-US" sz="12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732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 bwMode="auto">
          <a:xfrm>
            <a:off x="457200" y="-25400"/>
            <a:ext cx="8229600" cy="749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FFFFFF"/>
              </a:buClr>
              <a:buSzPct val="90000"/>
            </a:pPr>
            <a:r>
              <a:rPr lang="en-US" sz="3600" b="1" smtClean="0">
                <a:solidFill>
                  <a:srgbClr val="FFFF00"/>
                </a:solidFill>
              </a:rPr>
              <a:t>Clinical Information Modeling Initiative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buFontTx/>
              <a:buNone/>
            </a:pPr>
            <a:r>
              <a:rPr lang="en-US" sz="4400" b="1" smtClean="0">
                <a:solidFill>
                  <a:schemeClr val="tx2"/>
                </a:solidFill>
              </a:rPr>
              <a:t>Mission</a:t>
            </a:r>
          </a:p>
          <a:p>
            <a:pPr algn="ctr">
              <a:buFontTx/>
              <a:buNone/>
            </a:pPr>
            <a:r>
              <a:rPr lang="en-US" sz="4400" smtClean="0">
                <a:solidFill>
                  <a:schemeClr val="tx2"/>
                </a:solidFill>
              </a:rPr>
              <a:t>Improve the interoperability of healthcare systems through shared implementable clinical information models.</a:t>
            </a: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smtClean="0">
                <a:latin typeface="Arial" charset="0"/>
              </a:rPr>
              <a:t> Huff # </a:t>
            </a:r>
            <a:fld id="{AE476455-E88F-4C57-8709-B97726C69803}" type="slidenum">
              <a:rPr lang="en-US" sz="1200" smtClean="0">
                <a:latin typeface="Arial" charset="0"/>
              </a:rPr>
              <a:pPr/>
              <a:t>6</a:t>
            </a:fld>
            <a:endParaRPr lang="en-US" sz="12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86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 bwMode="auto">
          <a:xfrm>
            <a:off x="457200" y="-12700"/>
            <a:ext cx="8229600" cy="736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FFFFFF"/>
              </a:buClr>
              <a:buSzPct val="90000"/>
            </a:pPr>
            <a:r>
              <a:rPr lang="en-US" sz="3600" b="1" smtClean="0">
                <a:solidFill>
                  <a:srgbClr val="FFFF00"/>
                </a:solidFill>
              </a:rPr>
              <a:t>Clinical Information Modeling Initiative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795338"/>
            <a:ext cx="8229600" cy="5414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buFontTx/>
              <a:buNone/>
            </a:pPr>
            <a:r>
              <a:rPr lang="en-US" sz="4800" b="1" smtClean="0">
                <a:solidFill>
                  <a:schemeClr val="tx2"/>
                </a:solidFill>
              </a:rPr>
              <a:t>Goals</a:t>
            </a:r>
            <a:endParaRPr lang="en-US" sz="4400" b="1" smtClean="0">
              <a:solidFill>
                <a:schemeClr val="tx2"/>
              </a:solidFill>
            </a:endParaRPr>
          </a:p>
          <a:p>
            <a:r>
              <a:rPr lang="en-US" sz="3200" smtClean="0">
                <a:solidFill>
                  <a:schemeClr val="tx2"/>
                </a:solidFill>
              </a:rPr>
              <a:t>Shared repository of detailed clinical information models</a:t>
            </a:r>
          </a:p>
          <a:p>
            <a:r>
              <a:rPr lang="en-US" sz="3200" smtClean="0">
                <a:solidFill>
                  <a:schemeClr val="tx2"/>
                </a:solidFill>
              </a:rPr>
              <a:t>Using a single formalism</a:t>
            </a:r>
          </a:p>
          <a:p>
            <a:r>
              <a:rPr lang="en-US" sz="3200" smtClean="0">
                <a:solidFill>
                  <a:schemeClr val="tx2"/>
                </a:solidFill>
              </a:rPr>
              <a:t>Based on a common set of base data types </a:t>
            </a:r>
          </a:p>
          <a:p>
            <a:r>
              <a:rPr lang="en-US" sz="3200" smtClean="0">
                <a:solidFill>
                  <a:schemeClr val="tx2"/>
                </a:solidFill>
              </a:rPr>
              <a:t>With formal bindings of the models to standard coded terminologies </a:t>
            </a:r>
          </a:p>
          <a:p>
            <a:r>
              <a:rPr lang="en-US" sz="3200" smtClean="0">
                <a:solidFill>
                  <a:schemeClr val="tx2"/>
                </a:solidFill>
              </a:rPr>
              <a:t>Repository is open and models are free for use at no cost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smtClean="0">
                <a:latin typeface="Arial" charset="0"/>
              </a:rPr>
              <a:t> Huff # </a:t>
            </a:r>
            <a:fld id="{5536D61F-8BD0-4931-8189-6D9011A62DBD}" type="slidenum">
              <a:rPr lang="en-US" sz="1200" smtClean="0">
                <a:latin typeface="Arial" charset="0"/>
              </a:rPr>
              <a:pPr/>
              <a:t>7</a:t>
            </a:fld>
            <a:endParaRPr lang="en-US" sz="12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29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 bwMode="auto">
          <a:xfrm>
            <a:off x="457200" y="-12700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CIMI Use of SNOMED 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94781"/>
            <a:ext cx="8229600" cy="4528097"/>
          </a:xfrm>
        </p:spPr>
        <p:txBody>
          <a:bodyPr/>
          <a:lstStyle/>
          <a:p>
            <a:pPr>
              <a:defRPr/>
            </a:pPr>
            <a:r>
              <a:rPr lang="en-US" sz="4000" dirty="0" smtClean="0">
                <a:solidFill>
                  <a:schemeClr val="tx2"/>
                </a:solidFill>
              </a:rPr>
              <a:t>Codes referenced in models</a:t>
            </a:r>
          </a:p>
          <a:p>
            <a:pPr>
              <a:defRPr/>
            </a:pPr>
            <a:r>
              <a:rPr lang="en-US" sz="4000" dirty="0" smtClean="0">
                <a:solidFill>
                  <a:schemeClr val="tx2"/>
                </a:solidFill>
              </a:rPr>
              <a:t>Value sets referenced in models</a:t>
            </a:r>
          </a:p>
          <a:p>
            <a:pPr>
              <a:defRPr/>
            </a:pPr>
            <a:r>
              <a:rPr lang="en-US" sz="4000" dirty="0" smtClean="0">
                <a:solidFill>
                  <a:schemeClr val="tx2"/>
                </a:solidFill>
              </a:rPr>
              <a:t>Pattern for model structure</a:t>
            </a:r>
          </a:p>
          <a:p>
            <a:pPr>
              <a:defRPr/>
            </a:pPr>
            <a:r>
              <a:rPr lang="en-US" sz="4000" dirty="0" smtClean="0">
                <a:solidFill>
                  <a:schemeClr val="tx2"/>
                </a:solidFill>
              </a:rPr>
              <a:t>Translation of pre coordinated model content to post coordinated model content</a:t>
            </a:r>
          </a:p>
        </p:txBody>
      </p:sp>
    </p:spTree>
    <p:extLst>
      <p:ext uri="{BB962C8B-B14F-4D97-AF65-F5344CB8AC3E}">
        <p14:creationId xmlns:p14="http://schemas.microsoft.com/office/powerpoint/2010/main" val="185566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ctr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6600" dirty="0" smtClean="0"/>
              <a:t>Selected CIMI Policies, Decisions, and Milestones</a:t>
            </a:r>
          </a:p>
        </p:txBody>
      </p:sp>
      <p:sp>
        <p:nvSpPr>
          <p:cNvPr id="26627" name="Subtitle 2"/>
          <p:cNvSpPr>
            <a:spLocks noGrp="1"/>
          </p:cNvSpPr>
          <p:nvPr>
            <p:ph type="subTitle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2679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rent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Bren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82073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82073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r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n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n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n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n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n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n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rent">
  <a:themeElements>
    <a:clrScheme name="">
      <a:dk1>
        <a:srgbClr val="000000"/>
      </a:dk1>
      <a:lt1>
        <a:srgbClr val="FFFF00"/>
      </a:lt1>
      <a:dk2>
        <a:srgbClr val="00000A"/>
      </a:dk2>
      <a:lt2>
        <a:srgbClr val="FFFFFF"/>
      </a:lt2>
      <a:accent1>
        <a:srgbClr val="FF8100"/>
      </a:accent1>
      <a:accent2>
        <a:srgbClr val="4F4F4F"/>
      </a:accent2>
      <a:accent3>
        <a:srgbClr val="AAAAAA"/>
      </a:accent3>
      <a:accent4>
        <a:srgbClr val="DADA00"/>
      </a:accent4>
      <a:accent5>
        <a:srgbClr val="FFC1AA"/>
      </a:accent5>
      <a:accent6>
        <a:srgbClr val="474747"/>
      </a:accent6>
      <a:hlink>
        <a:srgbClr val="A1A100"/>
      </a:hlink>
      <a:folHlink>
        <a:srgbClr val="00C200"/>
      </a:folHlink>
    </a:clrScheme>
    <a:fontScheme name="1_Bren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r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ren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ren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ren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ren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ren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ren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Designs\Brent.pot</Template>
  <TotalTime>8025</TotalTime>
  <Words>983</Words>
  <Application>Microsoft Office PowerPoint</Application>
  <PresentationFormat>Letter Paper (8.5x11 in)</PresentationFormat>
  <Paragraphs>202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Brent</vt:lpstr>
      <vt:lpstr>1_Brent</vt:lpstr>
      <vt:lpstr>PowerPoint Presentation</vt:lpstr>
      <vt:lpstr>Core Assumptions</vt:lpstr>
      <vt:lpstr>Strategic Goal</vt:lpstr>
      <vt:lpstr>What Is Needed to Create a New Paradigm?</vt:lpstr>
      <vt:lpstr>Clinical modeling activities</vt:lpstr>
      <vt:lpstr>Clinical Information Modeling Initiative</vt:lpstr>
      <vt:lpstr>Clinical Information Modeling Initiative</vt:lpstr>
      <vt:lpstr>CIMI Use of SNOMED CT</vt:lpstr>
      <vt:lpstr>Selected CIMI Policies, Decisions, and Milestones</vt:lpstr>
      <vt:lpstr>Terminology</vt:lpstr>
      <vt:lpstr>Isosemantic Models</vt:lpstr>
      <vt:lpstr>Isosemantic Problems</vt:lpstr>
      <vt:lpstr>Isosemantic Models</vt:lpstr>
      <vt:lpstr>March 29, 2012 – Semantic Interoperability</vt:lpstr>
      <vt:lpstr>Isosemantic Problems</vt:lpstr>
      <vt:lpstr>From SNOMED CT Relationships</vt:lpstr>
      <vt:lpstr>Model with relationship bindings</vt:lpstr>
      <vt:lpstr>Model with relationship bindings</vt:lpstr>
      <vt:lpstr>From SNOMED CT Relationships</vt:lpstr>
      <vt:lpstr>Model with relationship bindings</vt:lpstr>
    </vt:vector>
  </TitlesOfParts>
  <Company>IHC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Shanna Luke</dc:creator>
  <cp:lastModifiedBy>Stanley M. Huff</cp:lastModifiedBy>
  <cp:revision>478</cp:revision>
  <dcterms:created xsi:type="dcterms:W3CDTF">2000-07-17T22:00:44Z</dcterms:created>
  <dcterms:modified xsi:type="dcterms:W3CDTF">2013-10-01T02:10:39Z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1</vt:i4>
  </property>
  <property fmtid="{D5CDD505-2E9C-101B-9397-08002B2CF9AE}" pid="6" name="ScreenUsage">
    <vt:i4>3</vt:i4>
  </property>
  <property fmtid="{D5CDD505-2E9C-101B-9397-08002B2CF9AE}" pid="7" name="MailAddress">
    <vt:lpwstr>institute@ihc.com</vt:lpwstr>
  </property>
  <property fmtid="{D5CDD505-2E9C-101B-9397-08002B2CF9AE}" pid="8" name="HomePage">
    <vt:lpwstr>www.ihc.com/institute</vt:lpwstr>
  </property>
  <property fmtid="{D5CDD505-2E9C-101B-9397-08002B2CF9AE}" pid="9" name="Other">
    <vt:lpwstr/>
  </property>
  <property fmtid="{D5CDD505-2E9C-101B-9397-08002B2CF9AE}" pid="10" name="DownloadOriginal">
    <vt:bool>true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L:\presentations</vt:lpwstr>
  </property>
</Properties>
</file>