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 id="2147483650" r:id="rId2"/>
    <p:sldMasterId id="2147483675" r:id="rId3"/>
  </p:sldMasterIdLst>
  <p:notesMasterIdLst>
    <p:notesMasterId r:id="rId47"/>
  </p:notesMasterIdLst>
  <p:handoutMasterIdLst>
    <p:handoutMasterId r:id="rId48"/>
  </p:handoutMasterIdLst>
  <p:sldIdLst>
    <p:sldId id="329" r:id="rId4"/>
    <p:sldId id="724" r:id="rId5"/>
    <p:sldId id="719" r:id="rId6"/>
    <p:sldId id="649" r:id="rId7"/>
    <p:sldId id="717" r:id="rId8"/>
    <p:sldId id="718" r:id="rId9"/>
    <p:sldId id="710" r:id="rId10"/>
    <p:sldId id="711" r:id="rId11"/>
    <p:sldId id="546" r:id="rId12"/>
    <p:sldId id="571" r:id="rId13"/>
    <p:sldId id="536" r:id="rId14"/>
    <p:sldId id="537" r:id="rId15"/>
    <p:sldId id="651" r:id="rId16"/>
    <p:sldId id="652" r:id="rId17"/>
    <p:sldId id="653" r:id="rId18"/>
    <p:sldId id="701" r:id="rId19"/>
    <p:sldId id="654" r:id="rId20"/>
    <p:sldId id="667" r:id="rId21"/>
    <p:sldId id="668" r:id="rId22"/>
    <p:sldId id="669" r:id="rId23"/>
    <p:sldId id="713" r:id="rId24"/>
    <p:sldId id="714" r:id="rId25"/>
    <p:sldId id="678" r:id="rId26"/>
    <p:sldId id="660" r:id="rId27"/>
    <p:sldId id="670" r:id="rId28"/>
    <p:sldId id="702" r:id="rId29"/>
    <p:sldId id="671" r:id="rId30"/>
    <p:sldId id="720" r:id="rId31"/>
    <p:sldId id="721" r:id="rId32"/>
    <p:sldId id="674" r:id="rId33"/>
    <p:sldId id="677" r:id="rId34"/>
    <p:sldId id="675" r:id="rId35"/>
    <p:sldId id="688" r:id="rId36"/>
    <p:sldId id="692" r:id="rId37"/>
    <p:sldId id="698" r:id="rId38"/>
    <p:sldId id="700" r:id="rId39"/>
    <p:sldId id="726" r:id="rId40"/>
    <p:sldId id="689" r:id="rId41"/>
    <p:sldId id="693" r:id="rId42"/>
    <p:sldId id="682" r:id="rId43"/>
    <p:sldId id="723" r:id="rId44"/>
    <p:sldId id="722" r:id="rId45"/>
    <p:sldId id="725" r:id="rId46"/>
  </p:sldIdLst>
  <p:sldSz cx="9144000" cy="6858000" type="letter"/>
  <p:notesSz cx="7315200" cy="9601200"/>
  <p:defaultTextStyle>
    <a:defPPr>
      <a:defRPr lang="en-US"/>
    </a:defPPr>
    <a:lvl1pPr algn="l" rtl="0" fontAlgn="base">
      <a:spcBef>
        <a:spcPct val="0"/>
      </a:spcBef>
      <a:spcAft>
        <a:spcPct val="0"/>
      </a:spcAft>
      <a:defRPr sz="2200" kern="1200">
        <a:solidFill>
          <a:schemeClr val="tx1"/>
        </a:solidFill>
        <a:latin typeface="Times New Roman" pitchFamily="18" charset="0"/>
        <a:ea typeface="+mn-ea"/>
        <a:cs typeface="+mn-cs"/>
      </a:defRPr>
    </a:lvl1pPr>
    <a:lvl2pPr marL="457200" algn="l" rtl="0" fontAlgn="base">
      <a:spcBef>
        <a:spcPct val="0"/>
      </a:spcBef>
      <a:spcAft>
        <a:spcPct val="0"/>
      </a:spcAft>
      <a:defRPr sz="2200" kern="1200">
        <a:solidFill>
          <a:schemeClr val="tx1"/>
        </a:solidFill>
        <a:latin typeface="Times New Roman" pitchFamily="18" charset="0"/>
        <a:ea typeface="+mn-ea"/>
        <a:cs typeface="+mn-cs"/>
      </a:defRPr>
    </a:lvl2pPr>
    <a:lvl3pPr marL="914400" algn="l" rtl="0" fontAlgn="base">
      <a:spcBef>
        <a:spcPct val="0"/>
      </a:spcBef>
      <a:spcAft>
        <a:spcPct val="0"/>
      </a:spcAft>
      <a:defRPr sz="2200" kern="1200">
        <a:solidFill>
          <a:schemeClr val="tx1"/>
        </a:solidFill>
        <a:latin typeface="Times New Roman" pitchFamily="18" charset="0"/>
        <a:ea typeface="+mn-ea"/>
        <a:cs typeface="+mn-cs"/>
      </a:defRPr>
    </a:lvl3pPr>
    <a:lvl4pPr marL="1371600" algn="l" rtl="0" fontAlgn="base">
      <a:spcBef>
        <a:spcPct val="0"/>
      </a:spcBef>
      <a:spcAft>
        <a:spcPct val="0"/>
      </a:spcAft>
      <a:defRPr sz="2200" kern="1200">
        <a:solidFill>
          <a:schemeClr val="tx1"/>
        </a:solidFill>
        <a:latin typeface="Times New Roman" pitchFamily="18" charset="0"/>
        <a:ea typeface="+mn-ea"/>
        <a:cs typeface="+mn-cs"/>
      </a:defRPr>
    </a:lvl4pPr>
    <a:lvl5pPr marL="1828800" algn="l" rtl="0" fontAlgn="base">
      <a:spcBef>
        <a:spcPct val="0"/>
      </a:spcBef>
      <a:spcAft>
        <a:spcPct val="0"/>
      </a:spcAft>
      <a:defRPr sz="2200" kern="1200">
        <a:solidFill>
          <a:schemeClr val="tx1"/>
        </a:solidFill>
        <a:latin typeface="Times New Roman" pitchFamily="18" charset="0"/>
        <a:ea typeface="+mn-ea"/>
        <a:cs typeface="+mn-cs"/>
      </a:defRPr>
    </a:lvl5pPr>
    <a:lvl6pPr marL="2286000" algn="l" defTabSz="914400" rtl="0" eaLnBrk="1" latinLnBrk="0" hangingPunct="1">
      <a:defRPr sz="2200" kern="1200">
        <a:solidFill>
          <a:schemeClr val="tx1"/>
        </a:solidFill>
        <a:latin typeface="Times New Roman" pitchFamily="18" charset="0"/>
        <a:ea typeface="+mn-ea"/>
        <a:cs typeface="+mn-cs"/>
      </a:defRPr>
    </a:lvl6pPr>
    <a:lvl7pPr marL="2743200" algn="l" defTabSz="914400" rtl="0" eaLnBrk="1" latinLnBrk="0" hangingPunct="1">
      <a:defRPr sz="2200" kern="1200">
        <a:solidFill>
          <a:schemeClr val="tx1"/>
        </a:solidFill>
        <a:latin typeface="Times New Roman" pitchFamily="18" charset="0"/>
        <a:ea typeface="+mn-ea"/>
        <a:cs typeface="+mn-cs"/>
      </a:defRPr>
    </a:lvl7pPr>
    <a:lvl8pPr marL="3200400" algn="l" defTabSz="914400" rtl="0" eaLnBrk="1" latinLnBrk="0" hangingPunct="1">
      <a:defRPr sz="2200" kern="1200">
        <a:solidFill>
          <a:schemeClr val="tx1"/>
        </a:solidFill>
        <a:latin typeface="Times New Roman" pitchFamily="18" charset="0"/>
        <a:ea typeface="+mn-ea"/>
        <a:cs typeface="+mn-cs"/>
      </a:defRPr>
    </a:lvl8pPr>
    <a:lvl9pPr marL="3657600" algn="l" defTabSz="914400" rtl="0" eaLnBrk="1" latinLnBrk="0" hangingPunct="1">
      <a:defRPr sz="2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FF00"/>
    <a:srgbClr val="66FF66"/>
    <a:srgbClr val="FF6600"/>
    <a:srgbClr val="FFFF75"/>
    <a:srgbClr val="9999FF"/>
    <a:srgbClr val="6699FF"/>
    <a:srgbClr val="0099FF"/>
    <a:srgbClr val="00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56" autoAdjust="0"/>
    <p:restoredTop sz="94660"/>
  </p:normalViewPr>
  <p:slideViewPr>
    <p:cSldViewPr snapToGrid="0">
      <p:cViewPr>
        <p:scale>
          <a:sx n="70" d="100"/>
          <a:sy n="70" d="100"/>
        </p:scale>
        <p:origin x="-2316" y="-57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6108"/>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notesMaster" Target="notesMasters/notesMaster1.xml"/><Relationship Id="rId50"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slide" Target="slides/slide38.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handoutMaster" Target="handoutMasters/handoutMaster1.xml"/><Relationship Id="rId8" Type="http://schemas.openxmlformats.org/officeDocument/2006/relationships/slide" Target="slides/slide5.xml"/><Relationship Id="rId51"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174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0" hangingPunct="0">
              <a:defRPr sz="1300"/>
            </a:lvl1pPr>
          </a:lstStyle>
          <a:p>
            <a:pPr>
              <a:defRPr/>
            </a:pPr>
            <a:endParaRPr lang="en-US"/>
          </a:p>
        </p:txBody>
      </p:sp>
      <p:sp>
        <p:nvSpPr>
          <p:cNvPr id="31747" name="Rectangle 3"/>
          <p:cNvSpPr>
            <a:spLocks noGrp="1" noChangeArrowheads="1"/>
          </p:cNvSpPr>
          <p:nvPr>
            <p:ph type="dt" sz="quarter"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0" hangingPunct="0">
              <a:defRPr sz="1300"/>
            </a:lvl1pPr>
          </a:lstStyle>
          <a:p>
            <a:pPr>
              <a:defRPr/>
            </a:pPr>
            <a:endParaRPr lang="en-US"/>
          </a:p>
        </p:txBody>
      </p:sp>
      <p:sp>
        <p:nvSpPr>
          <p:cNvPr id="31748" name="Rectangle 4"/>
          <p:cNvSpPr>
            <a:spLocks noGrp="1" noChangeArrowheads="1"/>
          </p:cNvSpPr>
          <p:nvPr>
            <p:ph type="ftr" sz="quarter" idx="2"/>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0" hangingPunct="0">
              <a:defRPr sz="1300"/>
            </a:lvl1pPr>
          </a:lstStyle>
          <a:p>
            <a:pPr>
              <a:defRPr/>
            </a:pPr>
            <a:endParaRPr lang="en-US"/>
          </a:p>
        </p:txBody>
      </p:sp>
      <p:sp>
        <p:nvSpPr>
          <p:cNvPr id="31749" name="Rectangle 5"/>
          <p:cNvSpPr>
            <a:spLocks noGrp="1" noChangeArrowheads="1"/>
          </p:cNvSpPr>
          <p:nvPr>
            <p:ph type="sldNum" sz="quarter" idx="3"/>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0" hangingPunct="0">
              <a:defRPr sz="1300"/>
            </a:lvl1pPr>
          </a:lstStyle>
          <a:p>
            <a:pPr>
              <a:defRPr/>
            </a:pPr>
            <a:fld id="{B8E3E683-29B6-46DB-B4CB-CA176E9A59F5}" type="slidenum">
              <a:rPr lang="en-US"/>
              <a:pPr>
                <a:defRPr/>
              </a:pPr>
              <a:t>‹#›</a:t>
            </a:fld>
            <a:endParaRPr lang="en-US"/>
          </a:p>
        </p:txBody>
      </p:sp>
    </p:spTree>
    <p:extLst>
      <p:ext uri="{BB962C8B-B14F-4D97-AF65-F5344CB8AC3E}">
        <p14:creationId xmlns:p14="http://schemas.microsoft.com/office/powerpoint/2010/main" val="195934811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l" defTabSz="966788" eaLnBrk="0" hangingPunct="0">
              <a:defRPr sz="1300"/>
            </a:lvl1pPr>
          </a:lstStyle>
          <a:p>
            <a:pPr>
              <a:defRPr/>
            </a:pPr>
            <a:endParaRPr lang="en-US"/>
          </a:p>
        </p:txBody>
      </p:sp>
      <p:sp>
        <p:nvSpPr>
          <p:cNvPr id="30723" name="Rectangle 3"/>
          <p:cNvSpPr>
            <a:spLocks noGrp="1" noChangeArrowheads="1"/>
          </p:cNvSpPr>
          <p:nvPr>
            <p:ph type="dt" idx="1"/>
          </p:nvPr>
        </p:nvSpPr>
        <p:spPr bwMode="auto">
          <a:xfrm>
            <a:off x="4144963" y="0"/>
            <a:ext cx="3170237"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eaLnBrk="0" hangingPunct="0">
              <a:defRPr sz="1300"/>
            </a:lvl1pPr>
          </a:lstStyle>
          <a:p>
            <a:pPr>
              <a:defRPr/>
            </a:pPr>
            <a:endParaRPr lang="en-US"/>
          </a:p>
        </p:txBody>
      </p:sp>
      <p:sp>
        <p:nvSpPr>
          <p:cNvPr id="43012" name="Rectangle 4"/>
          <p:cNvSpPr>
            <a:spLocks noGrp="1" noRot="1" noChangeAspect="1" noChangeArrowheads="1" noTextEdit="1"/>
          </p:cNvSpPr>
          <p:nvPr>
            <p:ph type="sldImg" idx="2"/>
          </p:nvPr>
        </p:nvSpPr>
        <p:spPr bwMode="auto">
          <a:xfrm>
            <a:off x="1258888" y="720725"/>
            <a:ext cx="4799012" cy="3600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5" name="Rectangle 5"/>
          <p:cNvSpPr>
            <a:spLocks noGrp="1" noChangeArrowheads="1"/>
          </p:cNvSpPr>
          <p:nvPr>
            <p:ph type="body" sz="quarter" idx="3"/>
          </p:nvPr>
        </p:nvSpPr>
        <p:spPr bwMode="auto">
          <a:xfrm>
            <a:off x="974725" y="4560888"/>
            <a:ext cx="5365750"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0726" name="Rectangle 6"/>
          <p:cNvSpPr>
            <a:spLocks noGrp="1" noChangeArrowheads="1"/>
          </p:cNvSpPr>
          <p:nvPr>
            <p:ph type="ftr" sz="quarter" idx="4"/>
          </p:nvPr>
        </p:nvSpPr>
        <p:spPr bwMode="auto">
          <a:xfrm>
            <a:off x="0" y="9121775"/>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l" defTabSz="966788" eaLnBrk="0" hangingPunct="0">
              <a:defRPr sz="1300"/>
            </a:lvl1pPr>
          </a:lstStyle>
          <a:p>
            <a:pPr>
              <a:defRPr/>
            </a:pPr>
            <a:endParaRPr lang="en-US"/>
          </a:p>
        </p:txBody>
      </p:sp>
      <p:sp>
        <p:nvSpPr>
          <p:cNvPr id="30727" name="Rectangle 7"/>
          <p:cNvSpPr>
            <a:spLocks noGrp="1" noChangeArrowheads="1"/>
          </p:cNvSpPr>
          <p:nvPr>
            <p:ph type="sldNum" sz="quarter" idx="5"/>
          </p:nvPr>
        </p:nvSpPr>
        <p:spPr bwMode="auto">
          <a:xfrm>
            <a:off x="4144963" y="9121775"/>
            <a:ext cx="3170237"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eaLnBrk="0" hangingPunct="0">
              <a:defRPr sz="1300"/>
            </a:lvl1pPr>
          </a:lstStyle>
          <a:p>
            <a:pPr>
              <a:defRPr/>
            </a:pPr>
            <a:fld id="{39832838-9EA6-4763-8460-38D94EF6B557}" type="slidenum">
              <a:rPr lang="en-US"/>
              <a:pPr>
                <a:defRPr/>
              </a:pPr>
              <a:t>‹#›</a:t>
            </a:fld>
            <a:endParaRPr lang="en-US"/>
          </a:p>
        </p:txBody>
      </p:sp>
    </p:spTree>
    <p:extLst>
      <p:ext uri="{BB962C8B-B14F-4D97-AF65-F5344CB8AC3E}">
        <p14:creationId xmlns:p14="http://schemas.microsoft.com/office/powerpoint/2010/main" val="357099848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defTabSz="966788" eaLnBrk="0" hangingPunct="0">
              <a:defRPr sz="2200">
                <a:solidFill>
                  <a:schemeClr val="tx1"/>
                </a:solidFill>
                <a:latin typeface="Times New Roman" pitchFamily="18" charset="0"/>
              </a:defRPr>
            </a:lvl1pPr>
            <a:lvl2pPr marL="742950" indent="-285750" algn="ctr" defTabSz="966788" eaLnBrk="0" hangingPunct="0">
              <a:defRPr sz="2200">
                <a:solidFill>
                  <a:schemeClr val="tx1"/>
                </a:solidFill>
                <a:latin typeface="Times New Roman" pitchFamily="18" charset="0"/>
              </a:defRPr>
            </a:lvl2pPr>
            <a:lvl3pPr marL="1143000" indent="-228600" algn="ctr" defTabSz="966788" eaLnBrk="0" hangingPunct="0">
              <a:defRPr sz="2200">
                <a:solidFill>
                  <a:schemeClr val="tx1"/>
                </a:solidFill>
                <a:latin typeface="Times New Roman" pitchFamily="18" charset="0"/>
              </a:defRPr>
            </a:lvl3pPr>
            <a:lvl4pPr marL="1600200" indent="-228600" algn="ctr" defTabSz="966788" eaLnBrk="0" hangingPunct="0">
              <a:defRPr sz="2200">
                <a:solidFill>
                  <a:schemeClr val="tx1"/>
                </a:solidFill>
                <a:latin typeface="Times New Roman" pitchFamily="18" charset="0"/>
              </a:defRPr>
            </a:lvl4pPr>
            <a:lvl5pPr marL="2057400" indent="-228600" algn="ctr" defTabSz="966788" eaLnBrk="0" hangingPunct="0">
              <a:defRPr sz="2200">
                <a:solidFill>
                  <a:schemeClr val="tx1"/>
                </a:solidFill>
                <a:latin typeface="Times New Roman" pitchFamily="18" charset="0"/>
              </a:defRPr>
            </a:lvl5pPr>
            <a:lvl6pPr marL="2514600" indent="-228600" algn="ctr" defTabSz="966788" eaLnBrk="0" fontAlgn="base" hangingPunct="0">
              <a:spcBef>
                <a:spcPct val="0"/>
              </a:spcBef>
              <a:spcAft>
                <a:spcPct val="0"/>
              </a:spcAft>
              <a:defRPr sz="2200">
                <a:solidFill>
                  <a:schemeClr val="tx1"/>
                </a:solidFill>
                <a:latin typeface="Times New Roman" pitchFamily="18" charset="0"/>
              </a:defRPr>
            </a:lvl6pPr>
            <a:lvl7pPr marL="2971800" indent="-228600" algn="ctr" defTabSz="966788" eaLnBrk="0" fontAlgn="base" hangingPunct="0">
              <a:spcBef>
                <a:spcPct val="0"/>
              </a:spcBef>
              <a:spcAft>
                <a:spcPct val="0"/>
              </a:spcAft>
              <a:defRPr sz="2200">
                <a:solidFill>
                  <a:schemeClr val="tx1"/>
                </a:solidFill>
                <a:latin typeface="Times New Roman" pitchFamily="18" charset="0"/>
              </a:defRPr>
            </a:lvl7pPr>
            <a:lvl8pPr marL="3429000" indent="-228600" algn="ctr" defTabSz="966788" eaLnBrk="0" fontAlgn="base" hangingPunct="0">
              <a:spcBef>
                <a:spcPct val="0"/>
              </a:spcBef>
              <a:spcAft>
                <a:spcPct val="0"/>
              </a:spcAft>
              <a:defRPr sz="2200">
                <a:solidFill>
                  <a:schemeClr val="tx1"/>
                </a:solidFill>
                <a:latin typeface="Times New Roman" pitchFamily="18" charset="0"/>
              </a:defRPr>
            </a:lvl8pPr>
            <a:lvl9pPr marL="3886200" indent="-228600" algn="ctr" defTabSz="966788" eaLnBrk="0" fontAlgn="base" hangingPunct="0">
              <a:spcBef>
                <a:spcPct val="0"/>
              </a:spcBef>
              <a:spcAft>
                <a:spcPct val="0"/>
              </a:spcAft>
              <a:defRPr sz="2200">
                <a:solidFill>
                  <a:schemeClr val="tx1"/>
                </a:solidFill>
                <a:latin typeface="Times New Roman" pitchFamily="18" charset="0"/>
              </a:defRPr>
            </a:lvl9pPr>
          </a:lstStyle>
          <a:p>
            <a:pPr algn="r"/>
            <a:fld id="{A35D9952-4F6F-4918-8527-077ACF117DDF}" type="slidenum">
              <a:rPr lang="en-US" sz="1300" smtClean="0"/>
              <a:pPr algn="r"/>
              <a:t>3</a:t>
            </a:fld>
            <a:endParaRPr lang="en-US" sz="1300" smtClean="0"/>
          </a:p>
        </p:txBody>
      </p:sp>
      <p:sp>
        <p:nvSpPr>
          <p:cNvPr id="143363" name="Rectangle 2"/>
          <p:cNvSpPr>
            <a:spLocks noGrp="1" noRot="1" noChangeAspect="1" noChangeArrowheads="1" noTextEdit="1"/>
          </p:cNvSpPr>
          <p:nvPr>
            <p:ph type="sldImg"/>
          </p:nvPr>
        </p:nvSpPr>
        <p:spPr>
          <a:ln/>
        </p:spPr>
      </p:sp>
      <p:sp>
        <p:nvSpPr>
          <p:cNvPr id="143364"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2"/>
          <p:cNvSpPr>
            <a:spLocks noGrp="1" noRot="1" noChangeAspect="1" noChangeArrowheads="1" noTextEdit="1"/>
          </p:cNvSpPr>
          <p:nvPr>
            <p:ph type="sldImg"/>
          </p:nvPr>
        </p:nvSpPr>
        <p:spPr>
          <a:xfrm>
            <a:off x="1257300" y="720725"/>
            <a:ext cx="4800600" cy="3600450"/>
          </a:xfrm>
          <a:ln/>
        </p:spPr>
      </p:sp>
      <p:sp>
        <p:nvSpPr>
          <p:cNvPr id="145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2"/>
          <p:cNvSpPr>
            <a:spLocks noGrp="1" noRot="1" noChangeAspect="1" noChangeArrowheads="1" noTextEdit="1"/>
          </p:cNvSpPr>
          <p:nvPr>
            <p:ph type="sldImg"/>
          </p:nvPr>
        </p:nvSpPr>
        <p:spPr>
          <a:xfrm>
            <a:off x="1257300" y="720725"/>
            <a:ext cx="4800600" cy="3600450"/>
          </a:xfrm>
          <a:ln/>
        </p:spPr>
      </p:sp>
      <p:sp>
        <p:nvSpPr>
          <p:cNvPr id="146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defRPr sz="2200">
                <a:solidFill>
                  <a:schemeClr val="tx1"/>
                </a:solidFill>
                <a:latin typeface="Times New Roman" pitchFamily="18" charset="0"/>
              </a:defRPr>
            </a:lvl1pPr>
            <a:lvl2pPr marL="742950" indent="-285750" defTabSz="966788" eaLnBrk="0" hangingPunct="0">
              <a:defRPr sz="2200">
                <a:solidFill>
                  <a:schemeClr val="tx1"/>
                </a:solidFill>
                <a:latin typeface="Times New Roman" pitchFamily="18" charset="0"/>
              </a:defRPr>
            </a:lvl2pPr>
            <a:lvl3pPr marL="1143000" indent="-228600" defTabSz="966788" eaLnBrk="0" hangingPunct="0">
              <a:defRPr sz="2200">
                <a:solidFill>
                  <a:schemeClr val="tx1"/>
                </a:solidFill>
                <a:latin typeface="Times New Roman" pitchFamily="18" charset="0"/>
              </a:defRPr>
            </a:lvl3pPr>
            <a:lvl4pPr marL="1600200" indent="-228600" defTabSz="966788" eaLnBrk="0" hangingPunct="0">
              <a:defRPr sz="2200">
                <a:solidFill>
                  <a:schemeClr val="tx1"/>
                </a:solidFill>
                <a:latin typeface="Times New Roman" pitchFamily="18" charset="0"/>
              </a:defRPr>
            </a:lvl4pPr>
            <a:lvl5pPr marL="2057400" indent="-228600" defTabSz="966788" eaLnBrk="0" hangingPunct="0">
              <a:defRPr sz="2200">
                <a:solidFill>
                  <a:schemeClr val="tx1"/>
                </a:solidFill>
                <a:latin typeface="Times New Roman" pitchFamily="18" charset="0"/>
              </a:defRPr>
            </a:lvl5pPr>
            <a:lvl6pPr marL="2514600" indent="-228600" defTabSz="966788" eaLnBrk="0" fontAlgn="base" hangingPunct="0">
              <a:spcBef>
                <a:spcPct val="0"/>
              </a:spcBef>
              <a:spcAft>
                <a:spcPct val="0"/>
              </a:spcAft>
              <a:defRPr sz="2200">
                <a:solidFill>
                  <a:schemeClr val="tx1"/>
                </a:solidFill>
                <a:latin typeface="Times New Roman" pitchFamily="18" charset="0"/>
              </a:defRPr>
            </a:lvl6pPr>
            <a:lvl7pPr marL="2971800" indent="-228600" defTabSz="966788" eaLnBrk="0" fontAlgn="base" hangingPunct="0">
              <a:spcBef>
                <a:spcPct val="0"/>
              </a:spcBef>
              <a:spcAft>
                <a:spcPct val="0"/>
              </a:spcAft>
              <a:defRPr sz="2200">
                <a:solidFill>
                  <a:schemeClr val="tx1"/>
                </a:solidFill>
                <a:latin typeface="Times New Roman" pitchFamily="18" charset="0"/>
              </a:defRPr>
            </a:lvl7pPr>
            <a:lvl8pPr marL="3429000" indent="-228600" defTabSz="966788" eaLnBrk="0" fontAlgn="base" hangingPunct="0">
              <a:spcBef>
                <a:spcPct val="0"/>
              </a:spcBef>
              <a:spcAft>
                <a:spcPct val="0"/>
              </a:spcAft>
              <a:defRPr sz="2200">
                <a:solidFill>
                  <a:schemeClr val="tx1"/>
                </a:solidFill>
                <a:latin typeface="Times New Roman" pitchFamily="18" charset="0"/>
              </a:defRPr>
            </a:lvl8pPr>
            <a:lvl9pPr marL="3886200" indent="-228600" defTabSz="966788" eaLnBrk="0" fontAlgn="base" hangingPunct="0">
              <a:spcBef>
                <a:spcPct val="0"/>
              </a:spcBef>
              <a:spcAft>
                <a:spcPct val="0"/>
              </a:spcAft>
              <a:defRPr sz="2200">
                <a:solidFill>
                  <a:schemeClr val="tx1"/>
                </a:solidFill>
                <a:latin typeface="Times New Roman" pitchFamily="18" charset="0"/>
              </a:defRPr>
            </a:lvl9pPr>
          </a:lstStyle>
          <a:p>
            <a:fld id="{E9E6A5F3-E322-4FBE-BA92-87E76137C3E0}" type="slidenum">
              <a:rPr lang="en-US" sz="1300" smtClean="0"/>
              <a:pPr/>
              <a:t>8</a:t>
            </a:fld>
            <a:endParaRPr lang="en-US" sz="1300" smtClean="0"/>
          </a:p>
        </p:txBody>
      </p:sp>
      <p:sp>
        <p:nvSpPr>
          <p:cNvPr id="28675" name="Rectangle 2"/>
          <p:cNvSpPr>
            <a:spLocks noGrp="1" noRot="1" noChangeAspect="1" noChangeArrowheads="1" noTextEdit="1"/>
          </p:cNvSpPr>
          <p:nvPr>
            <p:ph type="sldImg"/>
          </p:nvPr>
        </p:nvSpPr>
        <p:spPr>
          <a:solidFill>
            <a:srgbClr val="FFFFFF"/>
          </a:solidFill>
          <a:ln/>
        </p:spPr>
      </p:sp>
      <p:sp>
        <p:nvSpPr>
          <p:cNvPr id="28676" name="Rectangle 3"/>
          <p:cNvSpPr>
            <a:spLocks noGrp="1" noChangeArrowheads="1"/>
          </p:cNvSpPr>
          <p:nvPr>
            <p:ph type="body" idx="1"/>
          </p:nvPr>
        </p:nvSpPr>
        <p:spPr>
          <a:solidFill>
            <a:srgbClr val="FFFFFF"/>
          </a:solidFill>
          <a:ln>
            <a:solidFill>
              <a:srgbClr val="000000"/>
            </a:solid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Rot="1" noChangeAspect="1" noChangeArrowheads="1" noTextEdit="1"/>
          </p:cNvSpPr>
          <p:nvPr>
            <p:ph type="sldImg"/>
          </p:nvPr>
        </p:nvSpPr>
        <p:spPr>
          <a:xfrm>
            <a:off x="1257300" y="720725"/>
            <a:ext cx="4800600" cy="3600450"/>
          </a:xfrm>
          <a:ln/>
        </p:spPr>
      </p:sp>
      <p:sp>
        <p:nvSpPr>
          <p:cNvPr id="460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t> Huff # </a:t>
            </a:r>
            <a:fld id="{C37A5E07-E502-4DD0-8962-069000D92694}" type="slidenum">
              <a:rPr lang="en-US"/>
              <a:pPr>
                <a:defRPr/>
              </a:pPr>
              <a:t>‹#›</a:t>
            </a:fld>
            <a:endParaRPr lang="en-US"/>
          </a:p>
        </p:txBody>
      </p:sp>
    </p:spTree>
    <p:extLst>
      <p:ext uri="{BB962C8B-B14F-4D97-AF65-F5344CB8AC3E}">
        <p14:creationId xmlns:p14="http://schemas.microsoft.com/office/powerpoint/2010/main" val="2142682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t> Huff # </a:t>
            </a:r>
            <a:fld id="{BB148745-37EA-4F69-861B-774A57EB7A46}" type="slidenum">
              <a:rPr lang="en-US"/>
              <a:pPr>
                <a:defRPr/>
              </a:pPr>
              <a:t>‹#›</a:t>
            </a:fld>
            <a:endParaRPr lang="en-US"/>
          </a:p>
        </p:txBody>
      </p:sp>
    </p:spTree>
    <p:extLst>
      <p:ext uri="{BB962C8B-B14F-4D97-AF65-F5344CB8AC3E}">
        <p14:creationId xmlns:p14="http://schemas.microsoft.com/office/powerpoint/2010/main" val="39742038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t> Huff # </a:t>
            </a:r>
            <a:fld id="{70567CA5-4580-4BE0-9E72-6F8FC6BD0206}" type="slidenum">
              <a:rPr lang="en-US"/>
              <a:pPr>
                <a:defRPr/>
              </a:pPr>
              <a:t>‹#›</a:t>
            </a:fld>
            <a:endParaRPr lang="en-US"/>
          </a:p>
        </p:txBody>
      </p:sp>
    </p:spTree>
    <p:extLst>
      <p:ext uri="{BB962C8B-B14F-4D97-AF65-F5344CB8AC3E}">
        <p14:creationId xmlns:p14="http://schemas.microsoft.com/office/powerpoint/2010/main" val="3250815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r>
              <a:rPr lang="en-US"/>
              <a:t> Huff # </a:t>
            </a:r>
            <a:fld id="{C5B38ADD-CF3A-4778-A5B2-7B02982F4786}" type="slidenum">
              <a:rPr lang="en-US"/>
              <a:pPr>
                <a:defRPr/>
              </a:pPr>
              <a:t>‹#›</a:t>
            </a:fld>
            <a:endParaRPr lang="en-US"/>
          </a:p>
        </p:txBody>
      </p:sp>
    </p:spTree>
    <p:extLst>
      <p:ext uri="{BB962C8B-B14F-4D97-AF65-F5344CB8AC3E}">
        <p14:creationId xmlns:p14="http://schemas.microsoft.com/office/powerpoint/2010/main" val="27539631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4"/>
          <p:cNvSpPr>
            <a:spLocks noGrp="1" noChangeArrowheads="1"/>
          </p:cNvSpPr>
          <p:nvPr>
            <p:ph type="sldNum" sz="quarter" idx="10"/>
          </p:nvPr>
        </p:nvSpPr>
        <p:spPr>
          <a:ln/>
        </p:spPr>
        <p:txBody>
          <a:bodyPr/>
          <a:lstStyle>
            <a:lvl1pPr>
              <a:defRPr/>
            </a:lvl1pPr>
          </a:lstStyle>
          <a:p>
            <a:pPr>
              <a:defRPr/>
            </a:pPr>
            <a:r>
              <a:rPr lang="en-US"/>
              <a:t> Huff # </a:t>
            </a:r>
            <a:fld id="{795E85CC-7FD4-4DD6-8FA4-431657D95A2E}" type="slidenum">
              <a:rPr lang="en-US"/>
              <a:pPr>
                <a:defRPr/>
              </a:pPr>
              <a:t>‹#›</a:t>
            </a:fld>
            <a:endParaRPr lang="en-US"/>
          </a:p>
        </p:txBody>
      </p:sp>
    </p:spTree>
    <p:extLst>
      <p:ext uri="{BB962C8B-B14F-4D97-AF65-F5344CB8AC3E}">
        <p14:creationId xmlns:p14="http://schemas.microsoft.com/office/powerpoint/2010/main" val="38090667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  # </a:t>
            </a:r>
            <a:fld id="{E7ECAA2F-5CDF-4EE2-B9AE-F59DF5CD94D4}" type="slidenum">
              <a:rPr lang="en-US"/>
              <a:pPr>
                <a:defRPr/>
              </a:pPr>
              <a:t>‹#›</a:t>
            </a:fld>
            <a:endParaRPr lang="en-US"/>
          </a:p>
        </p:txBody>
      </p:sp>
    </p:spTree>
    <p:extLst>
      <p:ext uri="{BB962C8B-B14F-4D97-AF65-F5344CB8AC3E}">
        <p14:creationId xmlns:p14="http://schemas.microsoft.com/office/powerpoint/2010/main" val="267515464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  # </a:t>
            </a:r>
            <a:fld id="{720B8575-8DB4-4803-8D5B-CDE2523B201F}" type="slidenum">
              <a:rPr lang="en-US"/>
              <a:pPr>
                <a:defRPr/>
              </a:pPr>
              <a:t>‹#›</a:t>
            </a:fld>
            <a:endParaRPr lang="en-US"/>
          </a:p>
        </p:txBody>
      </p:sp>
    </p:spTree>
    <p:extLst>
      <p:ext uri="{BB962C8B-B14F-4D97-AF65-F5344CB8AC3E}">
        <p14:creationId xmlns:p14="http://schemas.microsoft.com/office/powerpoint/2010/main" val="25228415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sldNum" sz="quarter" idx="10"/>
          </p:nvPr>
        </p:nvSpPr>
        <p:spPr>
          <a:ln/>
        </p:spPr>
        <p:txBody>
          <a:bodyPr/>
          <a:lstStyle>
            <a:lvl1pPr>
              <a:defRPr/>
            </a:lvl1pPr>
          </a:lstStyle>
          <a:p>
            <a:pPr>
              <a:defRPr/>
            </a:pPr>
            <a:r>
              <a:rPr lang="en-US"/>
              <a:t>  # </a:t>
            </a:r>
            <a:fld id="{CE01D58D-CEA1-482F-9139-F6AA807EEAE1}" type="slidenum">
              <a:rPr lang="en-US"/>
              <a:pPr>
                <a:defRPr/>
              </a:pPr>
              <a:t>‹#›</a:t>
            </a:fld>
            <a:endParaRPr lang="en-US"/>
          </a:p>
        </p:txBody>
      </p:sp>
    </p:spTree>
    <p:extLst>
      <p:ext uri="{BB962C8B-B14F-4D97-AF65-F5344CB8AC3E}">
        <p14:creationId xmlns:p14="http://schemas.microsoft.com/office/powerpoint/2010/main" val="17212994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
          <p:cNvSpPr>
            <a:spLocks noGrp="1" noChangeArrowheads="1"/>
          </p:cNvSpPr>
          <p:nvPr>
            <p:ph type="sldNum" sz="quarter" idx="10"/>
          </p:nvPr>
        </p:nvSpPr>
        <p:spPr>
          <a:ln/>
        </p:spPr>
        <p:txBody>
          <a:bodyPr/>
          <a:lstStyle>
            <a:lvl1pPr>
              <a:defRPr/>
            </a:lvl1pPr>
          </a:lstStyle>
          <a:p>
            <a:pPr>
              <a:defRPr/>
            </a:pPr>
            <a:r>
              <a:rPr lang="en-US"/>
              <a:t>  # </a:t>
            </a:r>
            <a:fld id="{552A5A04-EAD6-48E2-BA21-861EC93E6D4B}" type="slidenum">
              <a:rPr lang="en-US"/>
              <a:pPr>
                <a:defRPr/>
              </a:pPr>
              <a:t>‹#›</a:t>
            </a:fld>
            <a:endParaRPr lang="en-US"/>
          </a:p>
        </p:txBody>
      </p:sp>
    </p:spTree>
    <p:extLst>
      <p:ext uri="{BB962C8B-B14F-4D97-AF65-F5344CB8AC3E}">
        <p14:creationId xmlns:p14="http://schemas.microsoft.com/office/powerpoint/2010/main" val="10272316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3"/>
          <p:cNvSpPr>
            <a:spLocks noGrp="1" noChangeArrowheads="1"/>
          </p:cNvSpPr>
          <p:nvPr>
            <p:ph type="sldNum" sz="quarter" idx="10"/>
          </p:nvPr>
        </p:nvSpPr>
        <p:spPr>
          <a:ln/>
        </p:spPr>
        <p:txBody>
          <a:bodyPr/>
          <a:lstStyle>
            <a:lvl1pPr>
              <a:defRPr/>
            </a:lvl1pPr>
          </a:lstStyle>
          <a:p>
            <a:pPr>
              <a:defRPr/>
            </a:pPr>
            <a:r>
              <a:rPr lang="en-US"/>
              <a:t>  # </a:t>
            </a:r>
            <a:fld id="{5CF68411-0839-4130-8DF3-1226D71DC3E8}" type="slidenum">
              <a:rPr lang="en-US"/>
              <a:pPr>
                <a:defRPr/>
              </a:pPr>
              <a:t>‹#›</a:t>
            </a:fld>
            <a:endParaRPr lang="en-US"/>
          </a:p>
        </p:txBody>
      </p:sp>
    </p:spTree>
    <p:extLst>
      <p:ext uri="{BB962C8B-B14F-4D97-AF65-F5344CB8AC3E}">
        <p14:creationId xmlns:p14="http://schemas.microsoft.com/office/powerpoint/2010/main" val="26122634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3"/>
          <p:cNvSpPr>
            <a:spLocks noGrp="1" noChangeArrowheads="1"/>
          </p:cNvSpPr>
          <p:nvPr>
            <p:ph type="sldNum" sz="quarter" idx="10"/>
          </p:nvPr>
        </p:nvSpPr>
        <p:spPr>
          <a:ln/>
        </p:spPr>
        <p:txBody>
          <a:bodyPr/>
          <a:lstStyle>
            <a:lvl1pPr>
              <a:defRPr/>
            </a:lvl1pPr>
          </a:lstStyle>
          <a:p>
            <a:pPr>
              <a:defRPr/>
            </a:pPr>
            <a:r>
              <a:rPr lang="en-US"/>
              <a:t>  # </a:t>
            </a:r>
            <a:fld id="{559B222F-4831-41EB-A140-6FE9D20CD54B}" type="slidenum">
              <a:rPr lang="en-US"/>
              <a:pPr>
                <a:defRPr/>
              </a:pPr>
              <a:t>‹#›</a:t>
            </a:fld>
            <a:endParaRPr lang="en-US"/>
          </a:p>
        </p:txBody>
      </p:sp>
    </p:spTree>
    <p:extLst>
      <p:ext uri="{BB962C8B-B14F-4D97-AF65-F5344CB8AC3E}">
        <p14:creationId xmlns:p14="http://schemas.microsoft.com/office/powerpoint/2010/main" val="14170495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sldNum" sz="quarter" idx="10"/>
          </p:nvPr>
        </p:nvSpPr>
        <p:spPr>
          <a:ln/>
        </p:spPr>
        <p:txBody>
          <a:bodyPr/>
          <a:lstStyle>
            <a:lvl1pPr>
              <a:defRPr/>
            </a:lvl1pPr>
          </a:lstStyle>
          <a:p>
            <a:pPr>
              <a:defRPr/>
            </a:pPr>
            <a:r>
              <a:rPr lang="en-US"/>
              <a:t> Huff # </a:t>
            </a:r>
            <a:fld id="{EBE4D7B4-ED56-410C-BB88-9AEEB1A4B6E4}" type="slidenum">
              <a:rPr lang="en-US"/>
              <a:pPr>
                <a:defRPr/>
              </a:pPr>
              <a:t>‹#›</a:t>
            </a:fld>
            <a:endParaRPr lang="en-US"/>
          </a:p>
        </p:txBody>
      </p:sp>
    </p:spTree>
    <p:extLst>
      <p:ext uri="{BB962C8B-B14F-4D97-AF65-F5344CB8AC3E}">
        <p14:creationId xmlns:p14="http://schemas.microsoft.com/office/powerpoint/2010/main" val="3896483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sldNum" sz="quarter" idx="10"/>
          </p:nvPr>
        </p:nvSpPr>
        <p:spPr>
          <a:ln/>
        </p:spPr>
        <p:txBody>
          <a:bodyPr/>
          <a:lstStyle>
            <a:lvl1pPr>
              <a:defRPr/>
            </a:lvl1pPr>
          </a:lstStyle>
          <a:p>
            <a:pPr>
              <a:defRPr/>
            </a:pPr>
            <a:r>
              <a:rPr lang="en-US"/>
              <a:t>  # </a:t>
            </a:r>
            <a:fld id="{66EB3E4F-F4CC-4F0C-99D7-5AA11DA19C1F}" type="slidenum">
              <a:rPr lang="en-US"/>
              <a:pPr>
                <a:defRPr/>
              </a:pPr>
              <a:t>‹#›</a:t>
            </a:fld>
            <a:endParaRPr lang="en-US"/>
          </a:p>
        </p:txBody>
      </p:sp>
    </p:spTree>
    <p:extLst>
      <p:ext uri="{BB962C8B-B14F-4D97-AF65-F5344CB8AC3E}">
        <p14:creationId xmlns:p14="http://schemas.microsoft.com/office/powerpoint/2010/main" val="38465168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t>  # </a:t>
            </a:r>
            <a:fld id="{3F2252DF-03D9-47D0-951F-7DBC81D427C0}" type="slidenum">
              <a:rPr lang="en-US"/>
              <a:pPr>
                <a:defRPr/>
              </a:pPr>
              <a:t>‹#›</a:t>
            </a:fld>
            <a:endParaRPr lang="en-US"/>
          </a:p>
        </p:txBody>
      </p:sp>
    </p:spTree>
    <p:extLst>
      <p:ext uri="{BB962C8B-B14F-4D97-AF65-F5344CB8AC3E}">
        <p14:creationId xmlns:p14="http://schemas.microsoft.com/office/powerpoint/2010/main" val="418626220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r>
              <a:rPr lang="en-US"/>
              <a:t>  # </a:t>
            </a:r>
            <a:fld id="{F3693BE8-8A57-4FE2-BE77-1E68E7F3F266}" type="slidenum">
              <a:rPr lang="en-US"/>
              <a:pPr>
                <a:defRPr/>
              </a:pPr>
              <a:t>‹#›</a:t>
            </a:fld>
            <a:endParaRPr lang="en-US"/>
          </a:p>
        </p:txBody>
      </p:sp>
    </p:spTree>
    <p:extLst>
      <p:ext uri="{BB962C8B-B14F-4D97-AF65-F5344CB8AC3E}">
        <p14:creationId xmlns:p14="http://schemas.microsoft.com/office/powerpoint/2010/main" val="5811972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  # </a:t>
            </a:r>
            <a:fld id="{C9C5148E-72DA-4CF8-A8E6-0044499D1748}" type="slidenum">
              <a:rPr lang="en-US"/>
              <a:pPr>
                <a:defRPr/>
              </a:pPr>
              <a:t>‹#›</a:t>
            </a:fld>
            <a:endParaRPr lang="en-US"/>
          </a:p>
        </p:txBody>
      </p:sp>
    </p:spTree>
    <p:extLst>
      <p:ext uri="{BB962C8B-B14F-4D97-AF65-F5344CB8AC3E}">
        <p14:creationId xmlns:p14="http://schemas.microsoft.com/office/powerpoint/2010/main" val="232501960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a:spLocks noGrp="1" noChangeArrowheads="1"/>
          </p:cNvSpPr>
          <p:nvPr>
            <p:ph type="sldNum" sz="quarter" idx="10"/>
          </p:nvPr>
        </p:nvSpPr>
        <p:spPr>
          <a:ln/>
        </p:spPr>
        <p:txBody>
          <a:bodyPr/>
          <a:lstStyle>
            <a:lvl1pPr>
              <a:defRPr/>
            </a:lvl1pPr>
          </a:lstStyle>
          <a:p>
            <a:pPr>
              <a:defRPr/>
            </a:pPr>
            <a:r>
              <a:rPr lang="en-US"/>
              <a:t>  # </a:t>
            </a:r>
            <a:fld id="{399A5457-BE07-4774-98F9-6E70E2EF2385}" type="slidenum">
              <a:rPr lang="en-US"/>
              <a:pPr>
                <a:defRPr/>
              </a:pPr>
              <a:t>‹#›</a:t>
            </a:fld>
            <a:endParaRPr lang="en-US"/>
          </a:p>
        </p:txBody>
      </p:sp>
    </p:spTree>
    <p:extLst>
      <p:ext uri="{BB962C8B-B14F-4D97-AF65-F5344CB8AC3E}">
        <p14:creationId xmlns:p14="http://schemas.microsoft.com/office/powerpoint/2010/main" val="254677942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4572000"/>
            <a:ext cx="7848600" cy="762000"/>
          </a:xfrm>
        </p:spPr>
        <p:txBody>
          <a:bodyPr/>
          <a:lstStyle>
            <a:lvl1pPr>
              <a:defRPr>
                <a:solidFill>
                  <a:schemeClr val="tx1"/>
                </a:solidFill>
              </a:defRPr>
            </a:lvl1pPr>
          </a:lstStyle>
          <a:p>
            <a:r>
              <a:rPr lang="en-US" smtClean="0"/>
              <a:t>Click to edit Master title style</a:t>
            </a:r>
            <a:endParaRPr lang="en-AU"/>
          </a:p>
        </p:txBody>
      </p:sp>
      <p:sp>
        <p:nvSpPr>
          <p:cNvPr id="3075" name="Rectangle 3"/>
          <p:cNvSpPr>
            <a:spLocks noGrp="1" noChangeArrowheads="1"/>
          </p:cNvSpPr>
          <p:nvPr>
            <p:ph type="subTitle" idx="1"/>
          </p:nvPr>
        </p:nvSpPr>
        <p:spPr>
          <a:xfrm>
            <a:off x="152400" y="5410200"/>
            <a:ext cx="7848600" cy="457200"/>
          </a:xfrm>
        </p:spPr>
        <p:txBody>
          <a:bodyPr anchor="ctr"/>
          <a:lstStyle>
            <a:lvl1pPr marL="0" indent="0">
              <a:buFontTx/>
              <a:buNone/>
              <a:tabLst>
                <a:tab pos="4919663" algn="l"/>
              </a:tabLst>
              <a:defRPr sz="2400"/>
            </a:lvl1pPr>
          </a:lstStyle>
          <a:p>
            <a:r>
              <a:rPr lang="en-US" smtClean="0"/>
              <a:t>Click to edit Master subtitle style</a:t>
            </a:r>
            <a:endParaRPr lang="en-AU"/>
          </a:p>
        </p:txBody>
      </p:sp>
      <p:sp>
        <p:nvSpPr>
          <p:cNvPr id="3174" name="Rectangle 102"/>
          <p:cNvSpPr>
            <a:spLocks noGrp="1" noChangeArrowheads="1"/>
          </p:cNvSpPr>
          <p:nvPr>
            <p:ph type="dt" sz="half" idx="2"/>
          </p:nvPr>
        </p:nvSpPr>
        <p:spPr/>
        <p:txBody>
          <a:bodyPr/>
          <a:lstStyle>
            <a:lvl1pPr>
              <a:defRPr/>
            </a:lvl1pPr>
          </a:lstStyle>
          <a:p>
            <a:endParaRPr lang="en-AU">
              <a:solidFill>
                <a:srgbClr val="000066"/>
              </a:solidFill>
            </a:endParaRPr>
          </a:p>
        </p:txBody>
      </p:sp>
      <p:sp>
        <p:nvSpPr>
          <p:cNvPr id="3175" name="Rectangle 103"/>
          <p:cNvSpPr>
            <a:spLocks noGrp="1" noChangeArrowheads="1"/>
          </p:cNvSpPr>
          <p:nvPr>
            <p:ph type="ftr" sz="quarter" idx="3"/>
          </p:nvPr>
        </p:nvSpPr>
        <p:spPr/>
        <p:txBody>
          <a:bodyPr/>
          <a:lstStyle>
            <a:lvl1pPr>
              <a:defRPr/>
            </a:lvl1pPr>
          </a:lstStyle>
          <a:p>
            <a:endParaRPr lang="en-AU">
              <a:solidFill>
                <a:srgbClr val="000066"/>
              </a:solidFill>
            </a:endParaRPr>
          </a:p>
        </p:txBody>
      </p:sp>
      <p:sp>
        <p:nvSpPr>
          <p:cNvPr id="3176" name="Rectangle 104"/>
          <p:cNvSpPr>
            <a:spLocks noGrp="1" noChangeArrowheads="1"/>
          </p:cNvSpPr>
          <p:nvPr>
            <p:ph type="sldNum" sz="quarter" idx="4"/>
          </p:nvPr>
        </p:nvSpPr>
        <p:spPr/>
        <p:txBody>
          <a:bodyPr/>
          <a:lstStyle>
            <a:lvl1pPr>
              <a:defRPr/>
            </a:lvl1pPr>
          </a:lstStyle>
          <a:p>
            <a:fld id="{786C9737-546D-47FB-AAB5-F258A7205BF6}"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41807471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AU">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8DEFBEB7-C591-47FC-A37E-EE74F8635427}"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10042011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AU">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AU">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AC8B06DC-22B5-4833-9292-D9E4B402AE19}"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123924909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152400" y="1447800"/>
            <a:ext cx="37719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076700" y="1447800"/>
            <a:ext cx="37719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endParaRPr lang="en-AU">
              <a:solidFill>
                <a:srgbClr val="000066"/>
              </a:solidFill>
            </a:endParaRPr>
          </a:p>
        </p:txBody>
      </p:sp>
      <p:sp>
        <p:nvSpPr>
          <p:cNvPr id="6" name="Footer Placeholder 5"/>
          <p:cNvSpPr>
            <a:spLocks noGrp="1"/>
          </p:cNvSpPr>
          <p:nvPr>
            <p:ph type="ftr" sz="quarter" idx="11"/>
          </p:nvPr>
        </p:nvSpPr>
        <p:spPr/>
        <p:txBody>
          <a:bodyPr/>
          <a:lstStyle>
            <a:lvl1pPr>
              <a:defRPr/>
            </a:lvl1pPr>
          </a:lstStyle>
          <a:p>
            <a:endParaRPr lang="en-AU">
              <a:solidFill>
                <a:srgbClr val="000066"/>
              </a:solidFill>
            </a:endParaRPr>
          </a:p>
        </p:txBody>
      </p:sp>
      <p:sp>
        <p:nvSpPr>
          <p:cNvPr id="7" name="Slide Number Placeholder 6"/>
          <p:cNvSpPr>
            <a:spLocks noGrp="1"/>
          </p:cNvSpPr>
          <p:nvPr>
            <p:ph type="sldNum" sz="quarter" idx="12"/>
          </p:nvPr>
        </p:nvSpPr>
        <p:spPr/>
        <p:txBody>
          <a:bodyPr/>
          <a:lstStyle>
            <a:lvl1pPr>
              <a:defRPr/>
            </a:lvl1pPr>
          </a:lstStyle>
          <a:p>
            <a:fld id="{16534799-D0E7-4D15-9C26-FD5BE1589ED2}"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122811350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endParaRPr lang="en-AU">
              <a:solidFill>
                <a:srgbClr val="000066"/>
              </a:solidFill>
            </a:endParaRPr>
          </a:p>
        </p:txBody>
      </p:sp>
      <p:sp>
        <p:nvSpPr>
          <p:cNvPr id="8" name="Footer Placeholder 7"/>
          <p:cNvSpPr>
            <a:spLocks noGrp="1"/>
          </p:cNvSpPr>
          <p:nvPr>
            <p:ph type="ftr" sz="quarter" idx="11"/>
          </p:nvPr>
        </p:nvSpPr>
        <p:spPr/>
        <p:txBody>
          <a:bodyPr/>
          <a:lstStyle>
            <a:lvl1pPr>
              <a:defRPr/>
            </a:lvl1pPr>
          </a:lstStyle>
          <a:p>
            <a:endParaRPr lang="en-AU">
              <a:solidFill>
                <a:srgbClr val="000066"/>
              </a:solidFill>
            </a:endParaRPr>
          </a:p>
        </p:txBody>
      </p:sp>
      <p:sp>
        <p:nvSpPr>
          <p:cNvPr id="9" name="Slide Number Placeholder 8"/>
          <p:cNvSpPr>
            <a:spLocks noGrp="1"/>
          </p:cNvSpPr>
          <p:nvPr>
            <p:ph type="sldNum" sz="quarter" idx="12"/>
          </p:nvPr>
        </p:nvSpPr>
        <p:spPr/>
        <p:txBody>
          <a:bodyPr/>
          <a:lstStyle>
            <a:lvl1pPr>
              <a:defRPr/>
            </a:lvl1pPr>
          </a:lstStyle>
          <a:p>
            <a:fld id="{9E31237F-8623-4E18-9F42-49E5C8A3D326}"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3325856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sldNum" sz="quarter" idx="10"/>
          </p:nvPr>
        </p:nvSpPr>
        <p:spPr>
          <a:ln/>
        </p:spPr>
        <p:txBody>
          <a:bodyPr/>
          <a:lstStyle>
            <a:lvl1pPr>
              <a:defRPr/>
            </a:lvl1pPr>
          </a:lstStyle>
          <a:p>
            <a:pPr>
              <a:defRPr/>
            </a:pPr>
            <a:r>
              <a:rPr lang="en-US"/>
              <a:t> Huff # </a:t>
            </a:r>
            <a:fld id="{2956C560-484E-472B-9898-F3DCFF07D61A}" type="slidenum">
              <a:rPr lang="en-US"/>
              <a:pPr>
                <a:defRPr/>
              </a:pPr>
              <a:t>‹#›</a:t>
            </a:fld>
            <a:endParaRPr lang="en-US"/>
          </a:p>
        </p:txBody>
      </p:sp>
    </p:spTree>
    <p:extLst>
      <p:ext uri="{BB962C8B-B14F-4D97-AF65-F5344CB8AC3E}">
        <p14:creationId xmlns:p14="http://schemas.microsoft.com/office/powerpoint/2010/main" val="401420801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endParaRPr lang="en-AU">
              <a:solidFill>
                <a:srgbClr val="000066"/>
              </a:solidFill>
            </a:endParaRPr>
          </a:p>
        </p:txBody>
      </p:sp>
      <p:sp>
        <p:nvSpPr>
          <p:cNvPr id="4" name="Footer Placeholder 3"/>
          <p:cNvSpPr>
            <a:spLocks noGrp="1"/>
          </p:cNvSpPr>
          <p:nvPr>
            <p:ph type="ftr" sz="quarter" idx="11"/>
          </p:nvPr>
        </p:nvSpPr>
        <p:spPr/>
        <p:txBody>
          <a:bodyPr/>
          <a:lstStyle>
            <a:lvl1pPr>
              <a:defRPr/>
            </a:lvl1pPr>
          </a:lstStyle>
          <a:p>
            <a:endParaRPr lang="en-AU">
              <a:solidFill>
                <a:srgbClr val="000066"/>
              </a:solidFill>
            </a:endParaRPr>
          </a:p>
        </p:txBody>
      </p:sp>
      <p:sp>
        <p:nvSpPr>
          <p:cNvPr id="5" name="Slide Number Placeholder 4"/>
          <p:cNvSpPr>
            <a:spLocks noGrp="1"/>
          </p:cNvSpPr>
          <p:nvPr>
            <p:ph type="sldNum" sz="quarter" idx="12"/>
          </p:nvPr>
        </p:nvSpPr>
        <p:spPr/>
        <p:txBody>
          <a:bodyPr/>
          <a:lstStyle>
            <a:lvl1pPr>
              <a:defRPr/>
            </a:lvl1pPr>
          </a:lstStyle>
          <a:p>
            <a:fld id="{2F9FA6DB-0659-417C-A5B4-B0471267A56B}"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420038706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AU">
              <a:solidFill>
                <a:srgbClr val="000066"/>
              </a:solidFill>
            </a:endParaRPr>
          </a:p>
        </p:txBody>
      </p:sp>
      <p:sp>
        <p:nvSpPr>
          <p:cNvPr id="3" name="Footer Placeholder 2"/>
          <p:cNvSpPr>
            <a:spLocks noGrp="1"/>
          </p:cNvSpPr>
          <p:nvPr>
            <p:ph type="ftr" sz="quarter" idx="11"/>
          </p:nvPr>
        </p:nvSpPr>
        <p:spPr/>
        <p:txBody>
          <a:bodyPr/>
          <a:lstStyle>
            <a:lvl1pPr>
              <a:defRPr/>
            </a:lvl1pPr>
          </a:lstStyle>
          <a:p>
            <a:endParaRPr lang="en-AU">
              <a:solidFill>
                <a:srgbClr val="000066"/>
              </a:solidFill>
            </a:endParaRPr>
          </a:p>
        </p:txBody>
      </p:sp>
      <p:sp>
        <p:nvSpPr>
          <p:cNvPr id="4" name="Slide Number Placeholder 3"/>
          <p:cNvSpPr>
            <a:spLocks noGrp="1"/>
          </p:cNvSpPr>
          <p:nvPr>
            <p:ph type="sldNum" sz="quarter" idx="12"/>
          </p:nvPr>
        </p:nvSpPr>
        <p:spPr/>
        <p:txBody>
          <a:bodyPr/>
          <a:lstStyle>
            <a:lvl1pPr>
              <a:defRPr/>
            </a:lvl1pPr>
          </a:lstStyle>
          <a:p>
            <a:fld id="{C65F575F-1EDC-4326-B250-6BB40DE3A996}"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46997117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solidFill>
                <a:srgbClr val="000066"/>
              </a:solidFill>
            </a:endParaRPr>
          </a:p>
        </p:txBody>
      </p:sp>
      <p:sp>
        <p:nvSpPr>
          <p:cNvPr id="6" name="Footer Placeholder 5"/>
          <p:cNvSpPr>
            <a:spLocks noGrp="1"/>
          </p:cNvSpPr>
          <p:nvPr>
            <p:ph type="ftr" sz="quarter" idx="11"/>
          </p:nvPr>
        </p:nvSpPr>
        <p:spPr/>
        <p:txBody>
          <a:bodyPr/>
          <a:lstStyle>
            <a:lvl1pPr>
              <a:defRPr/>
            </a:lvl1pPr>
          </a:lstStyle>
          <a:p>
            <a:endParaRPr lang="en-AU">
              <a:solidFill>
                <a:srgbClr val="000066"/>
              </a:solidFill>
            </a:endParaRPr>
          </a:p>
        </p:txBody>
      </p:sp>
      <p:sp>
        <p:nvSpPr>
          <p:cNvPr id="7" name="Slide Number Placeholder 6"/>
          <p:cNvSpPr>
            <a:spLocks noGrp="1"/>
          </p:cNvSpPr>
          <p:nvPr>
            <p:ph type="sldNum" sz="quarter" idx="12"/>
          </p:nvPr>
        </p:nvSpPr>
        <p:spPr/>
        <p:txBody>
          <a:bodyPr/>
          <a:lstStyle>
            <a:lvl1pPr>
              <a:defRPr/>
            </a:lvl1pPr>
          </a:lstStyle>
          <a:p>
            <a:fld id="{E80A7C27-410F-44BD-BBDC-C91A199675BD}"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135106200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AU">
              <a:solidFill>
                <a:srgbClr val="000066"/>
              </a:solidFill>
            </a:endParaRPr>
          </a:p>
        </p:txBody>
      </p:sp>
      <p:sp>
        <p:nvSpPr>
          <p:cNvPr id="6" name="Footer Placeholder 5"/>
          <p:cNvSpPr>
            <a:spLocks noGrp="1"/>
          </p:cNvSpPr>
          <p:nvPr>
            <p:ph type="ftr" sz="quarter" idx="11"/>
          </p:nvPr>
        </p:nvSpPr>
        <p:spPr/>
        <p:txBody>
          <a:bodyPr/>
          <a:lstStyle>
            <a:lvl1pPr>
              <a:defRPr/>
            </a:lvl1pPr>
          </a:lstStyle>
          <a:p>
            <a:endParaRPr lang="en-AU">
              <a:solidFill>
                <a:srgbClr val="000066"/>
              </a:solidFill>
            </a:endParaRPr>
          </a:p>
        </p:txBody>
      </p:sp>
      <p:sp>
        <p:nvSpPr>
          <p:cNvPr id="7" name="Slide Number Placeholder 6"/>
          <p:cNvSpPr>
            <a:spLocks noGrp="1"/>
          </p:cNvSpPr>
          <p:nvPr>
            <p:ph type="sldNum" sz="quarter" idx="12"/>
          </p:nvPr>
        </p:nvSpPr>
        <p:spPr/>
        <p:txBody>
          <a:bodyPr/>
          <a:lstStyle>
            <a:lvl1pPr>
              <a:defRPr/>
            </a:lvl1pPr>
          </a:lstStyle>
          <a:p>
            <a:fld id="{EC0CE99B-3354-449B-95AB-603B24BE109D}"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9627387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AU">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381CE34B-CA54-409C-A294-76D745820E6E}"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121280374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924550" y="152400"/>
            <a:ext cx="1924050" cy="6019800"/>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152400" y="152400"/>
            <a:ext cx="5619750" cy="601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endParaRPr lang="en-AU">
              <a:solidFill>
                <a:srgbClr val="000066"/>
              </a:solidFill>
            </a:endParaRPr>
          </a:p>
        </p:txBody>
      </p:sp>
      <p:sp>
        <p:nvSpPr>
          <p:cNvPr id="5" name="Footer Placeholder 4"/>
          <p:cNvSpPr>
            <a:spLocks noGrp="1"/>
          </p:cNvSpPr>
          <p:nvPr>
            <p:ph type="ftr" sz="quarter" idx="11"/>
          </p:nvPr>
        </p:nvSpPr>
        <p:spPr/>
        <p:txBody>
          <a:bodyPr/>
          <a:lstStyle>
            <a:lvl1pPr>
              <a:defRPr/>
            </a:lvl1pPr>
          </a:lstStyle>
          <a:p>
            <a:endParaRPr lang="en-AU">
              <a:solidFill>
                <a:srgbClr val="000066"/>
              </a:solidFill>
            </a:endParaRPr>
          </a:p>
        </p:txBody>
      </p:sp>
      <p:sp>
        <p:nvSpPr>
          <p:cNvPr id="6" name="Slide Number Placeholder 5"/>
          <p:cNvSpPr>
            <a:spLocks noGrp="1"/>
          </p:cNvSpPr>
          <p:nvPr>
            <p:ph type="sldNum" sz="quarter" idx="12"/>
          </p:nvPr>
        </p:nvSpPr>
        <p:spPr/>
        <p:txBody>
          <a:bodyPr/>
          <a:lstStyle>
            <a:lvl1pPr>
              <a:defRPr/>
            </a:lvl1pPr>
          </a:lstStyle>
          <a:p>
            <a:fld id="{0FF8B85C-E6B6-4071-9A0A-E0A044197D56}" type="slidenum">
              <a:rPr lang="en-AU">
                <a:solidFill>
                  <a:srgbClr val="FFFFFF"/>
                </a:solidFill>
              </a:rPr>
              <a:pPr/>
              <a:t>‹#›</a:t>
            </a:fld>
            <a:endParaRPr lang="en-AU">
              <a:solidFill>
                <a:srgbClr val="FFFFFF"/>
              </a:solidFill>
            </a:endParaRPr>
          </a:p>
        </p:txBody>
      </p:sp>
    </p:spTree>
    <p:extLst>
      <p:ext uri="{BB962C8B-B14F-4D97-AF65-F5344CB8AC3E}">
        <p14:creationId xmlns:p14="http://schemas.microsoft.com/office/powerpoint/2010/main" val="12191886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sldNum" sz="quarter" idx="10"/>
          </p:nvPr>
        </p:nvSpPr>
        <p:spPr>
          <a:ln/>
        </p:spPr>
        <p:txBody>
          <a:bodyPr/>
          <a:lstStyle>
            <a:lvl1pPr>
              <a:defRPr/>
            </a:lvl1pPr>
          </a:lstStyle>
          <a:p>
            <a:pPr>
              <a:defRPr/>
            </a:pPr>
            <a:r>
              <a:rPr lang="en-US"/>
              <a:t> Huff # </a:t>
            </a:r>
            <a:fld id="{4669B7CA-B2CB-4D3B-A18D-FD526760118D}" type="slidenum">
              <a:rPr lang="en-US"/>
              <a:pPr>
                <a:defRPr/>
              </a:pPr>
              <a:t>‹#›</a:t>
            </a:fld>
            <a:endParaRPr lang="en-US"/>
          </a:p>
        </p:txBody>
      </p:sp>
    </p:spTree>
    <p:extLst>
      <p:ext uri="{BB962C8B-B14F-4D97-AF65-F5344CB8AC3E}">
        <p14:creationId xmlns:p14="http://schemas.microsoft.com/office/powerpoint/2010/main" val="25694250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sldNum" sz="quarter" idx="10"/>
          </p:nvPr>
        </p:nvSpPr>
        <p:spPr>
          <a:ln/>
        </p:spPr>
        <p:txBody>
          <a:bodyPr/>
          <a:lstStyle>
            <a:lvl1pPr>
              <a:defRPr/>
            </a:lvl1pPr>
          </a:lstStyle>
          <a:p>
            <a:pPr>
              <a:defRPr/>
            </a:pPr>
            <a:r>
              <a:rPr lang="en-US"/>
              <a:t> Huff # </a:t>
            </a:r>
            <a:fld id="{ABDF4379-45C4-46D1-A695-4893A7467C5B}" type="slidenum">
              <a:rPr lang="en-US"/>
              <a:pPr>
                <a:defRPr/>
              </a:pPr>
              <a:t>‹#›</a:t>
            </a:fld>
            <a:endParaRPr lang="en-US"/>
          </a:p>
        </p:txBody>
      </p:sp>
    </p:spTree>
    <p:extLst>
      <p:ext uri="{BB962C8B-B14F-4D97-AF65-F5344CB8AC3E}">
        <p14:creationId xmlns:p14="http://schemas.microsoft.com/office/powerpoint/2010/main" val="17633148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Rectangle 4"/>
          <p:cNvSpPr>
            <a:spLocks noGrp="1" noChangeArrowheads="1"/>
          </p:cNvSpPr>
          <p:nvPr>
            <p:ph type="sldNum" sz="quarter" idx="10"/>
          </p:nvPr>
        </p:nvSpPr>
        <p:spPr>
          <a:ln/>
        </p:spPr>
        <p:txBody>
          <a:bodyPr/>
          <a:lstStyle>
            <a:lvl1pPr>
              <a:defRPr/>
            </a:lvl1pPr>
          </a:lstStyle>
          <a:p>
            <a:pPr>
              <a:defRPr/>
            </a:pPr>
            <a:r>
              <a:rPr lang="en-US"/>
              <a:t> Huff # </a:t>
            </a:r>
            <a:fld id="{ED7638B4-15B2-42AB-9ECD-17715D3A65E1}" type="slidenum">
              <a:rPr lang="en-US"/>
              <a:pPr>
                <a:defRPr/>
              </a:pPr>
              <a:t>‹#›</a:t>
            </a:fld>
            <a:endParaRPr lang="en-US"/>
          </a:p>
        </p:txBody>
      </p:sp>
    </p:spTree>
    <p:extLst>
      <p:ext uri="{BB962C8B-B14F-4D97-AF65-F5344CB8AC3E}">
        <p14:creationId xmlns:p14="http://schemas.microsoft.com/office/powerpoint/2010/main" val="13601926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sldNum" sz="quarter" idx="10"/>
          </p:nvPr>
        </p:nvSpPr>
        <p:spPr>
          <a:ln/>
        </p:spPr>
        <p:txBody>
          <a:bodyPr/>
          <a:lstStyle>
            <a:lvl1pPr>
              <a:defRPr/>
            </a:lvl1pPr>
          </a:lstStyle>
          <a:p>
            <a:pPr>
              <a:defRPr/>
            </a:pPr>
            <a:r>
              <a:rPr lang="en-US"/>
              <a:t> Huff # </a:t>
            </a:r>
            <a:fld id="{663CD177-9B94-476D-B8A3-FC2F11733D17}" type="slidenum">
              <a:rPr lang="en-US"/>
              <a:pPr>
                <a:defRPr/>
              </a:pPr>
              <a:t>‹#›</a:t>
            </a:fld>
            <a:endParaRPr lang="en-US"/>
          </a:p>
        </p:txBody>
      </p:sp>
    </p:spTree>
    <p:extLst>
      <p:ext uri="{BB962C8B-B14F-4D97-AF65-F5344CB8AC3E}">
        <p14:creationId xmlns:p14="http://schemas.microsoft.com/office/powerpoint/2010/main" val="38960523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r>
              <a:rPr lang="en-US"/>
              <a:t> Huff # </a:t>
            </a:r>
            <a:fld id="{5DAA458F-5859-4EDE-968A-9CE5506164B8}" type="slidenum">
              <a:rPr lang="en-US"/>
              <a:pPr>
                <a:defRPr/>
              </a:pPr>
              <a:t>‹#›</a:t>
            </a:fld>
            <a:endParaRPr lang="en-US"/>
          </a:p>
        </p:txBody>
      </p:sp>
    </p:spTree>
    <p:extLst>
      <p:ext uri="{BB962C8B-B14F-4D97-AF65-F5344CB8AC3E}">
        <p14:creationId xmlns:p14="http://schemas.microsoft.com/office/powerpoint/2010/main" val="33729299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sldNum" sz="quarter" idx="10"/>
          </p:nvPr>
        </p:nvSpPr>
        <p:spPr>
          <a:ln/>
        </p:spPr>
        <p:txBody>
          <a:bodyPr/>
          <a:lstStyle>
            <a:lvl1pPr>
              <a:defRPr/>
            </a:lvl1pPr>
          </a:lstStyle>
          <a:p>
            <a:pPr>
              <a:defRPr/>
            </a:pPr>
            <a:r>
              <a:rPr lang="en-US"/>
              <a:t> Huff # </a:t>
            </a:r>
            <a:fld id="{601086A8-0D3B-4ECC-8DA4-286F5B55B603}" type="slidenum">
              <a:rPr lang="en-US"/>
              <a:pPr>
                <a:defRPr/>
              </a:pPr>
              <a:t>‹#›</a:t>
            </a:fld>
            <a:endParaRPr lang="en-US"/>
          </a:p>
        </p:txBody>
      </p:sp>
    </p:spTree>
    <p:extLst>
      <p:ext uri="{BB962C8B-B14F-4D97-AF65-F5344CB8AC3E}">
        <p14:creationId xmlns:p14="http://schemas.microsoft.com/office/powerpoint/2010/main" val="1132304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theme" Target="../theme/theme2.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1.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AutoShape 2"/>
          <p:cNvSpPr>
            <a:spLocks noChangeArrowheads="1"/>
          </p:cNvSpPr>
          <p:nvPr/>
        </p:nvSpPr>
        <p:spPr bwMode="auto">
          <a:xfrm flipV="1">
            <a:off x="0" y="0"/>
            <a:ext cx="9144000" cy="695325"/>
          </a:xfrm>
          <a:prstGeom prst="roundRect">
            <a:avLst>
              <a:gd name="adj" fmla="val 0"/>
            </a:avLst>
          </a:prstGeom>
          <a:gradFill rotWithShape="0">
            <a:gsLst>
              <a:gs pos="0">
                <a:srgbClr val="00004F"/>
              </a:gs>
              <a:gs pos="100000">
                <a:srgbClr val="0000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hangingPunct="0"/>
            <a:endParaRPr lang="en-US"/>
          </a:p>
        </p:txBody>
      </p:sp>
      <p:sp>
        <p:nvSpPr>
          <p:cNvPr id="61444" name="Rectangle 4"/>
          <p:cNvSpPr>
            <a:spLocks noGrp="1" noChangeArrowheads="1"/>
          </p:cNvSpPr>
          <p:nvPr>
            <p:ph type="sldNum" sz="quarter" idx="4"/>
          </p:nvPr>
        </p:nvSpPr>
        <p:spPr bwMode="auto">
          <a:xfrm>
            <a:off x="6553200" y="6381750"/>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pitchFamily="34" charset="0"/>
              </a:defRPr>
            </a:lvl1pPr>
          </a:lstStyle>
          <a:p>
            <a:pPr>
              <a:defRPr/>
            </a:pPr>
            <a:r>
              <a:rPr lang="en-US"/>
              <a:t> Huff # </a:t>
            </a:r>
            <a:fld id="{5CA10F6E-2F9D-4DC3-B902-E24C5A4C65B5}" type="slidenum">
              <a:rPr lang="en-US"/>
              <a:pPr>
                <a:defRPr/>
              </a:pPr>
              <a:t>‹#›</a:t>
            </a:fld>
            <a:endParaRPr lang="en-US"/>
          </a:p>
        </p:txBody>
      </p:sp>
      <p:sp>
        <p:nvSpPr>
          <p:cNvPr id="1028" name="Line 5"/>
          <p:cNvSpPr>
            <a:spLocks noChangeShapeType="1"/>
          </p:cNvSpPr>
          <p:nvPr/>
        </p:nvSpPr>
        <p:spPr bwMode="auto">
          <a:xfrm flipH="1">
            <a:off x="457200" y="6384925"/>
            <a:ext cx="822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en-US"/>
          </a:p>
        </p:txBody>
      </p:sp>
    </p:spTree>
  </p:cSld>
  <p:clrMap bg1="dk2" tx1="lt1" bg2="dk1" tx2="lt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 id="2147483662" r:id="rId12"/>
    <p:sldLayoutId id="2147483663" r:id="rId13"/>
  </p:sldLayoutIdLst>
  <p:hf hdr="0" ftr="0" dt="0"/>
  <p:txStyles>
    <p:titleStyle>
      <a:lvl1pPr algn="ctr" defTabSz="820738" rtl="0" eaLnBrk="0" fontAlgn="base" hangingPunct="0">
        <a:spcBef>
          <a:spcPct val="0"/>
        </a:spcBef>
        <a:spcAft>
          <a:spcPct val="0"/>
        </a:spcAft>
        <a:defRPr sz="3900">
          <a:solidFill>
            <a:schemeClr val="tx2"/>
          </a:solidFill>
          <a:latin typeface="+mj-lt"/>
          <a:ea typeface="+mj-ea"/>
          <a:cs typeface="+mj-cs"/>
        </a:defRPr>
      </a:lvl1pPr>
      <a:lvl2pPr algn="ctr" defTabSz="820738" rtl="0" eaLnBrk="0" fontAlgn="base" hangingPunct="0">
        <a:spcBef>
          <a:spcPct val="0"/>
        </a:spcBef>
        <a:spcAft>
          <a:spcPct val="0"/>
        </a:spcAft>
        <a:defRPr sz="3900">
          <a:solidFill>
            <a:schemeClr val="tx2"/>
          </a:solidFill>
          <a:latin typeface="Times New Roman" pitchFamily="18" charset="0"/>
        </a:defRPr>
      </a:lvl2pPr>
      <a:lvl3pPr algn="ctr" defTabSz="820738" rtl="0" eaLnBrk="0" fontAlgn="base" hangingPunct="0">
        <a:spcBef>
          <a:spcPct val="0"/>
        </a:spcBef>
        <a:spcAft>
          <a:spcPct val="0"/>
        </a:spcAft>
        <a:defRPr sz="3900">
          <a:solidFill>
            <a:schemeClr val="tx2"/>
          </a:solidFill>
          <a:latin typeface="Times New Roman" pitchFamily="18" charset="0"/>
        </a:defRPr>
      </a:lvl3pPr>
      <a:lvl4pPr algn="ctr" defTabSz="820738" rtl="0" eaLnBrk="0" fontAlgn="base" hangingPunct="0">
        <a:spcBef>
          <a:spcPct val="0"/>
        </a:spcBef>
        <a:spcAft>
          <a:spcPct val="0"/>
        </a:spcAft>
        <a:defRPr sz="3900">
          <a:solidFill>
            <a:schemeClr val="tx2"/>
          </a:solidFill>
          <a:latin typeface="Times New Roman" pitchFamily="18" charset="0"/>
        </a:defRPr>
      </a:lvl4pPr>
      <a:lvl5pPr algn="ctr" defTabSz="820738" rtl="0" eaLnBrk="0" fontAlgn="base" hangingPunct="0">
        <a:spcBef>
          <a:spcPct val="0"/>
        </a:spcBef>
        <a:spcAft>
          <a:spcPct val="0"/>
        </a:spcAft>
        <a:defRPr sz="3900">
          <a:solidFill>
            <a:schemeClr val="tx2"/>
          </a:solidFill>
          <a:latin typeface="Times New Roman" pitchFamily="18" charset="0"/>
        </a:defRPr>
      </a:lvl5pPr>
      <a:lvl6pPr marL="457200" algn="ctr" defTabSz="820738" rtl="0" eaLnBrk="0" fontAlgn="base" hangingPunct="0">
        <a:spcBef>
          <a:spcPct val="0"/>
        </a:spcBef>
        <a:spcAft>
          <a:spcPct val="0"/>
        </a:spcAft>
        <a:defRPr sz="3900">
          <a:solidFill>
            <a:schemeClr val="tx2"/>
          </a:solidFill>
          <a:latin typeface="Times New Roman" pitchFamily="18" charset="0"/>
        </a:defRPr>
      </a:lvl6pPr>
      <a:lvl7pPr marL="914400" algn="ctr" defTabSz="820738" rtl="0" eaLnBrk="0" fontAlgn="base" hangingPunct="0">
        <a:spcBef>
          <a:spcPct val="0"/>
        </a:spcBef>
        <a:spcAft>
          <a:spcPct val="0"/>
        </a:spcAft>
        <a:defRPr sz="3900">
          <a:solidFill>
            <a:schemeClr val="tx2"/>
          </a:solidFill>
          <a:latin typeface="Times New Roman" pitchFamily="18" charset="0"/>
        </a:defRPr>
      </a:lvl7pPr>
      <a:lvl8pPr marL="1371600" algn="ctr" defTabSz="820738" rtl="0" eaLnBrk="0" fontAlgn="base" hangingPunct="0">
        <a:spcBef>
          <a:spcPct val="0"/>
        </a:spcBef>
        <a:spcAft>
          <a:spcPct val="0"/>
        </a:spcAft>
        <a:defRPr sz="3900">
          <a:solidFill>
            <a:schemeClr val="tx2"/>
          </a:solidFill>
          <a:latin typeface="Times New Roman" pitchFamily="18" charset="0"/>
        </a:defRPr>
      </a:lvl8pPr>
      <a:lvl9pPr marL="1828800" algn="ctr" defTabSz="820738" rtl="0" eaLnBrk="0" fontAlgn="base" hangingPunct="0">
        <a:spcBef>
          <a:spcPct val="0"/>
        </a:spcBef>
        <a:spcAft>
          <a:spcPct val="0"/>
        </a:spcAft>
        <a:defRPr sz="3900">
          <a:solidFill>
            <a:schemeClr val="tx2"/>
          </a:solidFill>
          <a:latin typeface="Times New Roman" pitchFamily="18" charset="0"/>
        </a:defRPr>
      </a:lvl9pPr>
    </p:titleStyle>
    <p:bodyStyle>
      <a:lvl1pPr marL="307975" indent="-307975" algn="l" defTabSz="820738" rtl="0" eaLnBrk="0" fontAlgn="base" hangingPunct="0">
        <a:spcBef>
          <a:spcPct val="20000"/>
        </a:spcBef>
        <a:spcAft>
          <a:spcPct val="0"/>
        </a:spcAft>
        <a:buChar char="•"/>
        <a:defRPr sz="2900">
          <a:solidFill>
            <a:schemeClr val="tx1"/>
          </a:solidFill>
          <a:latin typeface="+mn-lt"/>
          <a:ea typeface="+mn-ea"/>
          <a:cs typeface="+mn-cs"/>
        </a:defRPr>
      </a:lvl1pPr>
      <a:lvl2pPr marL="666750" indent="-257175" algn="l" defTabSz="820738" rtl="0" eaLnBrk="0" fontAlgn="base" hangingPunct="0">
        <a:spcBef>
          <a:spcPct val="20000"/>
        </a:spcBef>
        <a:spcAft>
          <a:spcPct val="0"/>
        </a:spcAft>
        <a:buChar char="–"/>
        <a:defRPr sz="2500">
          <a:solidFill>
            <a:schemeClr val="tx1"/>
          </a:solidFill>
          <a:latin typeface="+mn-lt"/>
        </a:defRPr>
      </a:lvl2pPr>
      <a:lvl3pPr marL="1025525" indent="-204788" algn="l" defTabSz="820738" rtl="0" eaLnBrk="0" fontAlgn="base" hangingPunct="0">
        <a:spcBef>
          <a:spcPct val="20000"/>
        </a:spcBef>
        <a:spcAft>
          <a:spcPct val="0"/>
        </a:spcAft>
        <a:buChar char="•"/>
        <a:defRPr sz="2200">
          <a:solidFill>
            <a:schemeClr val="tx1"/>
          </a:solidFill>
          <a:latin typeface="+mn-lt"/>
        </a:defRPr>
      </a:lvl3pPr>
      <a:lvl4pPr marL="1436688" indent="-206375" algn="l" defTabSz="820738" rtl="0" eaLnBrk="0" fontAlgn="base" hangingPunct="0">
        <a:spcBef>
          <a:spcPct val="20000"/>
        </a:spcBef>
        <a:spcAft>
          <a:spcPct val="0"/>
        </a:spcAft>
        <a:buChar char="–"/>
        <a:defRPr>
          <a:solidFill>
            <a:schemeClr val="tx1"/>
          </a:solidFill>
          <a:latin typeface="+mn-lt"/>
        </a:defRPr>
      </a:lvl4pPr>
      <a:lvl5pPr marL="1846263" indent="-204788" algn="l" defTabSz="820738" rtl="0" eaLnBrk="0" fontAlgn="base" hangingPunct="0">
        <a:spcBef>
          <a:spcPct val="20000"/>
        </a:spcBef>
        <a:spcAft>
          <a:spcPct val="0"/>
        </a:spcAft>
        <a:buChar char="»"/>
        <a:defRPr>
          <a:solidFill>
            <a:schemeClr val="tx1"/>
          </a:solidFill>
          <a:latin typeface="+mn-lt"/>
        </a:defRPr>
      </a:lvl5pPr>
      <a:lvl6pPr marL="2303463" indent="-204788" algn="l" defTabSz="820738" rtl="0" eaLnBrk="0" fontAlgn="base" hangingPunct="0">
        <a:spcBef>
          <a:spcPct val="20000"/>
        </a:spcBef>
        <a:spcAft>
          <a:spcPct val="0"/>
        </a:spcAft>
        <a:buChar char="»"/>
        <a:defRPr>
          <a:solidFill>
            <a:schemeClr val="tx1"/>
          </a:solidFill>
          <a:latin typeface="+mn-lt"/>
        </a:defRPr>
      </a:lvl6pPr>
      <a:lvl7pPr marL="2760663" indent="-204788" algn="l" defTabSz="820738" rtl="0" eaLnBrk="0" fontAlgn="base" hangingPunct="0">
        <a:spcBef>
          <a:spcPct val="20000"/>
        </a:spcBef>
        <a:spcAft>
          <a:spcPct val="0"/>
        </a:spcAft>
        <a:buChar char="»"/>
        <a:defRPr>
          <a:solidFill>
            <a:schemeClr val="tx1"/>
          </a:solidFill>
          <a:latin typeface="+mn-lt"/>
        </a:defRPr>
      </a:lvl7pPr>
      <a:lvl8pPr marL="3217863" indent="-204788" algn="l" defTabSz="820738" rtl="0" eaLnBrk="0" fontAlgn="base" hangingPunct="0">
        <a:spcBef>
          <a:spcPct val="20000"/>
        </a:spcBef>
        <a:spcAft>
          <a:spcPct val="0"/>
        </a:spcAft>
        <a:buChar char="»"/>
        <a:defRPr>
          <a:solidFill>
            <a:schemeClr val="tx1"/>
          </a:solidFill>
          <a:latin typeface="+mn-lt"/>
        </a:defRPr>
      </a:lvl8pPr>
      <a:lvl9pPr marL="3675063" indent="-204788" algn="l" defTabSz="820738" rtl="0" eaLnBrk="0" fontAlgn="base" hangingPunct="0">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AutoShape 2"/>
          <p:cNvSpPr>
            <a:spLocks noChangeArrowheads="1"/>
          </p:cNvSpPr>
          <p:nvPr/>
        </p:nvSpPr>
        <p:spPr bwMode="auto">
          <a:xfrm flipV="1">
            <a:off x="0" y="0"/>
            <a:ext cx="9144000" cy="806450"/>
          </a:xfrm>
          <a:prstGeom prst="roundRect">
            <a:avLst>
              <a:gd name="adj" fmla="val 0"/>
            </a:avLst>
          </a:prstGeom>
          <a:gradFill rotWithShape="0">
            <a:gsLst>
              <a:gs pos="0">
                <a:srgbClr val="00004F"/>
              </a:gs>
              <a:gs pos="100000">
                <a:srgbClr val="0000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eaLnBrk="0" hangingPunct="0"/>
            <a:endParaRPr lang="en-US"/>
          </a:p>
        </p:txBody>
      </p:sp>
      <p:sp>
        <p:nvSpPr>
          <p:cNvPr id="93187" name="Rectangle 3"/>
          <p:cNvSpPr>
            <a:spLocks noGrp="1" noChangeArrowheads="1"/>
          </p:cNvSpPr>
          <p:nvPr>
            <p:ph type="sldNum" sz="quarter" idx="4"/>
          </p:nvPr>
        </p:nvSpPr>
        <p:spPr bwMode="auto">
          <a:xfrm>
            <a:off x="8137525" y="6429375"/>
            <a:ext cx="949325" cy="307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defRPr>
            </a:lvl1pPr>
          </a:lstStyle>
          <a:p>
            <a:pPr>
              <a:defRPr/>
            </a:pPr>
            <a:r>
              <a:rPr lang="en-US"/>
              <a:t>  # </a:t>
            </a:r>
            <a:fld id="{7AC627F2-32F5-45A1-8C93-2E8D06E0A922}"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ctr" defTabSz="820738" rtl="0" eaLnBrk="0" fontAlgn="base" hangingPunct="0">
        <a:spcBef>
          <a:spcPct val="0"/>
        </a:spcBef>
        <a:spcAft>
          <a:spcPct val="0"/>
        </a:spcAft>
        <a:defRPr sz="3900">
          <a:solidFill>
            <a:schemeClr val="tx2"/>
          </a:solidFill>
          <a:latin typeface="+mj-lt"/>
          <a:ea typeface="+mj-ea"/>
          <a:cs typeface="+mj-cs"/>
        </a:defRPr>
      </a:lvl1pPr>
      <a:lvl2pPr algn="ctr" defTabSz="820738" rtl="0" eaLnBrk="0" fontAlgn="base" hangingPunct="0">
        <a:spcBef>
          <a:spcPct val="0"/>
        </a:spcBef>
        <a:spcAft>
          <a:spcPct val="0"/>
        </a:spcAft>
        <a:defRPr sz="3900">
          <a:solidFill>
            <a:schemeClr val="tx2"/>
          </a:solidFill>
          <a:latin typeface="Times New Roman" pitchFamily="18" charset="0"/>
        </a:defRPr>
      </a:lvl2pPr>
      <a:lvl3pPr algn="ctr" defTabSz="820738" rtl="0" eaLnBrk="0" fontAlgn="base" hangingPunct="0">
        <a:spcBef>
          <a:spcPct val="0"/>
        </a:spcBef>
        <a:spcAft>
          <a:spcPct val="0"/>
        </a:spcAft>
        <a:defRPr sz="3900">
          <a:solidFill>
            <a:schemeClr val="tx2"/>
          </a:solidFill>
          <a:latin typeface="Times New Roman" pitchFamily="18" charset="0"/>
        </a:defRPr>
      </a:lvl3pPr>
      <a:lvl4pPr algn="ctr" defTabSz="820738" rtl="0" eaLnBrk="0" fontAlgn="base" hangingPunct="0">
        <a:spcBef>
          <a:spcPct val="0"/>
        </a:spcBef>
        <a:spcAft>
          <a:spcPct val="0"/>
        </a:spcAft>
        <a:defRPr sz="3900">
          <a:solidFill>
            <a:schemeClr val="tx2"/>
          </a:solidFill>
          <a:latin typeface="Times New Roman" pitchFamily="18" charset="0"/>
        </a:defRPr>
      </a:lvl4pPr>
      <a:lvl5pPr algn="ctr" defTabSz="820738" rtl="0" eaLnBrk="0" fontAlgn="base" hangingPunct="0">
        <a:spcBef>
          <a:spcPct val="0"/>
        </a:spcBef>
        <a:spcAft>
          <a:spcPct val="0"/>
        </a:spcAft>
        <a:defRPr sz="3900">
          <a:solidFill>
            <a:schemeClr val="tx2"/>
          </a:solidFill>
          <a:latin typeface="Times New Roman" pitchFamily="18" charset="0"/>
        </a:defRPr>
      </a:lvl5pPr>
      <a:lvl6pPr marL="457200" algn="ctr" defTabSz="820738" rtl="0" fontAlgn="base">
        <a:spcBef>
          <a:spcPct val="0"/>
        </a:spcBef>
        <a:spcAft>
          <a:spcPct val="0"/>
        </a:spcAft>
        <a:defRPr sz="3900">
          <a:solidFill>
            <a:schemeClr val="tx2"/>
          </a:solidFill>
          <a:latin typeface="Times New Roman" pitchFamily="18" charset="0"/>
        </a:defRPr>
      </a:lvl6pPr>
      <a:lvl7pPr marL="914400" algn="ctr" defTabSz="820738" rtl="0" fontAlgn="base">
        <a:spcBef>
          <a:spcPct val="0"/>
        </a:spcBef>
        <a:spcAft>
          <a:spcPct val="0"/>
        </a:spcAft>
        <a:defRPr sz="3900">
          <a:solidFill>
            <a:schemeClr val="tx2"/>
          </a:solidFill>
          <a:latin typeface="Times New Roman" pitchFamily="18" charset="0"/>
        </a:defRPr>
      </a:lvl7pPr>
      <a:lvl8pPr marL="1371600" algn="ctr" defTabSz="820738" rtl="0" fontAlgn="base">
        <a:spcBef>
          <a:spcPct val="0"/>
        </a:spcBef>
        <a:spcAft>
          <a:spcPct val="0"/>
        </a:spcAft>
        <a:defRPr sz="3900">
          <a:solidFill>
            <a:schemeClr val="tx2"/>
          </a:solidFill>
          <a:latin typeface="Times New Roman" pitchFamily="18" charset="0"/>
        </a:defRPr>
      </a:lvl8pPr>
      <a:lvl9pPr marL="1828800" algn="ctr" defTabSz="820738" rtl="0" fontAlgn="base">
        <a:spcBef>
          <a:spcPct val="0"/>
        </a:spcBef>
        <a:spcAft>
          <a:spcPct val="0"/>
        </a:spcAft>
        <a:defRPr sz="3900">
          <a:solidFill>
            <a:schemeClr val="tx2"/>
          </a:solidFill>
          <a:latin typeface="Times New Roman" pitchFamily="18" charset="0"/>
        </a:defRPr>
      </a:lvl9pPr>
    </p:titleStyle>
    <p:bodyStyle>
      <a:lvl1pPr marL="307975" indent="-307975" algn="l" defTabSz="820738" rtl="0" eaLnBrk="0" fontAlgn="base" hangingPunct="0">
        <a:spcBef>
          <a:spcPct val="20000"/>
        </a:spcBef>
        <a:spcAft>
          <a:spcPct val="0"/>
        </a:spcAft>
        <a:buChar char="•"/>
        <a:defRPr sz="2900">
          <a:solidFill>
            <a:schemeClr val="tx1"/>
          </a:solidFill>
          <a:latin typeface="+mn-lt"/>
          <a:ea typeface="+mn-ea"/>
          <a:cs typeface="+mn-cs"/>
        </a:defRPr>
      </a:lvl1pPr>
      <a:lvl2pPr marL="666750" indent="-257175" algn="l" defTabSz="820738" rtl="0" eaLnBrk="0" fontAlgn="base" hangingPunct="0">
        <a:spcBef>
          <a:spcPct val="20000"/>
        </a:spcBef>
        <a:spcAft>
          <a:spcPct val="0"/>
        </a:spcAft>
        <a:buChar char="–"/>
        <a:defRPr sz="2500">
          <a:solidFill>
            <a:schemeClr val="tx1"/>
          </a:solidFill>
          <a:latin typeface="+mn-lt"/>
        </a:defRPr>
      </a:lvl2pPr>
      <a:lvl3pPr marL="1025525" indent="-204788" algn="l" defTabSz="820738" rtl="0" eaLnBrk="0" fontAlgn="base" hangingPunct="0">
        <a:spcBef>
          <a:spcPct val="20000"/>
        </a:spcBef>
        <a:spcAft>
          <a:spcPct val="0"/>
        </a:spcAft>
        <a:buChar char="•"/>
        <a:defRPr sz="2200">
          <a:solidFill>
            <a:schemeClr val="tx1"/>
          </a:solidFill>
          <a:latin typeface="+mn-lt"/>
        </a:defRPr>
      </a:lvl3pPr>
      <a:lvl4pPr marL="1436688" indent="-206375" algn="l" defTabSz="820738" rtl="0" eaLnBrk="0" fontAlgn="base" hangingPunct="0">
        <a:spcBef>
          <a:spcPct val="20000"/>
        </a:spcBef>
        <a:spcAft>
          <a:spcPct val="0"/>
        </a:spcAft>
        <a:buChar char="–"/>
        <a:defRPr>
          <a:solidFill>
            <a:schemeClr val="tx1"/>
          </a:solidFill>
          <a:latin typeface="+mn-lt"/>
        </a:defRPr>
      </a:lvl4pPr>
      <a:lvl5pPr marL="1846263" indent="-204788" algn="l" defTabSz="820738" rtl="0" eaLnBrk="0" fontAlgn="base" hangingPunct="0">
        <a:spcBef>
          <a:spcPct val="20000"/>
        </a:spcBef>
        <a:spcAft>
          <a:spcPct val="0"/>
        </a:spcAft>
        <a:buChar char="»"/>
        <a:defRPr>
          <a:solidFill>
            <a:schemeClr val="tx1"/>
          </a:solidFill>
          <a:latin typeface="+mn-lt"/>
        </a:defRPr>
      </a:lvl5pPr>
      <a:lvl6pPr marL="2303463" indent="-204788" algn="l" defTabSz="820738" rtl="0" fontAlgn="base">
        <a:spcBef>
          <a:spcPct val="20000"/>
        </a:spcBef>
        <a:spcAft>
          <a:spcPct val="0"/>
        </a:spcAft>
        <a:buChar char="»"/>
        <a:defRPr>
          <a:solidFill>
            <a:schemeClr val="tx1"/>
          </a:solidFill>
          <a:latin typeface="+mn-lt"/>
        </a:defRPr>
      </a:lvl6pPr>
      <a:lvl7pPr marL="2760663" indent="-204788" algn="l" defTabSz="820738" rtl="0" fontAlgn="base">
        <a:spcBef>
          <a:spcPct val="20000"/>
        </a:spcBef>
        <a:spcAft>
          <a:spcPct val="0"/>
        </a:spcAft>
        <a:buChar char="»"/>
        <a:defRPr>
          <a:solidFill>
            <a:schemeClr val="tx1"/>
          </a:solidFill>
          <a:latin typeface="+mn-lt"/>
        </a:defRPr>
      </a:lvl7pPr>
      <a:lvl8pPr marL="3217863" indent="-204788" algn="l" defTabSz="820738" rtl="0" fontAlgn="base">
        <a:spcBef>
          <a:spcPct val="20000"/>
        </a:spcBef>
        <a:spcAft>
          <a:spcPct val="0"/>
        </a:spcAft>
        <a:buChar char="»"/>
        <a:defRPr>
          <a:solidFill>
            <a:schemeClr val="tx1"/>
          </a:solidFill>
          <a:latin typeface="+mn-lt"/>
        </a:defRPr>
      </a:lvl8pPr>
      <a:lvl9pPr marL="3675063" indent="-204788" algn="l" defTabSz="820738"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152400"/>
            <a:ext cx="74676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152400" y="1447800"/>
            <a:ext cx="76962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52" name="Rectangle 28"/>
          <p:cNvSpPr>
            <a:spLocks noGrp="1" noChangeArrowheads="1"/>
          </p:cNvSpPr>
          <p:nvPr>
            <p:ph type="dt" sz="half" idx="2"/>
          </p:nvPr>
        </p:nvSpPr>
        <p:spPr bwMode="auto">
          <a:xfrm>
            <a:off x="152400" y="6477000"/>
            <a:ext cx="2403475"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en-AU">
              <a:solidFill>
                <a:srgbClr val="000066"/>
              </a:solidFill>
              <a:latin typeface="Arial" charset="0"/>
            </a:endParaRPr>
          </a:p>
        </p:txBody>
      </p:sp>
      <p:sp>
        <p:nvSpPr>
          <p:cNvPr id="1053" name="Rectangle 29"/>
          <p:cNvSpPr>
            <a:spLocks noGrp="1" noChangeArrowheads="1"/>
          </p:cNvSpPr>
          <p:nvPr>
            <p:ph type="ftr" sz="quarter" idx="3"/>
          </p:nvPr>
        </p:nvSpPr>
        <p:spPr bwMode="auto">
          <a:xfrm>
            <a:off x="2687638" y="6477000"/>
            <a:ext cx="28956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solidFill>
                <a:srgbClr val="000066"/>
              </a:solidFill>
              <a:latin typeface="Arial" charset="0"/>
            </a:endParaRPr>
          </a:p>
        </p:txBody>
      </p:sp>
      <p:sp>
        <p:nvSpPr>
          <p:cNvPr id="1054" name="Rectangle 30"/>
          <p:cNvSpPr>
            <a:spLocks noGrp="1" noChangeArrowheads="1"/>
          </p:cNvSpPr>
          <p:nvPr>
            <p:ph type="sldNum" sz="quarter" idx="4"/>
          </p:nvPr>
        </p:nvSpPr>
        <p:spPr bwMode="auto">
          <a:xfrm>
            <a:off x="5715000" y="6477000"/>
            <a:ext cx="21717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chemeClr val="bg1"/>
                </a:solidFill>
              </a:defRPr>
            </a:lvl1pPr>
          </a:lstStyle>
          <a:p>
            <a:pPr algn="r"/>
            <a:fld id="{E9E5EA41-FAFC-4B93-A127-3A25C3FF4AAD}" type="slidenum">
              <a:rPr lang="en-AU">
                <a:solidFill>
                  <a:srgbClr val="FFFFFF"/>
                </a:solidFill>
                <a:latin typeface="Arial" charset="0"/>
              </a:rPr>
              <a:pPr algn="r"/>
              <a:t>‹#›</a:t>
            </a:fld>
            <a:endParaRPr lang="en-AU">
              <a:solidFill>
                <a:srgbClr val="FFFFFF"/>
              </a:solidFill>
              <a:latin typeface="Arial" charset="0"/>
            </a:endParaRPr>
          </a:p>
        </p:txBody>
      </p:sp>
    </p:spTree>
    <p:extLst>
      <p:ext uri="{BB962C8B-B14F-4D97-AF65-F5344CB8AC3E}">
        <p14:creationId xmlns:p14="http://schemas.microsoft.com/office/powerpoint/2010/main" val="565641092"/>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 id="2147483685" r:id="rId10"/>
    <p:sldLayoutId id="2147483686" r:id="rId11"/>
  </p:sldLayoutIdLst>
  <p:txStyles>
    <p:titleStyle>
      <a:lvl1pPr algn="l" rtl="0" eaLnBrk="1" fontAlgn="base" hangingPunct="1">
        <a:spcBef>
          <a:spcPct val="0"/>
        </a:spcBef>
        <a:spcAft>
          <a:spcPct val="0"/>
        </a:spcAft>
        <a:defRPr sz="3600">
          <a:solidFill>
            <a:schemeClr val="tx2"/>
          </a:solidFill>
          <a:latin typeface="+mj-lt"/>
          <a:ea typeface="+mj-ea"/>
          <a:cs typeface="+mj-cs"/>
        </a:defRPr>
      </a:lvl1pPr>
      <a:lvl2pPr algn="l" rtl="0" eaLnBrk="1" fontAlgn="base" hangingPunct="1">
        <a:spcBef>
          <a:spcPct val="0"/>
        </a:spcBef>
        <a:spcAft>
          <a:spcPct val="0"/>
        </a:spcAft>
        <a:defRPr sz="3600">
          <a:solidFill>
            <a:schemeClr val="tx2"/>
          </a:solidFill>
          <a:latin typeface="Arial" charset="0"/>
        </a:defRPr>
      </a:lvl2pPr>
      <a:lvl3pPr algn="l" rtl="0" eaLnBrk="1" fontAlgn="base" hangingPunct="1">
        <a:spcBef>
          <a:spcPct val="0"/>
        </a:spcBef>
        <a:spcAft>
          <a:spcPct val="0"/>
        </a:spcAft>
        <a:defRPr sz="3600">
          <a:solidFill>
            <a:schemeClr val="tx2"/>
          </a:solidFill>
          <a:latin typeface="Arial" charset="0"/>
        </a:defRPr>
      </a:lvl3pPr>
      <a:lvl4pPr algn="l" rtl="0" eaLnBrk="1" fontAlgn="base" hangingPunct="1">
        <a:spcBef>
          <a:spcPct val="0"/>
        </a:spcBef>
        <a:spcAft>
          <a:spcPct val="0"/>
        </a:spcAft>
        <a:defRPr sz="3600">
          <a:solidFill>
            <a:schemeClr val="tx2"/>
          </a:solidFill>
          <a:latin typeface="Arial" charset="0"/>
        </a:defRPr>
      </a:lvl4pPr>
      <a:lvl5pPr algn="l" rtl="0" eaLnBrk="1" fontAlgn="base" hangingPunct="1">
        <a:spcBef>
          <a:spcPct val="0"/>
        </a:spcBef>
        <a:spcAft>
          <a:spcPct val="0"/>
        </a:spcAft>
        <a:defRPr sz="3600">
          <a:solidFill>
            <a:schemeClr val="tx2"/>
          </a:solidFill>
          <a:latin typeface="Arial" charset="0"/>
        </a:defRPr>
      </a:lvl5pPr>
      <a:lvl6pPr marL="457200" algn="l" rtl="0" eaLnBrk="1" fontAlgn="base" hangingPunct="1">
        <a:spcBef>
          <a:spcPct val="0"/>
        </a:spcBef>
        <a:spcAft>
          <a:spcPct val="0"/>
        </a:spcAft>
        <a:defRPr sz="3600">
          <a:solidFill>
            <a:schemeClr val="tx2"/>
          </a:solidFill>
          <a:latin typeface="Arial" charset="0"/>
        </a:defRPr>
      </a:lvl6pPr>
      <a:lvl7pPr marL="914400" algn="l" rtl="0" eaLnBrk="1" fontAlgn="base" hangingPunct="1">
        <a:spcBef>
          <a:spcPct val="0"/>
        </a:spcBef>
        <a:spcAft>
          <a:spcPct val="0"/>
        </a:spcAft>
        <a:defRPr sz="3600">
          <a:solidFill>
            <a:schemeClr val="tx2"/>
          </a:solidFill>
          <a:latin typeface="Arial" charset="0"/>
        </a:defRPr>
      </a:lvl7pPr>
      <a:lvl8pPr marL="1371600" algn="l" rtl="0" eaLnBrk="1" fontAlgn="base" hangingPunct="1">
        <a:spcBef>
          <a:spcPct val="0"/>
        </a:spcBef>
        <a:spcAft>
          <a:spcPct val="0"/>
        </a:spcAft>
        <a:defRPr sz="3600">
          <a:solidFill>
            <a:schemeClr val="tx2"/>
          </a:solidFill>
          <a:latin typeface="Arial" charset="0"/>
        </a:defRPr>
      </a:lvl8pPr>
      <a:lvl9pPr marL="1828800" algn="l" rtl="0" eaLnBrk="1" fontAlgn="base" hangingPunct="1">
        <a:spcBef>
          <a:spcPct val="0"/>
        </a:spcBef>
        <a:spcAft>
          <a:spcPct val="0"/>
        </a:spcAft>
        <a:defRPr sz="3600">
          <a:solidFill>
            <a:schemeClr val="tx2"/>
          </a:solidFill>
          <a:latin typeface="Arial" charset="0"/>
        </a:defRPr>
      </a:lvl9pPr>
    </p:titleStyle>
    <p:bodyStyle>
      <a:lvl1pPr marL="342900" indent="-342900" algn="l" rtl="0" eaLnBrk="1" fontAlgn="base" hangingPunct="1">
        <a:spcBef>
          <a:spcPct val="20000"/>
        </a:spcBef>
        <a:spcAft>
          <a:spcPct val="0"/>
        </a:spcAft>
        <a:buClr>
          <a:schemeClr val="tx1"/>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tx1"/>
        </a:buClr>
        <a:buChar char="–"/>
        <a:defRPr sz="2800">
          <a:solidFill>
            <a:schemeClr val="tx1"/>
          </a:solidFill>
          <a:latin typeface="+mn-lt"/>
        </a:defRPr>
      </a:lvl2pPr>
      <a:lvl3pPr marL="1143000" indent="-228600" algn="l" rtl="0" eaLnBrk="1" fontAlgn="base" hangingPunct="1">
        <a:spcBef>
          <a:spcPct val="20000"/>
        </a:spcBef>
        <a:spcAft>
          <a:spcPct val="0"/>
        </a:spcAft>
        <a:buClr>
          <a:schemeClr val="tx1"/>
        </a:buClr>
        <a:buChar char="•"/>
        <a:defRPr sz="2400">
          <a:solidFill>
            <a:schemeClr val="tx1"/>
          </a:solidFill>
          <a:latin typeface="+mn-lt"/>
        </a:defRPr>
      </a:lvl3pPr>
      <a:lvl4pPr marL="1600200" indent="-228600" algn="l" rtl="0" eaLnBrk="1" fontAlgn="base" hangingPunct="1">
        <a:spcBef>
          <a:spcPct val="20000"/>
        </a:spcBef>
        <a:spcAft>
          <a:spcPct val="0"/>
        </a:spcAft>
        <a:buClr>
          <a:schemeClr val="tx1"/>
        </a:buClr>
        <a:buChar char="–"/>
        <a:defRPr sz="2000">
          <a:solidFill>
            <a:schemeClr val="tx1"/>
          </a:solidFill>
          <a:latin typeface="+mn-lt"/>
        </a:defRPr>
      </a:lvl4pPr>
      <a:lvl5pPr marL="2057400" indent="-228600" algn="l" rtl="0" eaLnBrk="1" fontAlgn="base" hangingPunct="1">
        <a:spcBef>
          <a:spcPct val="20000"/>
        </a:spcBef>
        <a:spcAft>
          <a:spcPct val="0"/>
        </a:spcAft>
        <a:buClr>
          <a:schemeClr val="tx1"/>
        </a:buClr>
        <a:buChar char="»"/>
        <a:defRPr sz="2000">
          <a:solidFill>
            <a:schemeClr val="tx1"/>
          </a:solidFill>
          <a:latin typeface="+mn-lt"/>
        </a:defRPr>
      </a:lvl5pPr>
      <a:lvl6pPr marL="2514600" indent="-228600" algn="l" rtl="0" eaLnBrk="1" fontAlgn="base" hangingPunct="1">
        <a:spcBef>
          <a:spcPct val="20000"/>
        </a:spcBef>
        <a:spcAft>
          <a:spcPct val="0"/>
        </a:spcAft>
        <a:buClr>
          <a:schemeClr val="tx1"/>
        </a:buClr>
        <a:buChar char="»"/>
        <a:defRPr sz="2000">
          <a:solidFill>
            <a:schemeClr val="tx1"/>
          </a:solidFill>
          <a:latin typeface="+mn-lt"/>
        </a:defRPr>
      </a:lvl6pPr>
      <a:lvl7pPr marL="2971800" indent="-228600" algn="l" rtl="0" eaLnBrk="1" fontAlgn="base" hangingPunct="1">
        <a:spcBef>
          <a:spcPct val="20000"/>
        </a:spcBef>
        <a:spcAft>
          <a:spcPct val="0"/>
        </a:spcAft>
        <a:buClr>
          <a:schemeClr val="tx1"/>
        </a:buClr>
        <a:buChar char="»"/>
        <a:defRPr sz="2000">
          <a:solidFill>
            <a:schemeClr val="tx1"/>
          </a:solidFill>
          <a:latin typeface="+mn-lt"/>
        </a:defRPr>
      </a:lvl7pPr>
      <a:lvl8pPr marL="3429000" indent="-228600" algn="l" rtl="0" eaLnBrk="1" fontAlgn="base" hangingPunct="1">
        <a:spcBef>
          <a:spcPct val="20000"/>
        </a:spcBef>
        <a:spcAft>
          <a:spcPct val="0"/>
        </a:spcAft>
        <a:buClr>
          <a:schemeClr val="tx1"/>
        </a:buClr>
        <a:buChar char="»"/>
        <a:defRPr sz="2000">
          <a:solidFill>
            <a:schemeClr val="tx1"/>
          </a:solidFill>
          <a:latin typeface="+mn-lt"/>
        </a:defRPr>
      </a:lvl8pPr>
      <a:lvl9pPr marL="3886200" indent="-228600" algn="l" rtl="0" eaLnBrk="1" fontAlgn="base" hangingPunct="1">
        <a:spcBef>
          <a:spcPct val="20000"/>
        </a:spcBef>
        <a:spcAft>
          <a:spcPct val="0"/>
        </a:spcAft>
        <a:buClr>
          <a:schemeClr val="tx1"/>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hyperlink" Target="http://www.clinicalelement.com/" TargetMode="Externa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6.xml"/><Relationship Id="rId4" Type="http://schemas.openxmlformats.org/officeDocument/2006/relationships/image" Target="../media/image10.png"/></Relationships>
</file>

<file path=ppt/slides/_rels/slide2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hyperlink" Target="http://www.clinicalelement.com/cimi-browser/" TargetMode="External"/><Relationship Id="rId1" Type="http://schemas.openxmlformats.org/officeDocument/2006/relationships/slideLayout" Target="../slideLayouts/slideLayout16.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4.emf"/><Relationship Id="rId4" Type="http://schemas.openxmlformats.org/officeDocument/2006/relationships/oleObject" Target="../embeddings/oleObject1.bin"/></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6.wmf"/><Relationship Id="rId4" Type="http://schemas.openxmlformats.org/officeDocument/2006/relationships/oleObject" Target="../embeddings/oleObject2.bin"/></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Huff # </a:t>
            </a:r>
            <a:fld id="{BB835FC8-C9A6-4974-8687-83D63BA0AC53}" type="slidenum">
              <a:rPr lang="en-US" sz="1200" smtClean="0">
                <a:latin typeface="Arial" charset="0"/>
              </a:rPr>
              <a:pPr/>
              <a:t>1</a:t>
            </a:fld>
            <a:endParaRPr lang="en-US" sz="1200" smtClean="0">
              <a:latin typeface="Arial" charset="0"/>
            </a:endParaRPr>
          </a:p>
        </p:txBody>
      </p:sp>
      <p:sp>
        <p:nvSpPr>
          <p:cNvPr id="3076" name="Rectangle 1026"/>
          <p:cNvSpPr>
            <a:spLocks noChangeArrowheads="1"/>
          </p:cNvSpPr>
          <p:nvPr/>
        </p:nvSpPr>
        <p:spPr bwMode="auto">
          <a:xfrm>
            <a:off x="0" y="6350"/>
            <a:ext cx="9144000" cy="3116263"/>
          </a:xfrm>
          <a:prstGeom prst="rect">
            <a:avLst/>
          </a:prstGeom>
          <a:gradFill rotWithShape="0">
            <a:gsLst>
              <a:gs pos="0">
                <a:srgbClr val="00006E"/>
              </a:gs>
              <a:gs pos="100000">
                <a:srgbClr val="0000FF"/>
              </a:gs>
            </a:gsLst>
            <a:lin ang="5400000" scaled="1"/>
          </a:gra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lstStyle/>
          <a:p>
            <a:pPr algn="ctr" eaLnBrk="0" hangingPunct="0"/>
            <a:endParaRPr lang="en-US"/>
          </a:p>
        </p:txBody>
      </p:sp>
      <p:sp>
        <p:nvSpPr>
          <p:cNvPr id="3077" name="Rectangle 1027"/>
          <p:cNvSpPr>
            <a:spLocks noChangeArrowheads="1"/>
          </p:cNvSpPr>
          <p:nvPr/>
        </p:nvSpPr>
        <p:spPr bwMode="auto">
          <a:xfrm>
            <a:off x="0" y="3140670"/>
            <a:ext cx="9144000" cy="3816350"/>
          </a:xfrm>
          <a:prstGeom prst="rect">
            <a:avLst/>
          </a:prstGeom>
          <a:solidFill>
            <a:srgbClr val="000000"/>
          </a:solidFill>
          <a:ln>
            <a:noFill/>
          </a:ln>
          <a:extLst>
            <a:ext uri="{91240B29-F687-4F45-9708-019B960494DF}">
              <a14:hiddenLine xmlns:a14="http://schemas.microsoft.com/office/drawing/2010/main" w="12700">
                <a:solidFill>
                  <a:srgbClr val="000000"/>
                </a:solidFill>
                <a:miter lim="800000"/>
                <a:headEnd/>
                <a:tailEnd/>
              </a14:hiddenLine>
            </a:ext>
          </a:extLst>
        </p:spPr>
        <p:txBody>
          <a:bodyPr wrap="none"/>
          <a:lstStyle/>
          <a:p>
            <a:pPr algn="ctr" eaLnBrk="0" hangingPunct="0"/>
            <a:endParaRPr lang="en-US"/>
          </a:p>
        </p:txBody>
      </p:sp>
      <p:sp>
        <p:nvSpPr>
          <p:cNvPr id="3078" name="Text Box 1028"/>
          <p:cNvSpPr txBox="1">
            <a:spLocks noChangeArrowheads="1"/>
          </p:cNvSpPr>
          <p:nvPr/>
        </p:nvSpPr>
        <p:spPr bwMode="auto">
          <a:xfrm>
            <a:off x="519113" y="325438"/>
            <a:ext cx="8391525" cy="2109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0" tIns="0" rIns="0" bIns="0" anchor="b"/>
          <a:lstStyle>
            <a:lvl1pPr defTabSz="423863" eaLnBrk="0" hangingPunct="0">
              <a:defRPr sz="2200">
                <a:solidFill>
                  <a:schemeClr val="tx1"/>
                </a:solidFill>
                <a:latin typeface="Times New Roman" pitchFamily="18" charset="0"/>
              </a:defRPr>
            </a:lvl1pPr>
            <a:lvl2pPr marL="742950" indent="-285750" defTabSz="423863" eaLnBrk="0" hangingPunct="0">
              <a:defRPr sz="2200">
                <a:solidFill>
                  <a:schemeClr val="tx1"/>
                </a:solidFill>
                <a:latin typeface="Times New Roman" pitchFamily="18" charset="0"/>
              </a:defRPr>
            </a:lvl2pPr>
            <a:lvl3pPr marL="1143000" indent="-228600" defTabSz="423863" eaLnBrk="0" hangingPunct="0">
              <a:defRPr sz="2200">
                <a:solidFill>
                  <a:schemeClr val="tx1"/>
                </a:solidFill>
                <a:latin typeface="Times New Roman" pitchFamily="18" charset="0"/>
              </a:defRPr>
            </a:lvl3pPr>
            <a:lvl4pPr marL="1600200" indent="-228600" defTabSz="423863" eaLnBrk="0" hangingPunct="0">
              <a:defRPr sz="2200">
                <a:solidFill>
                  <a:schemeClr val="tx1"/>
                </a:solidFill>
                <a:latin typeface="Times New Roman" pitchFamily="18" charset="0"/>
              </a:defRPr>
            </a:lvl4pPr>
            <a:lvl5pPr marL="2057400" indent="-228600" defTabSz="423863" eaLnBrk="0" hangingPunct="0">
              <a:defRPr sz="2200">
                <a:solidFill>
                  <a:schemeClr val="tx1"/>
                </a:solidFill>
                <a:latin typeface="Times New Roman" pitchFamily="18" charset="0"/>
              </a:defRPr>
            </a:lvl5pPr>
            <a:lvl6pPr marL="2514600" indent="-228600" defTabSz="423863" eaLnBrk="0" fontAlgn="base" hangingPunct="0">
              <a:spcBef>
                <a:spcPct val="0"/>
              </a:spcBef>
              <a:spcAft>
                <a:spcPct val="0"/>
              </a:spcAft>
              <a:defRPr sz="2200">
                <a:solidFill>
                  <a:schemeClr val="tx1"/>
                </a:solidFill>
                <a:latin typeface="Times New Roman" pitchFamily="18" charset="0"/>
              </a:defRPr>
            </a:lvl6pPr>
            <a:lvl7pPr marL="2971800" indent="-228600" defTabSz="423863" eaLnBrk="0" fontAlgn="base" hangingPunct="0">
              <a:spcBef>
                <a:spcPct val="0"/>
              </a:spcBef>
              <a:spcAft>
                <a:spcPct val="0"/>
              </a:spcAft>
              <a:defRPr sz="2200">
                <a:solidFill>
                  <a:schemeClr val="tx1"/>
                </a:solidFill>
                <a:latin typeface="Times New Roman" pitchFamily="18" charset="0"/>
              </a:defRPr>
            </a:lvl7pPr>
            <a:lvl8pPr marL="3429000" indent="-228600" defTabSz="423863" eaLnBrk="0" fontAlgn="base" hangingPunct="0">
              <a:spcBef>
                <a:spcPct val="0"/>
              </a:spcBef>
              <a:spcAft>
                <a:spcPct val="0"/>
              </a:spcAft>
              <a:defRPr sz="2200">
                <a:solidFill>
                  <a:schemeClr val="tx1"/>
                </a:solidFill>
                <a:latin typeface="Times New Roman" pitchFamily="18" charset="0"/>
              </a:defRPr>
            </a:lvl8pPr>
            <a:lvl9pPr marL="3886200" indent="-228600" defTabSz="423863" eaLnBrk="0" fontAlgn="base" hangingPunct="0">
              <a:spcBef>
                <a:spcPct val="0"/>
              </a:spcBef>
              <a:spcAft>
                <a:spcPct val="0"/>
              </a:spcAft>
              <a:defRPr sz="2200">
                <a:solidFill>
                  <a:schemeClr val="tx1"/>
                </a:solidFill>
                <a:latin typeface="Times New Roman" pitchFamily="18" charset="0"/>
              </a:defRPr>
            </a:lvl9pPr>
          </a:lstStyle>
          <a:p>
            <a:pPr>
              <a:buClr>
                <a:srgbClr val="FFFFFF"/>
              </a:buClr>
              <a:buSzPct val="90000"/>
              <a:buFont typeface="Monotype Sorts" pitchFamily="2" charset="2"/>
              <a:buNone/>
            </a:pPr>
            <a:r>
              <a:rPr lang="en-US" sz="5400" dirty="0">
                <a:solidFill>
                  <a:srgbClr val="FFFF00"/>
                </a:solidFill>
              </a:rPr>
              <a:t>A Brief Review of CIMI </a:t>
            </a:r>
            <a:r>
              <a:rPr lang="en-US" sz="5400" dirty="0" smtClean="0">
                <a:solidFill>
                  <a:srgbClr val="FFFF00"/>
                </a:solidFill>
              </a:rPr>
              <a:t>Progress, Plans, </a:t>
            </a:r>
            <a:r>
              <a:rPr lang="en-US" sz="5400" dirty="0">
                <a:solidFill>
                  <a:srgbClr val="FFFF00"/>
                </a:solidFill>
              </a:rPr>
              <a:t>and Goals</a:t>
            </a:r>
            <a:endParaRPr lang="en-US" sz="4800" dirty="0">
              <a:solidFill>
                <a:srgbClr val="FFFF00"/>
              </a:solidFill>
              <a:latin typeface="Arial" charset="0"/>
            </a:endParaRPr>
          </a:p>
        </p:txBody>
      </p:sp>
      <p:pic>
        <p:nvPicPr>
          <p:cNvPr id="3079" name="Picture 1036" descr="C:\Documents and Settings\coshuff\My Documents\aaaa-Ihc\Intermountain logos\HLTH_H_BP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1175" y="4956175"/>
            <a:ext cx="5178425"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ubtitle 1"/>
          <p:cNvSpPr>
            <a:spLocks noGrp="1"/>
          </p:cNvSpPr>
          <p:nvPr>
            <p:ph type="subTitle" idx="1"/>
          </p:nvPr>
        </p:nvSpPr>
        <p:spPr>
          <a:xfrm>
            <a:off x="1371600" y="3135560"/>
            <a:ext cx="6400800" cy="1752600"/>
          </a:xfrm>
        </p:spPr>
        <p:txBody>
          <a:bodyPr/>
          <a:lstStyle/>
          <a:p>
            <a:pPr>
              <a:lnSpc>
                <a:spcPct val="80000"/>
              </a:lnSpc>
              <a:defRPr/>
            </a:pPr>
            <a:r>
              <a:rPr lang="en-US" sz="2400" b="1" dirty="0" smtClean="0">
                <a:solidFill>
                  <a:srgbClr val="00FF00"/>
                </a:solidFill>
                <a:latin typeface="Arial" pitchFamily="34" charset="0"/>
              </a:rPr>
              <a:t>ISO TC215 Meetings</a:t>
            </a:r>
          </a:p>
          <a:p>
            <a:pPr>
              <a:lnSpc>
                <a:spcPct val="80000"/>
              </a:lnSpc>
              <a:defRPr/>
            </a:pPr>
            <a:r>
              <a:rPr lang="en-US" sz="2400" b="1" dirty="0" smtClean="0">
                <a:solidFill>
                  <a:srgbClr val="00FF00"/>
                </a:solidFill>
                <a:latin typeface="Arial" pitchFamily="34" charset="0"/>
              </a:rPr>
              <a:t>Sydney, Australia</a:t>
            </a:r>
            <a:endParaRPr lang="en-US" sz="2400" b="1" dirty="0">
              <a:solidFill>
                <a:srgbClr val="00FF00"/>
              </a:solidFill>
              <a:latin typeface="Arial" pitchFamily="34" charset="0"/>
            </a:endParaRPr>
          </a:p>
          <a:p>
            <a:pPr>
              <a:lnSpc>
                <a:spcPct val="80000"/>
              </a:lnSpc>
              <a:defRPr/>
            </a:pPr>
            <a:r>
              <a:rPr lang="en-US" sz="2400" b="1" dirty="0" smtClean="0">
                <a:solidFill>
                  <a:srgbClr val="00FF00"/>
                </a:solidFill>
                <a:latin typeface="Arial" pitchFamily="34" charset="0"/>
              </a:rPr>
              <a:t>October 24, 3013</a:t>
            </a:r>
            <a:endParaRPr lang="en-US" sz="2400" b="1" dirty="0">
              <a:solidFill>
                <a:srgbClr val="00FF00"/>
              </a:solidFill>
              <a:latin typeface="Arial" pitchFamily="34" charset="0"/>
            </a:endParaRPr>
          </a:p>
          <a:p>
            <a:pPr>
              <a:lnSpc>
                <a:spcPct val="80000"/>
              </a:lnSpc>
              <a:defRPr/>
            </a:pPr>
            <a:r>
              <a:rPr lang="en-US" sz="2000" b="1" dirty="0">
                <a:solidFill>
                  <a:srgbClr val="FFFF00"/>
                </a:solidFill>
                <a:latin typeface="Arial" pitchFamily="34" charset="0"/>
              </a:rPr>
              <a:t>Stanley M Huff, MD</a:t>
            </a:r>
          </a:p>
          <a:p>
            <a:pPr>
              <a:lnSpc>
                <a:spcPct val="80000"/>
              </a:lnSpc>
              <a:defRPr/>
            </a:pPr>
            <a:r>
              <a:rPr lang="en-US" sz="2000" b="1" dirty="0">
                <a:solidFill>
                  <a:srgbClr val="FFFF00"/>
                </a:solidFill>
                <a:latin typeface="Arial" pitchFamily="34" charset="0"/>
              </a:rPr>
              <a:t>Chief Medical Informatics Officer</a:t>
            </a:r>
          </a:p>
          <a:p>
            <a:pPr>
              <a:lnSpc>
                <a:spcPct val="90000"/>
              </a:lnSpc>
              <a:defRPr/>
            </a:pPr>
            <a:endParaRPr lang="en-US" sz="2400" dirty="0"/>
          </a:p>
          <a:p>
            <a:endParaRPr lang="en-US"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bwMode="auto">
          <a:xfrm>
            <a:off x="723900" y="-39688"/>
            <a:ext cx="7772400" cy="62865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buFont typeface="Monotype Sorts" pitchFamily="2" charset="2"/>
              <a:buNone/>
            </a:pPr>
            <a:r>
              <a:rPr lang="en-US" sz="4400" b="1" smtClean="0">
                <a:solidFill>
                  <a:srgbClr val="FFFF00"/>
                </a:solidFill>
              </a:rPr>
              <a:t>Decision Support Modules</a:t>
            </a:r>
          </a:p>
        </p:txBody>
      </p:sp>
      <p:sp>
        <p:nvSpPr>
          <p:cNvPr id="9219" name="Rectangle 3"/>
          <p:cNvSpPr>
            <a:spLocks noGrp="1" noChangeArrowheads="1"/>
          </p:cNvSpPr>
          <p:nvPr>
            <p:ph sz="half" idx="1"/>
          </p:nvPr>
        </p:nvSpPr>
        <p:spPr bwMode="auto">
          <a:xfrm>
            <a:off x="685800" y="1027113"/>
            <a:ext cx="3810000" cy="4994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500" smtClean="0"/>
              <a:t>Antibiotic Assistant</a:t>
            </a:r>
          </a:p>
          <a:p>
            <a:r>
              <a:rPr lang="en-US" sz="2500" smtClean="0"/>
              <a:t>Ventilator weaning</a:t>
            </a:r>
          </a:p>
          <a:p>
            <a:r>
              <a:rPr lang="en-US" sz="2500" smtClean="0"/>
              <a:t>ARDS protocols </a:t>
            </a:r>
          </a:p>
          <a:p>
            <a:r>
              <a:rPr lang="en-US" sz="2500" smtClean="0"/>
              <a:t>Nosocomial infection monitoring</a:t>
            </a:r>
          </a:p>
          <a:p>
            <a:r>
              <a:rPr lang="en-US" sz="2500" smtClean="0"/>
              <a:t>MRSA monitoring and control</a:t>
            </a:r>
          </a:p>
          <a:p>
            <a:r>
              <a:rPr lang="en-US" sz="2500" smtClean="0"/>
              <a:t>Prevention of Deep Venous Thrombosis</a:t>
            </a:r>
          </a:p>
          <a:p>
            <a:r>
              <a:rPr lang="en-US" sz="2500" smtClean="0"/>
              <a:t>Infectious disease reporting to public health</a:t>
            </a:r>
          </a:p>
        </p:txBody>
      </p:sp>
      <p:sp>
        <p:nvSpPr>
          <p:cNvPr id="9220" name="Rectangle 4"/>
          <p:cNvSpPr>
            <a:spLocks noGrp="1" noChangeArrowheads="1"/>
          </p:cNvSpPr>
          <p:nvPr>
            <p:ph sz="half" idx="2"/>
          </p:nvPr>
        </p:nvSpPr>
        <p:spPr bwMode="auto">
          <a:xfrm>
            <a:off x="4648200" y="1041400"/>
            <a:ext cx="4114800" cy="48672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500" smtClean="0"/>
              <a:t>Diabetic care</a:t>
            </a:r>
          </a:p>
          <a:p>
            <a:r>
              <a:rPr lang="en-US" sz="2500" smtClean="0"/>
              <a:t>Pre-op antibiotics</a:t>
            </a:r>
          </a:p>
          <a:p>
            <a:r>
              <a:rPr lang="en-US" sz="2500" smtClean="0"/>
              <a:t>ICU glucose protocols</a:t>
            </a:r>
          </a:p>
          <a:p>
            <a:r>
              <a:rPr lang="en-US" sz="2500" smtClean="0"/>
              <a:t>Ventilator disconnect</a:t>
            </a:r>
          </a:p>
          <a:p>
            <a:r>
              <a:rPr lang="en-US" sz="2500" smtClean="0"/>
              <a:t>Infusion pump errors</a:t>
            </a:r>
          </a:p>
          <a:p>
            <a:r>
              <a:rPr lang="en-US" sz="2500" smtClean="0"/>
              <a:t>Lab alerts</a:t>
            </a:r>
          </a:p>
          <a:p>
            <a:r>
              <a:rPr lang="en-US" sz="2500" smtClean="0"/>
              <a:t>Blood ordering</a:t>
            </a:r>
          </a:p>
          <a:p>
            <a:r>
              <a:rPr lang="en-US" sz="2500" smtClean="0"/>
              <a:t>Order sets</a:t>
            </a:r>
          </a:p>
          <a:p>
            <a:r>
              <a:rPr lang="en-US" sz="2500" smtClean="0"/>
              <a:t>Patient worksheets</a:t>
            </a:r>
          </a:p>
          <a:p>
            <a:r>
              <a:rPr lang="en-US" sz="2500" smtClean="0"/>
              <a:t>Post MI discharge meds</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214313" y="-60325"/>
            <a:ext cx="8686800" cy="7350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4400" b="1" dirty="0" smtClean="0">
                <a:solidFill>
                  <a:srgbClr val="FFFF00"/>
                </a:solidFill>
              </a:rPr>
              <a:t>Strategic Goal</a:t>
            </a:r>
          </a:p>
        </p:txBody>
      </p:sp>
      <p:sp>
        <p:nvSpPr>
          <p:cNvPr id="10243" name="Rectangle 3"/>
          <p:cNvSpPr>
            <a:spLocks noGrp="1" noChangeArrowheads="1"/>
          </p:cNvSpPr>
          <p:nvPr>
            <p:ph idx="1"/>
          </p:nvPr>
        </p:nvSpPr>
        <p:spPr bwMode="auto">
          <a:xfrm>
            <a:off x="457200" y="1095375"/>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400" dirty="0" smtClean="0"/>
              <a:t>Be able to share data, applications, reports, alerts, protocols, and decision support modules with anyone in the WORLD</a:t>
            </a:r>
          </a:p>
          <a:p>
            <a:r>
              <a:rPr lang="en-US" sz="4400" dirty="0" smtClean="0"/>
              <a:t>Goal is “plug-n-play” interoperability</a:t>
            </a:r>
          </a:p>
          <a:p>
            <a:endParaRPr lang="en-US" sz="36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050"/>
          <p:cNvSpPr>
            <a:spLocks noGrp="1" noChangeArrowheads="1"/>
          </p:cNvSpPr>
          <p:nvPr>
            <p:ph type="title"/>
          </p:nvPr>
        </p:nvSpPr>
        <p:spPr bwMode="auto">
          <a:xfrm>
            <a:off x="0" y="96838"/>
            <a:ext cx="9144000" cy="8175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smtClean="0">
                <a:solidFill>
                  <a:srgbClr val="FFFF00"/>
                </a:solidFill>
              </a:rPr>
              <a:t>What Is Needed to Create a New Paradigm?</a:t>
            </a:r>
          </a:p>
        </p:txBody>
      </p:sp>
      <p:sp>
        <p:nvSpPr>
          <p:cNvPr id="16387" name="Rectangle 2051"/>
          <p:cNvSpPr>
            <a:spLocks noGrp="1" noChangeArrowheads="1"/>
          </p:cNvSpPr>
          <p:nvPr>
            <p:ph type="body" idx="1"/>
          </p:nvPr>
        </p:nvSpPr>
        <p:spPr bwMode="auto">
          <a:xfrm>
            <a:off x="457200" y="1125538"/>
            <a:ext cx="8229600" cy="50022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600" smtClean="0">
                <a:solidFill>
                  <a:schemeClr val="tx2"/>
                </a:solidFill>
              </a:rPr>
              <a:t>Standard set of detailed clinical data models coupled with…</a:t>
            </a:r>
          </a:p>
          <a:p>
            <a:r>
              <a:rPr lang="en-US" sz="3600" smtClean="0">
                <a:solidFill>
                  <a:schemeClr val="tx2"/>
                </a:solidFill>
              </a:rPr>
              <a:t>Standard coded terminology</a:t>
            </a:r>
          </a:p>
          <a:p>
            <a:r>
              <a:rPr lang="en-US" sz="3600" smtClean="0">
                <a:solidFill>
                  <a:schemeClr val="tx2"/>
                </a:solidFill>
              </a:rPr>
              <a:t>Standard API’s (Application Programmer Interfaces) for healthcare related services</a:t>
            </a:r>
          </a:p>
          <a:p>
            <a:r>
              <a:rPr lang="en-US" sz="3600" smtClean="0">
                <a:solidFill>
                  <a:schemeClr val="tx2"/>
                </a:solidFill>
              </a:rPr>
              <a:t>Open sharing of models, coded terms, and API’s</a:t>
            </a:r>
          </a:p>
          <a:p>
            <a:r>
              <a:rPr lang="en-US" sz="3600" smtClean="0">
                <a:solidFill>
                  <a:schemeClr val="tx2"/>
                </a:solidFill>
              </a:rPr>
              <a:t>Sharing of decision logic and applications</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bwMode="auto">
          <a:xfrm>
            <a:off x="457200" y="-80963"/>
            <a:ext cx="8229600" cy="736601"/>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4400" b="1" smtClean="0">
                <a:solidFill>
                  <a:srgbClr val="FFFF00"/>
                </a:solidFill>
              </a:rPr>
              <a:t>Clinical modeling activities</a:t>
            </a:r>
          </a:p>
        </p:txBody>
      </p:sp>
      <p:sp>
        <p:nvSpPr>
          <p:cNvPr id="17411" name="Rectangle 3"/>
          <p:cNvSpPr>
            <a:spLocks noGrp="1" noChangeArrowheads="1"/>
          </p:cNvSpPr>
          <p:nvPr>
            <p:ph sz="half" idx="1"/>
          </p:nvPr>
        </p:nvSpPr>
        <p:spPr bwMode="auto">
          <a:xfrm>
            <a:off x="457200" y="1095375"/>
            <a:ext cx="4038600" cy="5468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2400" dirty="0" smtClean="0">
                <a:solidFill>
                  <a:schemeClr val="tx2"/>
                </a:solidFill>
              </a:rPr>
              <a:t>Netherlands/ISO Standard</a:t>
            </a:r>
          </a:p>
          <a:p>
            <a:pPr>
              <a:lnSpc>
                <a:spcPct val="90000"/>
              </a:lnSpc>
            </a:pPr>
            <a:r>
              <a:rPr lang="en-US" sz="2400" dirty="0" smtClean="0">
                <a:solidFill>
                  <a:schemeClr val="tx2"/>
                </a:solidFill>
              </a:rPr>
              <a:t>ISO EN 13606</a:t>
            </a:r>
          </a:p>
          <a:p>
            <a:pPr>
              <a:lnSpc>
                <a:spcPct val="90000"/>
              </a:lnSpc>
            </a:pPr>
            <a:r>
              <a:rPr lang="en-US" sz="2400" dirty="0" smtClean="0">
                <a:solidFill>
                  <a:schemeClr val="tx2"/>
                </a:solidFill>
              </a:rPr>
              <a:t>UK </a:t>
            </a:r>
            <a:r>
              <a:rPr lang="en-US" sz="2400" dirty="0" smtClean="0">
                <a:solidFill>
                  <a:schemeClr val="tx2"/>
                </a:solidFill>
              </a:rPr>
              <a:t>– </a:t>
            </a:r>
            <a:r>
              <a:rPr lang="en-US" sz="2400" dirty="0" smtClean="0">
                <a:solidFill>
                  <a:schemeClr val="tx2"/>
                </a:solidFill>
              </a:rPr>
              <a:t>NHS and LRA</a:t>
            </a:r>
            <a:endParaRPr lang="en-US" sz="2400" dirty="0" smtClean="0">
              <a:solidFill>
                <a:schemeClr val="tx2"/>
              </a:solidFill>
            </a:endParaRPr>
          </a:p>
          <a:p>
            <a:pPr>
              <a:lnSpc>
                <a:spcPct val="90000"/>
              </a:lnSpc>
            </a:pPr>
            <a:r>
              <a:rPr lang="en-US" sz="2400" dirty="0" smtClean="0">
                <a:solidFill>
                  <a:schemeClr val="tx2"/>
                </a:solidFill>
              </a:rPr>
              <a:t>Singapore</a:t>
            </a:r>
          </a:p>
          <a:p>
            <a:pPr>
              <a:lnSpc>
                <a:spcPct val="90000"/>
              </a:lnSpc>
            </a:pPr>
            <a:r>
              <a:rPr lang="en-US" sz="2400" dirty="0" smtClean="0">
                <a:solidFill>
                  <a:schemeClr val="tx2"/>
                </a:solidFill>
              </a:rPr>
              <a:t>Sweden</a:t>
            </a:r>
          </a:p>
          <a:p>
            <a:pPr>
              <a:lnSpc>
                <a:spcPct val="90000"/>
              </a:lnSpc>
            </a:pPr>
            <a:r>
              <a:rPr lang="en-US" sz="2400" dirty="0" smtClean="0">
                <a:solidFill>
                  <a:schemeClr val="tx2"/>
                </a:solidFill>
              </a:rPr>
              <a:t>Australia</a:t>
            </a:r>
          </a:p>
          <a:p>
            <a:pPr>
              <a:lnSpc>
                <a:spcPct val="90000"/>
              </a:lnSpc>
            </a:pPr>
            <a:r>
              <a:rPr lang="en-US" sz="2400" dirty="0" smtClean="0">
                <a:solidFill>
                  <a:schemeClr val="tx2"/>
                </a:solidFill>
              </a:rPr>
              <a:t>openEHR Foundation</a:t>
            </a:r>
          </a:p>
          <a:p>
            <a:pPr>
              <a:lnSpc>
                <a:spcPct val="90000"/>
              </a:lnSpc>
            </a:pPr>
            <a:r>
              <a:rPr lang="en-US" sz="2400" dirty="0" smtClean="0">
                <a:solidFill>
                  <a:schemeClr val="tx2"/>
                </a:solidFill>
              </a:rPr>
              <a:t>Canada</a:t>
            </a:r>
          </a:p>
          <a:p>
            <a:pPr>
              <a:lnSpc>
                <a:spcPct val="90000"/>
              </a:lnSpc>
            </a:pPr>
            <a:r>
              <a:rPr lang="en-US" sz="2400" dirty="0" smtClean="0">
                <a:solidFill>
                  <a:schemeClr val="tx2"/>
                </a:solidFill>
              </a:rPr>
              <a:t>US Veterans Administration</a:t>
            </a:r>
          </a:p>
          <a:p>
            <a:pPr>
              <a:lnSpc>
                <a:spcPct val="90000"/>
              </a:lnSpc>
            </a:pPr>
            <a:r>
              <a:rPr lang="en-US" sz="2400" dirty="0" smtClean="0">
                <a:solidFill>
                  <a:schemeClr val="tx2"/>
                </a:solidFill>
              </a:rPr>
              <a:t>US Department of Defense</a:t>
            </a:r>
          </a:p>
          <a:p>
            <a:pPr>
              <a:lnSpc>
                <a:spcPct val="90000"/>
              </a:lnSpc>
            </a:pPr>
            <a:r>
              <a:rPr lang="en-US" sz="2400" dirty="0" smtClean="0">
                <a:solidFill>
                  <a:schemeClr val="tx2"/>
                </a:solidFill>
              </a:rPr>
              <a:t>Intermountain Healthcare</a:t>
            </a:r>
          </a:p>
          <a:p>
            <a:pPr>
              <a:lnSpc>
                <a:spcPct val="90000"/>
              </a:lnSpc>
            </a:pPr>
            <a:r>
              <a:rPr lang="en-US" sz="2400" dirty="0" smtClean="0">
                <a:solidFill>
                  <a:schemeClr val="tx2"/>
                </a:solidFill>
              </a:rPr>
              <a:t>Mayo Clinic</a:t>
            </a:r>
          </a:p>
          <a:p>
            <a:pPr>
              <a:lnSpc>
                <a:spcPct val="90000"/>
              </a:lnSpc>
            </a:pPr>
            <a:r>
              <a:rPr lang="en-US" sz="2400" dirty="0" smtClean="0">
                <a:solidFill>
                  <a:schemeClr val="tx2"/>
                </a:solidFill>
              </a:rPr>
              <a:t>MLHIM</a:t>
            </a:r>
          </a:p>
        </p:txBody>
      </p:sp>
      <p:sp>
        <p:nvSpPr>
          <p:cNvPr id="17412" name="Content Placeholder 7"/>
          <p:cNvSpPr>
            <a:spLocks noGrp="1"/>
          </p:cNvSpPr>
          <p:nvPr>
            <p:ph sz="half" idx="2"/>
          </p:nvPr>
        </p:nvSpPr>
        <p:spPr bwMode="auto">
          <a:xfrm>
            <a:off x="4648200" y="1095375"/>
            <a:ext cx="4038600" cy="546893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nSpc>
                <a:spcPct val="90000"/>
              </a:lnSpc>
            </a:pPr>
            <a:r>
              <a:rPr lang="en-US" sz="2400" dirty="0" smtClean="0">
                <a:solidFill>
                  <a:schemeClr val="tx2"/>
                </a:solidFill>
              </a:rPr>
              <a:t>HL7</a:t>
            </a:r>
          </a:p>
          <a:p>
            <a:pPr lvl="1">
              <a:lnSpc>
                <a:spcPct val="90000"/>
              </a:lnSpc>
            </a:pPr>
            <a:r>
              <a:rPr lang="en-US" dirty="0" smtClean="0">
                <a:solidFill>
                  <a:schemeClr val="tx2"/>
                </a:solidFill>
              </a:rPr>
              <a:t>Version 3 RIM, message templates</a:t>
            </a:r>
          </a:p>
          <a:p>
            <a:pPr lvl="1">
              <a:lnSpc>
                <a:spcPct val="90000"/>
              </a:lnSpc>
            </a:pPr>
            <a:r>
              <a:rPr lang="en-US" dirty="0" smtClean="0">
                <a:solidFill>
                  <a:schemeClr val="tx2"/>
                </a:solidFill>
              </a:rPr>
              <a:t>TermInfo</a:t>
            </a:r>
          </a:p>
          <a:p>
            <a:pPr lvl="1">
              <a:lnSpc>
                <a:spcPct val="90000"/>
              </a:lnSpc>
            </a:pPr>
            <a:r>
              <a:rPr lang="en-US" dirty="0" smtClean="0">
                <a:solidFill>
                  <a:schemeClr val="tx2"/>
                </a:solidFill>
              </a:rPr>
              <a:t>CDA plus Templates</a:t>
            </a:r>
          </a:p>
          <a:p>
            <a:pPr lvl="1">
              <a:lnSpc>
                <a:spcPct val="90000"/>
              </a:lnSpc>
            </a:pPr>
            <a:r>
              <a:rPr lang="en-US" dirty="0" smtClean="0">
                <a:solidFill>
                  <a:schemeClr val="tx2"/>
                </a:solidFill>
              </a:rPr>
              <a:t>Detailed Clinical Models</a:t>
            </a:r>
          </a:p>
          <a:p>
            <a:pPr lvl="1">
              <a:lnSpc>
                <a:spcPct val="90000"/>
              </a:lnSpc>
            </a:pPr>
            <a:r>
              <a:rPr lang="en-US" dirty="0" smtClean="0">
                <a:solidFill>
                  <a:schemeClr val="tx2"/>
                </a:solidFill>
              </a:rPr>
              <a:t>greenCDA</a:t>
            </a:r>
          </a:p>
          <a:p>
            <a:pPr>
              <a:lnSpc>
                <a:spcPct val="90000"/>
              </a:lnSpc>
            </a:pPr>
            <a:r>
              <a:rPr lang="en-US" sz="2400" dirty="0" smtClean="0">
                <a:solidFill>
                  <a:schemeClr val="tx2"/>
                </a:solidFill>
              </a:rPr>
              <a:t>Tolven</a:t>
            </a:r>
          </a:p>
          <a:p>
            <a:pPr>
              <a:lnSpc>
                <a:spcPct val="90000"/>
              </a:lnSpc>
            </a:pPr>
            <a:r>
              <a:rPr lang="en-US" sz="2400" dirty="0" smtClean="0">
                <a:solidFill>
                  <a:schemeClr val="tx2"/>
                </a:solidFill>
              </a:rPr>
              <a:t>NIH/NCI – Common Data Elements, </a:t>
            </a:r>
            <a:r>
              <a:rPr lang="en-US" sz="2400" dirty="0" err="1" smtClean="0">
                <a:solidFill>
                  <a:schemeClr val="tx2"/>
                </a:solidFill>
              </a:rPr>
              <a:t>CaBIG</a:t>
            </a:r>
            <a:endParaRPr lang="en-US" sz="2400" dirty="0" smtClean="0">
              <a:solidFill>
                <a:schemeClr val="tx2"/>
              </a:solidFill>
            </a:endParaRPr>
          </a:p>
          <a:p>
            <a:pPr>
              <a:lnSpc>
                <a:spcPct val="90000"/>
              </a:lnSpc>
            </a:pPr>
            <a:r>
              <a:rPr lang="en-US" sz="2400" dirty="0" smtClean="0">
                <a:solidFill>
                  <a:schemeClr val="tx2"/>
                </a:solidFill>
              </a:rPr>
              <a:t>CDISC SHARE</a:t>
            </a:r>
          </a:p>
          <a:p>
            <a:pPr>
              <a:lnSpc>
                <a:spcPct val="90000"/>
              </a:lnSpc>
            </a:pPr>
            <a:r>
              <a:rPr lang="en-US" sz="2400" dirty="0" smtClean="0">
                <a:solidFill>
                  <a:schemeClr val="tx2"/>
                </a:solidFill>
              </a:rPr>
              <a:t>Korea</a:t>
            </a:r>
          </a:p>
          <a:p>
            <a:pPr>
              <a:lnSpc>
                <a:spcPct val="90000"/>
              </a:lnSpc>
            </a:pPr>
            <a:r>
              <a:rPr lang="en-US" sz="2400" dirty="0" smtClean="0">
                <a:solidFill>
                  <a:schemeClr val="tx2"/>
                </a:solidFill>
              </a:rPr>
              <a:t>Brazil</a:t>
            </a:r>
          </a:p>
          <a:p>
            <a:endParaRPr lang="en-US" sz="2400" dirty="0" smtClean="0">
              <a:solidFill>
                <a:schemeClr val="tx2"/>
              </a:solidFill>
            </a:endParaRPr>
          </a:p>
        </p:txBody>
      </p:sp>
      <p:sp>
        <p:nvSpPr>
          <p:cNvPr id="17413"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 </a:t>
            </a:r>
            <a:fld id="{9F22566F-A236-4F2D-9708-8936B4424526}" type="slidenum">
              <a:rPr lang="en-US" sz="1200" smtClean="0">
                <a:latin typeface="Arial" charset="0"/>
              </a:rPr>
              <a:pPr/>
              <a:t>13</a:t>
            </a:fld>
            <a:endParaRPr lang="en-US" sz="1200" smtClean="0">
              <a:latin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bwMode="auto">
          <a:xfrm>
            <a:off x="457200" y="-25400"/>
            <a:ext cx="8229600" cy="7493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smtClean="0">
                <a:solidFill>
                  <a:srgbClr val="FFFF00"/>
                </a:solidFill>
              </a:rPr>
              <a:t>Clinical Information Modeling Initiative</a:t>
            </a:r>
          </a:p>
        </p:txBody>
      </p:sp>
      <p:sp>
        <p:nvSpPr>
          <p:cNvPr id="19459"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buFontTx/>
              <a:buNone/>
            </a:pPr>
            <a:r>
              <a:rPr lang="en-US" sz="4400" b="1" smtClean="0">
                <a:solidFill>
                  <a:schemeClr val="tx2"/>
                </a:solidFill>
              </a:rPr>
              <a:t>Mission</a:t>
            </a:r>
          </a:p>
          <a:p>
            <a:pPr algn="ctr">
              <a:buFontTx/>
              <a:buNone/>
            </a:pPr>
            <a:r>
              <a:rPr lang="en-US" sz="4400" smtClean="0">
                <a:solidFill>
                  <a:schemeClr val="tx2"/>
                </a:solidFill>
              </a:rPr>
              <a:t>Improve the interoperability of healthcare systems through shared implementable clinical information models.</a:t>
            </a:r>
          </a:p>
        </p:txBody>
      </p:sp>
      <p:sp>
        <p:nvSpPr>
          <p:cNvPr id="1946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Huff # </a:t>
            </a:r>
            <a:fld id="{AE476455-E88F-4C57-8709-B97726C69803}" type="slidenum">
              <a:rPr lang="en-US" sz="1200" smtClean="0">
                <a:latin typeface="Arial" charset="0"/>
              </a:rPr>
              <a:pPr/>
              <a:t>14</a:t>
            </a:fld>
            <a:endParaRPr lang="en-US" sz="1200" smtClean="0">
              <a:latin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bwMode="auto">
          <a:xfrm>
            <a:off x="457200" y="-12700"/>
            <a:ext cx="8229600" cy="736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smtClean="0">
                <a:solidFill>
                  <a:srgbClr val="FFFF00"/>
                </a:solidFill>
              </a:rPr>
              <a:t>Clinical Information Modeling Initiative</a:t>
            </a:r>
          </a:p>
        </p:txBody>
      </p:sp>
      <p:sp>
        <p:nvSpPr>
          <p:cNvPr id="20483" name="Content Placeholder 2"/>
          <p:cNvSpPr>
            <a:spLocks noGrp="1"/>
          </p:cNvSpPr>
          <p:nvPr>
            <p:ph idx="1"/>
          </p:nvPr>
        </p:nvSpPr>
        <p:spPr bwMode="auto">
          <a:xfrm>
            <a:off x="457200" y="795338"/>
            <a:ext cx="8229600" cy="541496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buFontTx/>
              <a:buNone/>
            </a:pPr>
            <a:r>
              <a:rPr lang="en-US" sz="4800" b="1" dirty="0" smtClean="0">
                <a:solidFill>
                  <a:schemeClr val="tx2"/>
                </a:solidFill>
              </a:rPr>
              <a:t>Goals</a:t>
            </a:r>
            <a:endParaRPr lang="en-US" sz="4400" b="1" dirty="0" smtClean="0">
              <a:solidFill>
                <a:schemeClr val="tx2"/>
              </a:solidFill>
            </a:endParaRPr>
          </a:p>
          <a:p>
            <a:r>
              <a:rPr lang="en-US" sz="3200" dirty="0" smtClean="0">
                <a:solidFill>
                  <a:schemeClr val="tx2"/>
                </a:solidFill>
              </a:rPr>
              <a:t>Shared repository of detailed clinical information models</a:t>
            </a:r>
          </a:p>
          <a:p>
            <a:r>
              <a:rPr lang="en-US" sz="3200" dirty="0" smtClean="0">
                <a:solidFill>
                  <a:schemeClr val="tx2"/>
                </a:solidFill>
              </a:rPr>
              <a:t>Using a single formalism (now support two!)</a:t>
            </a:r>
          </a:p>
          <a:p>
            <a:r>
              <a:rPr lang="en-US" sz="3200" dirty="0" smtClean="0">
                <a:solidFill>
                  <a:schemeClr val="tx2"/>
                </a:solidFill>
              </a:rPr>
              <a:t>Based on a common set of base data types </a:t>
            </a:r>
          </a:p>
          <a:p>
            <a:r>
              <a:rPr lang="en-US" sz="3200" dirty="0" smtClean="0">
                <a:solidFill>
                  <a:schemeClr val="tx2"/>
                </a:solidFill>
              </a:rPr>
              <a:t>With formal bindings of the models to standard coded terminologies </a:t>
            </a:r>
          </a:p>
          <a:p>
            <a:r>
              <a:rPr lang="en-US" sz="3200" dirty="0" smtClean="0">
                <a:solidFill>
                  <a:schemeClr val="tx2"/>
                </a:solidFill>
              </a:rPr>
              <a:t>Repository is open and models are free for use at no cost</a:t>
            </a:r>
          </a:p>
        </p:txBody>
      </p:sp>
      <p:sp>
        <p:nvSpPr>
          <p:cNvPr id="20484"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Huff # </a:t>
            </a:r>
            <a:fld id="{5536D61F-8BD0-4931-8189-6D9011A62DBD}" type="slidenum">
              <a:rPr lang="en-US" sz="1200" smtClean="0">
                <a:latin typeface="Arial" charset="0"/>
              </a:rPr>
              <a:pPr/>
              <a:t>15</a:t>
            </a:fld>
            <a:endParaRPr lang="en-US" sz="1200" smtClean="0">
              <a:latin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bwMode="auto">
          <a:xfrm>
            <a:off x="457200" y="84138"/>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200" smtClean="0">
                <a:solidFill>
                  <a:schemeClr val="tx1"/>
                </a:solidFill>
              </a:rPr>
              <a:t>Goal:  Models that support multiple contexts</a:t>
            </a:r>
            <a:br>
              <a:rPr lang="en-US" sz="3200" smtClean="0">
                <a:solidFill>
                  <a:schemeClr val="tx1"/>
                </a:solidFill>
              </a:rPr>
            </a:br>
            <a:endParaRPr lang="en-US" sz="2400" smtClean="0"/>
          </a:p>
        </p:txBody>
      </p:sp>
      <p:sp>
        <p:nvSpPr>
          <p:cNvPr id="21507" name="Content Placeholder 2"/>
          <p:cNvSpPr>
            <a:spLocks noGrp="1"/>
          </p:cNvSpPr>
          <p:nvPr>
            <p:ph idx="1"/>
          </p:nvPr>
        </p:nvSpPr>
        <p:spPr bwMode="auto">
          <a:xfrm>
            <a:off x="688975" y="1027113"/>
            <a:ext cx="8229600" cy="52228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600" dirty="0" smtClean="0">
                <a:solidFill>
                  <a:schemeClr val="tx2"/>
                </a:solidFill>
              </a:rPr>
              <a:t>Message payload and service payload</a:t>
            </a:r>
          </a:p>
          <a:p>
            <a:r>
              <a:rPr lang="en-US" sz="3600" dirty="0" smtClean="0">
                <a:solidFill>
                  <a:schemeClr val="tx2"/>
                </a:solidFill>
              </a:rPr>
              <a:t>Decision logic (queries of EHR data)</a:t>
            </a:r>
          </a:p>
          <a:p>
            <a:r>
              <a:rPr lang="en-US" sz="3600" dirty="0" smtClean="0">
                <a:solidFill>
                  <a:schemeClr val="tx2"/>
                </a:solidFill>
              </a:rPr>
              <a:t>EHR data storage</a:t>
            </a:r>
          </a:p>
          <a:p>
            <a:r>
              <a:rPr lang="en-US" sz="3600" dirty="0" smtClean="0">
                <a:solidFill>
                  <a:schemeClr val="tx2"/>
                </a:solidFill>
              </a:rPr>
              <a:t>Clinical trials data (clinical research)</a:t>
            </a:r>
          </a:p>
          <a:p>
            <a:r>
              <a:rPr lang="en-US" sz="3600" dirty="0" smtClean="0">
                <a:solidFill>
                  <a:schemeClr val="tx2"/>
                </a:solidFill>
              </a:rPr>
              <a:t>Quality measures</a:t>
            </a:r>
          </a:p>
          <a:p>
            <a:r>
              <a:rPr lang="en-US" sz="3600" dirty="0" smtClean="0">
                <a:solidFill>
                  <a:schemeClr val="tx2"/>
                </a:solidFill>
              </a:rPr>
              <a:t>Normalization of data for secondary use</a:t>
            </a:r>
          </a:p>
          <a:p>
            <a:r>
              <a:rPr lang="en-US" sz="3600" dirty="0" smtClean="0">
                <a:solidFill>
                  <a:schemeClr val="tx2"/>
                </a:solidFill>
              </a:rPr>
              <a:t>Creation of data entry screens (like SDC)</a:t>
            </a:r>
          </a:p>
          <a:p>
            <a:r>
              <a:rPr lang="en-US" sz="3600" dirty="0" smtClean="0">
                <a:solidFill>
                  <a:schemeClr val="tx2"/>
                </a:solidFill>
              </a:rPr>
              <a:t>Natural Language Processing output</a:t>
            </a:r>
          </a:p>
          <a:p>
            <a:endParaRPr lang="en-US" sz="3600" dirty="0" smtClean="0">
              <a:solidFill>
                <a:schemeClr val="tx2"/>
              </a:solidFill>
            </a:endParaRPr>
          </a:p>
        </p:txBody>
      </p:sp>
    </p:spTree>
    <p:extLst>
      <p:ext uri="{BB962C8B-B14F-4D97-AF65-F5344CB8AC3E}">
        <p14:creationId xmlns:p14="http://schemas.microsoft.com/office/powerpoint/2010/main" val="1506537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bwMode="auto">
          <a:xfrm>
            <a:off x="457200" y="0"/>
            <a:ext cx="8229600" cy="8572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smtClean="0">
                <a:solidFill>
                  <a:srgbClr val="FFFF00"/>
                </a:solidFill>
              </a:rPr>
              <a:t>Information Model Ideas</a:t>
            </a:r>
          </a:p>
        </p:txBody>
      </p:sp>
      <p:sp>
        <p:nvSpPr>
          <p:cNvPr id="22531" name="Slide Number Placeholder 2"/>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 </a:t>
            </a:r>
            <a:fld id="{3FF4A732-1B91-4A59-B8D8-9C5F08E45562}" type="slidenum">
              <a:rPr lang="en-US" sz="1200" smtClean="0">
                <a:latin typeface="Arial" charset="0"/>
              </a:rPr>
              <a:pPr/>
              <a:t>17</a:t>
            </a:fld>
            <a:endParaRPr lang="en-US" sz="1200" smtClean="0">
              <a:latin typeface="Arial" charset="0"/>
            </a:endParaRPr>
          </a:p>
        </p:txBody>
      </p:sp>
      <p:sp>
        <p:nvSpPr>
          <p:cNvPr id="28" name="Text Box 3"/>
          <p:cNvSpPr txBox="1">
            <a:spLocks noChangeArrowheads="1"/>
          </p:cNvSpPr>
          <p:nvPr/>
        </p:nvSpPr>
        <p:spPr bwMode="auto">
          <a:xfrm>
            <a:off x="2057400" y="3200400"/>
            <a:ext cx="1174750" cy="1531938"/>
          </a:xfrm>
          <a:prstGeom prst="rect">
            <a:avLst/>
          </a:prstGeom>
          <a:solidFill>
            <a:schemeClr val="accent1"/>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800" b="1" dirty="0">
                <a:solidFill>
                  <a:schemeClr val="bg1"/>
                </a:solidFill>
              </a:rPr>
              <a:t>Repository of Shared</a:t>
            </a:r>
          </a:p>
          <a:p>
            <a:pPr algn="ctr" defTabSz="820738">
              <a:spcBef>
                <a:spcPts val="0"/>
              </a:spcBef>
              <a:defRPr/>
            </a:pPr>
            <a:r>
              <a:rPr lang="en-US" sz="1800" b="1" dirty="0">
                <a:solidFill>
                  <a:schemeClr val="bg1"/>
                </a:solidFill>
              </a:rPr>
              <a:t>Models in </a:t>
            </a:r>
          </a:p>
          <a:p>
            <a:pPr algn="ctr" defTabSz="820738">
              <a:spcBef>
                <a:spcPts val="0"/>
              </a:spcBef>
              <a:defRPr/>
            </a:pPr>
            <a:r>
              <a:rPr lang="en-US" sz="1800" b="1" dirty="0">
                <a:solidFill>
                  <a:schemeClr val="bg1"/>
                </a:solidFill>
              </a:rPr>
              <a:t>a Single Formalism</a:t>
            </a:r>
          </a:p>
        </p:txBody>
      </p:sp>
      <p:grpSp>
        <p:nvGrpSpPr>
          <p:cNvPr id="2" name="Group 82"/>
          <p:cNvGrpSpPr>
            <a:grpSpLocks/>
          </p:cNvGrpSpPr>
          <p:nvPr/>
        </p:nvGrpSpPr>
        <p:grpSpPr bwMode="auto">
          <a:xfrm>
            <a:off x="376042" y="2362200"/>
            <a:ext cx="4138397" cy="3832086"/>
            <a:chOff x="376042" y="2362200"/>
            <a:chExt cx="4138397" cy="3832086"/>
          </a:xfrm>
        </p:grpSpPr>
        <p:sp>
          <p:nvSpPr>
            <p:cNvPr id="49" name="TextBox 48"/>
            <p:cNvSpPr txBox="1"/>
            <p:nvPr/>
          </p:nvSpPr>
          <p:spPr>
            <a:xfrm>
              <a:off x="709613" y="3048000"/>
              <a:ext cx="869950" cy="400050"/>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DCMs</a:t>
              </a:r>
            </a:p>
          </p:txBody>
        </p:sp>
        <p:sp>
          <p:nvSpPr>
            <p:cNvPr id="50" name="TextBox 49"/>
            <p:cNvSpPr txBox="1"/>
            <p:nvPr/>
          </p:nvSpPr>
          <p:spPr>
            <a:xfrm>
              <a:off x="395288" y="3657600"/>
              <a:ext cx="1233487" cy="708025"/>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CDA </a:t>
              </a:r>
            </a:p>
            <a:p>
              <a:pPr>
                <a:defRPr/>
              </a:pPr>
              <a:r>
                <a:rPr lang="en-US" sz="2000" dirty="0">
                  <a:solidFill>
                    <a:schemeClr val="bg1"/>
                  </a:solidFill>
                </a:rPr>
                <a:t>Templates</a:t>
              </a:r>
            </a:p>
          </p:txBody>
        </p:sp>
        <p:sp>
          <p:nvSpPr>
            <p:cNvPr id="51" name="TextBox 50"/>
            <p:cNvSpPr txBox="1"/>
            <p:nvPr/>
          </p:nvSpPr>
          <p:spPr>
            <a:xfrm>
              <a:off x="444500" y="4495800"/>
              <a:ext cx="1350963" cy="708025"/>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openEHR</a:t>
              </a:r>
            </a:p>
            <a:p>
              <a:pPr>
                <a:defRPr/>
              </a:pPr>
              <a:r>
                <a:rPr lang="en-US" sz="2000" dirty="0">
                  <a:solidFill>
                    <a:schemeClr val="bg1"/>
                  </a:solidFill>
                </a:rPr>
                <a:t>Archetypes</a:t>
              </a:r>
            </a:p>
          </p:txBody>
        </p:sp>
        <p:sp>
          <p:nvSpPr>
            <p:cNvPr id="52" name="TextBox 51"/>
            <p:cNvSpPr txBox="1"/>
            <p:nvPr/>
          </p:nvSpPr>
          <p:spPr>
            <a:xfrm>
              <a:off x="376042" y="5334000"/>
              <a:ext cx="1710725" cy="707886"/>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smtClean="0">
                  <a:solidFill>
                    <a:schemeClr val="bg1"/>
                  </a:solidFill>
                </a:rPr>
                <a:t>ISO EN 13606</a:t>
              </a:r>
              <a:endParaRPr lang="en-US" sz="2000" dirty="0">
                <a:solidFill>
                  <a:schemeClr val="bg1"/>
                </a:solidFill>
              </a:endParaRPr>
            </a:p>
            <a:p>
              <a:pPr>
                <a:defRPr/>
              </a:pPr>
              <a:r>
                <a:rPr lang="en-US" sz="2000" dirty="0">
                  <a:solidFill>
                    <a:schemeClr val="bg1"/>
                  </a:solidFill>
                </a:rPr>
                <a:t>Archetypes</a:t>
              </a:r>
            </a:p>
          </p:txBody>
        </p:sp>
        <p:sp>
          <p:nvSpPr>
            <p:cNvPr id="54" name="TextBox 53"/>
            <p:cNvSpPr txBox="1"/>
            <p:nvPr/>
          </p:nvSpPr>
          <p:spPr>
            <a:xfrm>
              <a:off x="2209800" y="5410200"/>
              <a:ext cx="952500" cy="708025"/>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LRA </a:t>
              </a:r>
            </a:p>
            <a:p>
              <a:pPr>
                <a:defRPr/>
              </a:pPr>
              <a:r>
                <a:rPr lang="en-US" sz="2000" dirty="0">
                  <a:solidFill>
                    <a:schemeClr val="bg1"/>
                  </a:solidFill>
                </a:rPr>
                <a:t>Models</a:t>
              </a:r>
            </a:p>
          </p:txBody>
        </p:sp>
        <p:sp>
          <p:nvSpPr>
            <p:cNvPr id="55" name="TextBox 54"/>
            <p:cNvSpPr txBox="1"/>
            <p:nvPr/>
          </p:nvSpPr>
          <p:spPr>
            <a:xfrm>
              <a:off x="3276600" y="5486400"/>
              <a:ext cx="1237839" cy="707886"/>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smtClean="0">
                  <a:solidFill>
                    <a:schemeClr val="bg1"/>
                  </a:solidFill>
                </a:rPr>
                <a:t>FHIR </a:t>
              </a:r>
            </a:p>
            <a:p>
              <a:pPr>
                <a:defRPr/>
              </a:pPr>
              <a:r>
                <a:rPr lang="en-US" sz="2000" dirty="0" smtClean="0">
                  <a:solidFill>
                    <a:schemeClr val="bg1"/>
                  </a:solidFill>
                </a:rPr>
                <a:t>Resources</a:t>
              </a:r>
              <a:endParaRPr lang="en-US" sz="2000" dirty="0">
                <a:solidFill>
                  <a:schemeClr val="bg1"/>
                </a:solidFill>
              </a:endParaRPr>
            </a:p>
          </p:txBody>
        </p:sp>
        <p:sp>
          <p:nvSpPr>
            <p:cNvPr id="56" name="Line 5"/>
            <p:cNvSpPr>
              <a:spLocks noChangeShapeType="1"/>
            </p:cNvSpPr>
            <p:nvPr/>
          </p:nvSpPr>
          <p:spPr bwMode="auto">
            <a:xfrm flipV="1">
              <a:off x="1600200" y="4038600"/>
              <a:ext cx="457200" cy="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57" name="Line 5"/>
            <p:cNvSpPr>
              <a:spLocks noChangeShapeType="1"/>
            </p:cNvSpPr>
            <p:nvPr/>
          </p:nvSpPr>
          <p:spPr bwMode="auto">
            <a:xfrm flipV="1">
              <a:off x="1752600" y="4648200"/>
              <a:ext cx="304800" cy="2286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58" name="Line 5"/>
            <p:cNvSpPr>
              <a:spLocks noChangeShapeType="1"/>
            </p:cNvSpPr>
            <p:nvPr/>
          </p:nvSpPr>
          <p:spPr bwMode="auto">
            <a:xfrm flipV="1">
              <a:off x="1752600" y="4800600"/>
              <a:ext cx="687388" cy="479425"/>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59" name="Line 5"/>
            <p:cNvSpPr>
              <a:spLocks noChangeShapeType="1"/>
            </p:cNvSpPr>
            <p:nvPr/>
          </p:nvSpPr>
          <p:spPr bwMode="auto">
            <a:xfrm flipV="1">
              <a:off x="2667000" y="4800600"/>
              <a:ext cx="0" cy="5334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60" name="Line 5"/>
            <p:cNvSpPr>
              <a:spLocks noChangeShapeType="1"/>
            </p:cNvSpPr>
            <p:nvPr/>
          </p:nvSpPr>
          <p:spPr bwMode="auto">
            <a:xfrm flipH="1" flipV="1">
              <a:off x="3048000" y="4800600"/>
              <a:ext cx="533400" cy="6096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61" name="Line 5"/>
            <p:cNvSpPr>
              <a:spLocks noChangeShapeType="1"/>
            </p:cNvSpPr>
            <p:nvPr/>
          </p:nvSpPr>
          <p:spPr bwMode="auto">
            <a:xfrm>
              <a:off x="1524000" y="3276600"/>
              <a:ext cx="457200" cy="2286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nvGrpSpPr>
            <p:cNvPr id="22595" name="Group 81"/>
            <p:cNvGrpSpPr>
              <a:grpSpLocks/>
            </p:cNvGrpSpPr>
            <p:nvPr/>
          </p:nvGrpSpPr>
          <p:grpSpPr bwMode="auto">
            <a:xfrm>
              <a:off x="990600" y="2362200"/>
              <a:ext cx="1147763" cy="804863"/>
              <a:chOff x="990600" y="2362200"/>
              <a:chExt cx="1147763" cy="804863"/>
            </a:xfrm>
          </p:grpSpPr>
          <p:sp>
            <p:nvSpPr>
              <p:cNvPr id="47" name="TextBox 46"/>
              <p:cNvSpPr txBox="1"/>
              <p:nvPr/>
            </p:nvSpPr>
            <p:spPr>
              <a:xfrm>
                <a:off x="990600" y="2362200"/>
                <a:ext cx="839788" cy="400050"/>
              </a:xfrm>
              <a:prstGeom prst="rect">
                <a:avLst/>
              </a:prstGeom>
              <a:solidFill>
                <a:srgbClr val="FFC00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CEMs</a:t>
                </a:r>
              </a:p>
            </p:txBody>
          </p:sp>
          <p:sp>
            <p:nvSpPr>
              <p:cNvPr id="62" name="Line 5"/>
              <p:cNvSpPr>
                <a:spLocks noChangeShapeType="1"/>
              </p:cNvSpPr>
              <p:nvPr/>
            </p:nvSpPr>
            <p:spPr bwMode="auto">
              <a:xfrm>
                <a:off x="1752600" y="2743200"/>
                <a:ext cx="385763" cy="423863"/>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grpSp>
      <p:grpSp>
        <p:nvGrpSpPr>
          <p:cNvPr id="4" name="Group 94"/>
          <p:cNvGrpSpPr>
            <a:grpSpLocks/>
          </p:cNvGrpSpPr>
          <p:nvPr/>
        </p:nvGrpSpPr>
        <p:grpSpPr bwMode="auto">
          <a:xfrm>
            <a:off x="3221038" y="1219200"/>
            <a:ext cx="2493962" cy="2043113"/>
            <a:chOff x="3220872" y="1219200"/>
            <a:chExt cx="2494128" cy="2042614"/>
          </a:xfrm>
        </p:grpSpPr>
        <p:sp>
          <p:nvSpPr>
            <p:cNvPr id="63" name="TextBox 62"/>
            <p:cNvSpPr txBox="1"/>
            <p:nvPr/>
          </p:nvSpPr>
          <p:spPr>
            <a:xfrm>
              <a:off x="4055953" y="1219200"/>
              <a:ext cx="1659047" cy="707852"/>
            </a:xfrm>
            <a:prstGeom prst="rect">
              <a:avLst/>
            </a:prstGeom>
            <a:solidFill>
              <a:srgbClr val="00B050"/>
            </a:solidFill>
            <a:ln>
              <a:solidFill>
                <a:schemeClr val="tx2"/>
              </a:solidFill>
            </a:ln>
          </p:spPr>
          <p:style>
            <a:lnRef idx="2">
              <a:schemeClr val="accent1"/>
            </a:lnRef>
            <a:fillRef idx="1">
              <a:schemeClr val="lt1"/>
            </a:fillRef>
            <a:effectRef idx="0">
              <a:schemeClr val="accent1"/>
            </a:effectRef>
            <a:fontRef idx="minor">
              <a:schemeClr val="dk1"/>
            </a:fontRef>
          </p:style>
          <p:txBody>
            <a:bodyPr wrap="none">
              <a:spAutoFit/>
            </a:bodyPr>
            <a:lstStyle/>
            <a:p>
              <a:pPr>
                <a:defRPr/>
              </a:pPr>
              <a:r>
                <a:rPr lang="en-US" sz="2000" dirty="0">
                  <a:solidFill>
                    <a:schemeClr val="bg1"/>
                  </a:solidFill>
                </a:rPr>
                <a:t>Standard</a:t>
              </a:r>
            </a:p>
            <a:p>
              <a:pPr>
                <a:defRPr/>
              </a:pPr>
              <a:r>
                <a:rPr lang="en-US" sz="2000" dirty="0">
                  <a:solidFill>
                    <a:schemeClr val="bg1"/>
                  </a:solidFill>
                </a:rPr>
                <a:t>Terminologies</a:t>
              </a:r>
            </a:p>
          </p:txBody>
        </p:sp>
        <p:sp>
          <p:nvSpPr>
            <p:cNvPr id="64" name="Line 5"/>
            <p:cNvSpPr>
              <a:spLocks noChangeShapeType="1"/>
            </p:cNvSpPr>
            <p:nvPr/>
          </p:nvSpPr>
          <p:spPr bwMode="auto">
            <a:xfrm flipH="1">
              <a:off x="3220872" y="1981014"/>
              <a:ext cx="1198642" cy="1280800"/>
            </a:xfrm>
            <a:prstGeom prst="line">
              <a:avLst/>
            </a:prstGeom>
            <a:noFill/>
            <a:ln w="130175">
              <a:solidFill>
                <a:srgbClr val="00CC00"/>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grpSp>
        <p:nvGrpSpPr>
          <p:cNvPr id="5" name="Group 95"/>
          <p:cNvGrpSpPr>
            <a:grpSpLocks/>
          </p:cNvGrpSpPr>
          <p:nvPr/>
        </p:nvGrpSpPr>
        <p:grpSpPr bwMode="auto">
          <a:xfrm>
            <a:off x="304800" y="609600"/>
            <a:ext cx="3276600" cy="2438400"/>
            <a:chOff x="304800" y="609600"/>
            <a:chExt cx="3276600" cy="2438400"/>
          </a:xfrm>
        </p:grpSpPr>
        <p:pic>
          <p:nvPicPr>
            <p:cNvPr id="22579" name="Picture 3" descr="ConstraintCycle"/>
            <p:cNvPicPr>
              <a:picLocks noChangeAspect="1" noChangeArrowheads="1"/>
            </p:cNvPicPr>
            <p:nvPr/>
          </p:nvPicPr>
          <p:blipFill>
            <a:blip r:embed="rId2">
              <a:extLst>
                <a:ext uri="{28A0092B-C50C-407E-A947-70E740481C1C}">
                  <a14:useLocalDpi xmlns:a14="http://schemas.microsoft.com/office/drawing/2010/main" val="0"/>
                </a:ext>
              </a:extLst>
            </a:blip>
            <a:srcRect l="5257" t="1550" r="32489" b="52281"/>
            <a:stretch>
              <a:fillRect/>
            </a:stretch>
          </p:blipFill>
          <p:spPr bwMode="auto">
            <a:xfrm>
              <a:off x="304800" y="609600"/>
              <a:ext cx="3276600" cy="130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5699" name="Down Arrow 75"/>
            <p:cNvSpPr>
              <a:spLocks noChangeArrowheads="1"/>
            </p:cNvSpPr>
            <p:nvPr/>
          </p:nvSpPr>
          <p:spPr bwMode="auto">
            <a:xfrm>
              <a:off x="2422525" y="2009775"/>
              <a:ext cx="1158875" cy="1038225"/>
            </a:xfrm>
            <a:prstGeom prst="downArrow">
              <a:avLst>
                <a:gd name="adj1" fmla="val 50000"/>
                <a:gd name="adj2" fmla="val 50000"/>
              </a:avLst>
            </a:prstGeom>
            <a:solidFill>
              <a:schemeClr val="tx2">
                <a:lumMod val="75000"/>
                <a:alpha val="51000"/>
              </a:schemeClr>
            </a:solidFill>
            <a:ln w="9525" algn="ctr">
              <a:solidFill>
                <a:schemeClr val="tx1"/>
              </a:solidFill>
              <a:prstDash val="dash"/>
              <a:round/>
              <a:headEnd/>
              <a:tailEnd/>
            </a:ln>
          </p:spPr>
          <p:txBody>
            <a:bodyPr/>
            <a:lstStyle/>
            <a:p>
              <a:pPr defTabSz="820738">
                <a:defRPr/>
              </a:pPr>
              <a:endParaRPr lang="en-US"/>
            </a:p>
          </p:txBody>
        </p:sp>
      </p:grpSp>
      <p:sp>
        <p:nvSpPr>
          <p:cNvPr id="53297" name="TextBox 82"/>
          <p:cNvSpPr txBox="1">
            <a:spLocks noChangeArrowheads="1"/>
          </p:cNvSpPr>
          <p:nvPr/>
        </p:nvSpPr>
        <p:spPr bwMode="auto">
          <a:xfrm>
            <a:off x="990600" y="6191250"/>
            <a:ext cx="376396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pPr eaLnBrk="1" hangingPunct="1"/>
            <a:r>
              <a:rPr lang="en-US" sz="2400" b="1"/>
              <a:t>Initial Loading of Repository</a:t>
            </a:r>
          </a:p>
        </p:txBody>
      </p:sp>
      <p:grpSp>
        <p:nvGrpSpPr>
          <p:cNvPr id="6" name="Group 90"/>
          <p:cNvGrpSpPr>
            <a:grpSpLocks/>
          </p:cNvGrpSpPr>
          <p:nvPr/>
        </p:nvGrpSpPr>
        <p:grpSpPr bwMode="auto">
          <a:xfrm>
            <a:off x="3276600" y="3352800"/>
            <a:ext cx="1784350" cy="1371600"/>
            <a:chOff x="3276600" y="3352800"/>
            <a:chExt cx="1784350" cy="1371600"/>
          </a:xfrm>
        </p:grpSpPr>
        <p:sp>
          <p:nvSpPr>
            <p:cNvPr id="84" name="Text Box 3"/>
            <p:cNvSpPr txBox="1">
              <a:spLocks noChangeArrowheads="1"/>
            </p:cNvSpPr>
            <p:nvPr/>
          </p:nvSpPr>
          <p:spPr bwMode="auto">
            <a:xfrm>
              <a:off x="3505200" y="33528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a:solidFill>
                    <a:schemeClr val="bg1"/>
                  </a:solidFill>
                </a:rPr>
                <a:t>Realm</a:t>
              </a:r>
            </a:p>
            <a:p>
              <a:pPr algn="ctr" defTabSz="820738">
                <a:defRPr/>
              </a:pPr>
              <a:r>
                <a:rPr lang="en-US" sz="1400" b="1" dirty="0">
                  <a:solidFill>
                    <a:schemeClr val="bg1"/>
                  </a:solidFill>
                </a:rPr>
                <a:t> Specific Specializations</a:t>
              </a:r>
            </a:p>
          </p:txBody>
        </p:sp>
        <p:sp>
          <p:nvSpPr>
            <p:cNvPr id="85" name="Text Box 3"/>
            <p:cNvSpPr txBox="1">
              <a:spLocks noChangeArrowheads="1"/>
            </p:cNvSpPr>
            <p:nvPr/>
          </p:nvSpPr>
          <p:spPr bwMode="auto">
            <a:xfrm>
              <a:off x="3581400" y="35052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a:solidFill>
                    <a:schemeClr val="bg1"/>
                  </a:solidFill>
                </a:rPr>
                <a:t>Realm</a:t>
              </a:r>
            </a:p>
            <a:p>
              <a:pPr algn="ctr" defTabSz="820738">
                <a:defRPr/>
              </a:pPr>
              <a:r>
                <a:rPr lang="en-US" sz="1400" b="1" dirty="0">
                  <a:solidFill>
                    <a:schemeClr val="bg1"/>
                  </a:solidFill>
                </a:rPr>
                <a:t> Specific Specializations</a:t>
              </a:r>
            </a:p>
          </p:txBody>
        </p:sp>
        <p:sp>
          <p:nvSpPr>
            <p:cNvPr id="86" name="Text Box 3"/>
            <p:cNvSpPr txBox="1">
              <a:spLocks noChangeArrowheads="1"/>
            </p:cNvSpPr>
            <p:nvPr/>
          </p:nvSpPr>
          <p:spPr bwMode="auto">
            <a:xfrm>
              <a:off x="3657600" y="36576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a:solidFill>
                    <a:schemeClr val="bg1"/>
                  </a:solidFill>
                </a:rPr>
                <a:t>Realm</a:t>
              </a:r>
            </a:p>
            <a:p>
              <a:pPr algn="ctr" defTabSz="820738">
                <a:defRPr/>
              </a:pPr>
              <a:r>
                <a:rPr lang="en-US" sz="1400" b="1" dirty="0">
                  <a:solidFill>
                    <a:schemeClr val="bg1"/>
                  </a:solidFill>
                </a:rPr>
                <a:t> Specific Specializations</a:t>
              </a:r>
            </a:p>
          </p:txBody>
        </p:sp>
        <p:sp>
          <p:nvSpPr>
            <p:cNvPr id="87" name="Text Box 3"/>
            <p:cNvSpPr txBox="1">
              <a:spLocks noChangeArrowheads="1"/>
            </p:cNvSpPr>
            <p:nvPr/>
          </p:nvSpPr>
          <p:spPr bwMode="auto">
            <a:xfrm>
              <a:off x="3778250" y="38100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a:solidFill>
                    <a:schemeClr val="bg1"/>
                  </a:solidFill>
                </a:rPr>
                <a:t>Realm</a:t>
              </a:r>
            </a:p>
            <a:p>
              <a:pPr algn="ctr" defTabSz="820738">
                <a:defRPr/>
              </a:pPr>
              <a:r>
                <a:rPr lang="en-US" sz="1400" b="1" dirty="0">
                  <a:solidFill>
                    <a:schemeClr val="bg1"/>
                  </a:solidFill>
                </a:rPr>
                <a:t> Specific Specializations</a:t>
              </a:r>
            </a:p>
          </p:txBody>
        </p:sp>
        <p:sp>
          <p:nvSpPr>
            <p:cNvPr id="88" name="Text Box 3"/>
            <p:cNvSpPr txBox="1">
              <a:spLocks noChangeArrowheads="1"/>
            </p:cNvSpPr>
            <p:nvPr/>
          </p:nvSpPr>
          <p:spPr bwMode="auto">
            <a:xfrm>
              <a:off x="3886200" y="3962400"/>
              <a:ext cx="1174750" cy="762000"/>
            </a:xfrm>
            <a:prstGeom prst="rect">
              <a:avLst/>
            </a:prstGeom>
            <a:solidFill>
              <a:schemeClr val="accent1">
                <a:lumMod val="60000"/>
                <a:lumOff val="40000"/>
              </a:schemeClr>
            </a:solidFill>
            <a:ln w="38100" algn="ctr">
              <a:solidFill>
                <a:schemeClr val="tx2"/>
              </a:solidFill>
              <a:miter lim="800000"/>
              <a:headEnd/>
              <a:tailEnd/>
            </a:ln>
            <a:effectLst>
              <a:prstShdw prst="shdw17" dist="17961" dir="2700000">
                <a:schemeClr val="tx2">
                  <a:gamma/>
                  <a:shade val="60000"/>
                  <a:invGamma/>
                </a:schemeClr>
              </a:prstShdw>
            </a:effectLst>
          </p:spPr>
          <p:txBody>
            <a:bodyPr lIns="0" tIns="0" rIns="0" bIns="0"/>
            <a:lstStyle/>
            <a:p>
              <a:pPr algn="ctr" defTabSz="820738">
                <a:defRPr/>
              </a:pPr>
              <a:r>
                <a:rPr lang="en-US" sz="1400" b="1" dirty="0" smtClean="0">
                  <a:solidFill>
                    <a:schemeClr val="bg1"/>
                  </a:solidFill>
                </a:rPr>
                <a:t>Localization and Context Specialization</a:t>
              </a:r>
              <a:endParaRPr lang="en-US" sz="1400" b="1" dirty="0">
                <a:solidFill>
                  <a:schemeClr val="bg1"/>
                </a:solidFill>
              </a:endParaRPr>
            </a:p>
          </p:txBody>
        </p:sp>
        <p:sp>
          <p:nvSpPr>
            <p:cNvPr id="65" name="Line 5"/>
            <p:cNvSpPr>
              <a:spLocks noChangeShapeType="1"/>
            </p:cNvSpPr>
            <p:nvPr/>
          </p:nvSpPr>
          <p:spPr bwMode="auto">
            <a:xfrm>
              <a:off x="3276600" y="4038600"/>
              <a:ext cx="533400" cy="0"/>
            </a:xfrm>
            <a:prstGeom prst="line">
              <a:avLst/>
            </a:prstGeom>
            <a:noFill/>
            <a:ln w="1143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grpSp>
        <p:nvGrpSpPr>
          <p:cNvPr id="7" name="Group 96"/>
          <p:cNvGrpSpPr>
            <a:grpSpLocks/>
          </p:cNvGrpSpPr>
          <p:nvPr/>
        </p:nvGrpSpPr>
        <p:grpSpPr bwMode="auto">
          <a:xfrm>
            <a:off x="5111750" y="912813"/>
            <a:ext cx="4021138" cy="5761414"/>
            <a:chOff x="5111087" y="912813"/>
            <a:chExt cx="4021798" cy="5761414"/>
          </a:xfrm>
        </p:grpSpPr>
        <p:sp>
          <p:nvSpPr>
            <p:cNvPr id="455703" name="Text Box 23"/>
            <p:cNvSpPr txBox="1">
              <a:spLocks noChangeArrowheads="1"/>
            </p:cNvSpPr>
            <p:nvPr/>
          </p:nvSpPr>
          <p:spPr bwMode="auto">
            <a:xfrm>
              <a:off x="6921134" y="912813"/>
              <a:ext cx="1100319"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V2 “|”</a:t>
              </a:r>
            </a:p>
          </p:txBody>
        </p:sp>
        <p:grpSp>
          <p:nvGrpSpPr>
            <p:cNvPr id="22540" name="Group 93"/>
            <p:cNvGrpSpPr>
              <a:grpSpLocks/>
            </p:cNvGrpSpPr>
            <p:nvPr/>
          </p:nvGrpSpPr>
          <p:grpSpPr bwMode="auto">
            <a:xfrm>
              <a:off x="5111087" y="1041400"/>
              <a:ext cx="4021798" cy="5632827"/>
              <a:chOff x="5111087" y="1041400"/>
              <a:chExt cx="4021798" cy="5632827"/>
            </a:xfrm>
          </p:grpSpPr>
          <p:sp>
            <p:nvSpPr>
              <p:cNvPr id="455687" name="Line 7"/>
              <p:cNvSpPr>
                <a:spLocks noChangeShapeType="1"/>
              </p:cNvSpPr>
              <p:nvPr/>
            </p:nvSpPr>
            <p:spPr bwMode="auto">
              <a:xfrm flipV="1">
                <a:off x="6476561" y="2020888"/>
                <a:ext cx="1140012" cy="1179512"/>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690" name="Text Box 10"/>
              <p:cNvSpPr txBox="1">
                <a:spLocks noChangeArrowheads="1"/>
              </p:cNvSpPr>
              <p:nvPr/>
            </p:nvSpPr>
            <p:spPr bwMode="auto">
              <a:xfrm>
                <a:off x="7715014" y="2100263"/>
                <a:ext cx="1193996" cy="488950"/>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HTML</a:t>
                </a:r>
              </a:p>
            </p:txBody>
          </p:sp>
          <p:sp>
            <p:nvSpPr>
              <p:cNvPr id="455691" name="Line 11"/>
              <p:cNvSpPr>
                <a:spLocks noChangeShapeType="1"/>
              </p:cNvSpPr>
              <p:nvPr/>
            </p:nvSpPr>
            <p:spPr bwMode="auto">
              <a:xfrm flipV="1">
                <a:off x="6628986" y="2368550"/>
                <a:ext cx="1043159" cy="90805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693" name="Text Box 13"/>
              <p:cNvSpPr txBox="1">
                <a:spLocks noChangeArrowheads="1"/>
              </p:cNvSpPr>
              <p:nvPr/>
            </p:nvSpPr>
            <p:spPr bwMode="auto">
              <a:xfrm>
                <a:off x="7948416" y="3403600"/>
                <a:ext cx="962281" cy="492443"/>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solidFill>
                      <a:srgbClr val="FF0000"/>
                    </a:solidFill>
                  </a:rPr>
                  <a:t>A</a:t>
                </a:r>
                <a:r>
                  <a:rPr lang="en-US" sz="2600" b="1" dirty="0" smtClean="0">
                    <a:solidFill>
                      <a:srgbClr val="FF0000"/>
                    </a:solidFill>
                  </a:rPr>
                  <a:t>ML</a:t>
                </a:r>
                <a:endParaRPr lang="en-US" sz="2600" b="1" dirty="0">
                  <a:solidFill>
                    <a:srgbClr val="FF0000"/>
                  </a:solidFill>
                </a:endParaRPr>
              </a:p>
            </p:txBody>
          </p:sp>
          <p:sp>
            <p:nvSpPr>
              <p:cNvPr id="455694" name="Line 14"/>
              <p:cNvSpPr>
                <a:spLocks noChangeShapeType="1"/>
              </p:cNvSpPr>
              <p:nvPr/>
            </p:nvSpPr>
            <p:spPr bwMode="auto">
              <a:xfrm flipV="1">
                <a:off x="7086261" y="3657600"/>
                <a:ext cx="782766" cy="1524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696" name="Text Box 16"/>
              <p:cNvSpPr txBox="1">
                <a:spLocks noChangeArrowheads="1"/>
              </p:cNvSpPr>
              <p:nvPr/>
            </p:nvSpPr>
            <p:spPr bwMode="auto">
              <a:xfrm>
                <a:off x="7665794" y="4030663"/>
                <a:ext cx="889146"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solidFill>
                      <a:srgbClr val="FF0000"/>
                    </a:solidFill>
                  </a:rPr>
                  <a:t>ADL</a:t>
                </a:r>
              </a:p>
            </p:txBody>
          </p:sp>
          <p:sp>
            <p:nvSpPr>
              <p:cNvPr id="455697" name="Line 17"/>
              <p:cNvSpPr>
                <a:spLocks noChangeShapeType="1"/>
              </p:cNvSpPr>
              <p:nvPr/>
            </p:nvSpPr>
            <p:spPr bwMode="auto">
              <a:xfrm>
                <a:off x="7162474" y="4267200"/>
                <a:ext cx="447748" cy="635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700" name="Line 20"/>
              <p:cNvSpPr>
                <a:spLocks noChangeShapeType="1"/>
              </p:cNvSpPr>
              <p:nvPr/>
            </p:nvSpPr>
            <p:spPr bwMode="auto">
              <a:xfrm>
                <a:off x="6095499" y="4724400"/>
                <a:ext cx="587471" cy="1084263"/>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455702" name="Line 22"/>
              <p:cNvSpPr>
                <a:spLocks noChangeShapeType="1"/>
              </p:cNvSpPr>
              <p:nvPr/>
            </p:nvSpPr>
            <p:spPr bwMode="auto">
              <a:xfrm flipV="1">
                <a:off x="6095499" y="1352550"/>
                <a:ext cx="1038395" cy="177165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66" name="Text Box 23"/>
              <p:cNvSpPr txBox="1">
                <a:spLocks noChangeArrowheads="1"/>
              </p:cNvSpPr>
              <p:nvPr/>
            </p:nvSpPr>
            <p:spPr bwMode="auto">
              <a:xfrm>
                <a:off x="7595933" y="1709738"/>
                <a:ext cx="1452800"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V2 XML</a:t>
                </a:r>
              </a:p>
            </p:txBody>
          </p:sp>
          <p:sp>
            <p:nvSpPr>
              <p:cNvPr id="67" name="Text Box 13"/>
              <p:cNvSpPr txBox="1">
                <a:spLocks noChangeArrowheads="1"/>
              </p:cNvSpPr>
              <p:nvPr/>
            </p:nvSpPr>
            <p:spPr bwMode="auto">
              <a:xfrm>
                <a:off x="7678496" y="2500313"/>
                <a:ext cx="1454389"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V3 XML</a:t>
                </a:r>
              </a:p>
            </p:txBody>
          </p:sp>
          <p:sp>
            <p:nvSpPr>
              <p:cNvPr id="68" name="Text Box 13"/>
              <p:cNvSpPr txBox="1">
                <a:spLocks noChangeArrowheads="1"/>
              </p:cNvSpPr>
              <p:nvPr/>
            </p:nvSpPr>
            <p:spPr bwMode="auto">
              <a:xfrm>
                <a:off x="7721365" y="2955925"/>
                <a:ext cx="1018394" cy="492443"/>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smtClean="0"/>
                  <a:t>FHIR</a:t>
                </a:r>
                <a:endParaRPr lang="en-US" sz="2600" b="1" dirty="0"/>
              </a:p>
            </p:txBody>
          </p:sp>
          <p:sp>
            <p:nvSpPr>
              <p:cNvPr id="69" name="Line 14"/>
              <p:cNvSpPr>
                <a:spLocks noChangeShapeType="1"/>
              </p:cNvSpPr>
              <p:nvPr/>
            </p:nvSpPr>
            <p:spPr bwMode="auto">
              <a:xfrm flipV="1">
                <a:off x="6781411" y="2781300"/>
                <a:ext cx="868506" cy="6477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0" name="Line 14"/>
              <p:cNvSpPr>
                <a:spLocks noChangeShapeType="1"/>
              </p:cNvSpPr>
              <p:nvPr/>
            </p:nvSpPr>
            <p:spPr bwMode="auto">
              <a:xfrm flipV="1">
                <a:off x="6933836" y="3190875"/>
                <a:ext cx="811346" cy="390525"/>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1" name="Text Box 16"/>
              <p:cNvSpPr txBox="1">
                <a:spLocks noChangeArrowheads="1"/>
              </p:cNvSpPr>
              <p:nvPr/>
            </p:nvSpPr>
            <p:spPr bwMode="auto">
              <a:xfrm>
                <a:off x="6005360" y="5781675"/>
                <a:ext cx="1658483" cy="892552"/>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algn="ctr" defTabSz="820738">
                  <a:defRPr/>
                </a:pPr>
                <a:r>
                  <a:rPr lang="en-US" sz="2600" b="1" dirty="0">
                    <a:solidFill>
                      <a:srgbClr val="FF0000"/>
                    </a:solidFill>
                  </a:rPr>
                  <a:t>CEN </a:t>
                </a:r>
              </a:p>
              <a:p>
                <a:pPr algn="ctr" defTabSz="820738">
                  <a:defRPr/>
                </a:pPr>
                <a:r>
                  <a:rPr lang="en-US" sz="2600" b="1" dirty="0">
                    <a:solidFill>
                      <a:srgbClr val="FF0000"/>
                    </a:solidFill>
                  </a:rPr>
                  <a:t>Archetype</a:t>
                </a:r>
              </a:p>
            </p:txBody>
          </p:sp>
          <p:sp>
            <p:nvSpPr>
              <p:cNvPr id="72" name="Text Box 13"/>
              <p:cNvSpPr txBox="1">
                <a:spLocks noChangeArrowheads="1"/>
              </p:cNvSpPr>
              <p:nvPr/>
            </p:nvSpPr>
            <p:spPr bwMode="auto">
              <a:xfrm>
                <a:off x="7834097" y="4649788"/>
                <a:ext cx="905024"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CDA</a:t>
                </a:r>
              </a:p>
            </p:txBody>
          </p:sp>
          <p:sp>
            <p:nvSpPr>
              <p:cNvPr id="73" name="Text Box 13"/>
              <p:cNvSpPr txBox="1">
                <a:spLocks noChangeArrowheads="1"/>
              </p:cNvSpPr>
              <p:nvPr/>
            </p:nvSpPr>
            <p:spPr bwMode="auto">
              <a:xfrm>
                <a:off x="7449859" y="5408613"/>
                <a:ext cx="1333719" cy="89217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SOA</a:t>
                </a:r>
              </a:p>
              <a:p>
                <a:pPr defTabSz="820738">
                  <a:defRPr/>
                </a:pPr>
                <a:r>
                  <a:rPr lang="en-US" sz="2600" b="1" dirty="0"/>
                  <a:t>Payload</a:t>
                </a:r>
              </a:p>
            </p:txBody>
          </p:sp>
          <p:sp>
            <p:nvSpPr>
              <p:cNvPr id="74" name="Line 17"/>
              <p:cNvSpPr>
                <a:spLocks noChangeShapeType="1"/>
              </p:cNvSpPr>
              <p:nvPr/>
            </p:nvSpPr>
            <p:spPr bwMode="auto">
              <a:xfrm>
                <a:off x="6933836" y="4572000"/>
                <a:ext cx="947894" cy="301625"/>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5" name="Line 17"/>
              <p:cNvSpPr>
                <a:spLocks noChangeShapeType="1"/>
              </p:cNvSpPr>
              <p:nvPr/>
            </p:nvSpPr>
            <p:spPr bwMode="auto">
              <a:xfrm>
                <a:off x="6400349" y="4724400"/>
                <a:ext cx="990763" cy="8382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7" name="Text Box 13"/>
              <p:cNvSpPr txBox="1">
                <a:spLocks noChangeArrowheads="1"/>
              </p:cNvSpPr>
              <p:nvPr/>
            </p:nvSpPr>
            <p:spPr bwMode="auto">
              <a:xfrm>
                <a:off x="5947837" y="1041400"/>
                <a:ext cx="962183" cy="493713"/>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solidFill>
                      <a:srgbClr val="FF0000"/>
                    </a:solidFill>
                  </a:rPr>
                  <a:t>CEM</a:t>
                </a:r>
              </a:p>
            </p:txBody>
          </p:sp>
          <p:sp>
            <p:nvSpPr>
              <p:cNvPr id="78" name="Line 22"/>
              <p:cNvSpPr>
                <a:spLocks noChangeShapeType="1"/>
              </p:cNvSpPr>
              <p:nvPr/>
            </p:nvSpPr>
            <p:spPr bwMode="auto">
              <a:xfrm flipV="1">
                <a:off x="5866861" y="1452563"/>
                <a:ext cx="557304" cy="1671637"/>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6" name="Line 7"/>
              <p:cNvSpPr>
                <a:spLocks noChangeShapeType="1"/>
              </p:cNvSpPr>
              <p:nvPr/>
            </p:nvSpPr>
            <p:spPr bwMode="auto">
              <a:xfrm flipV="1">
                <a:off x="6324136" y="1624013"/>
                <a:ext cx="1189233" cy="1576387"/>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79" name="Text Box 23"/>
              <p:cNvSpPr txBox="1">
                <a:spLocks noChangeArrowheads="1"/>
              </p:cNvSpPr>
              <p:nvPr/>
            </p:nvSpPr>
            <p:spPr bwMode="auto">
              <a:xfrm>
                <a:off x="7481614" y="1285875"/>
                <a:ext cx="889146"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t>LRA</a:t>
                </a:r>
              </a:p>
            </p:txBody>
          </p:sp>
          <p:sp>
            <p:nvSpPr>
              <p:cNvPr id="80" name="Text Box 13"/>
              <p:cNvSpPr txBox="1">
                <a:spLocks noChangeArrowheads="1"/>
              </p:cNvSpPr>
              <p:nvPr/>
            </p:nvSpPr>
            <p:spPr bwMode="auto">
              <a:xfrm>
                <a:off x="7683259" y="5040313"/>
                <a:ext cx="1000289" cy="49212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defTabSz="820738">
                  <a:defRPr/>
                </a:pPr>
                <a:r>
                  <a:rPr lang="en-US" sz="2600" b="1" dirty="0">
                    <a:solidFill>
                      <a:srgbClr val="FF0000"/>
                    </a:solidFill>
                  </a:rPr>
                  <a:t>OWL</a:t>
                </a:r>
              </a:p>
            </p:txBody>
          </p:sp>
          <p:sp>
            <p:nvSpPr>
              <p:cNvPr id="81" name="Line 17"/>
              <p:cNvSpPr>
                <a:spLocks noChangeShapeType="1"/>
              </p:cNvSpPr>
              <p:nvPr/>
            </p:nvSpPr>
            <p:spPr bwMode="auto">
              <a:xfrm>
                <a:off x="6705199" y="4648200"/>
                <a:ext cx="1003465" cy="573088"/>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53" name="Text Box 16"/>
              <p:cNvSpPr txBox="1">
                <a:spLocks noChangeArrowheads="1"/>
              </p:cNvSpPr>
              <p:nvPr/>
            </p:nvSpPr>
            <p:spPr bwMode="auto">
              <a:xfrm>
                <a:off x="5257161" y="5432425"/>
                <a:ext cx="1103494" cy="892175"/>
              </a:xfrm>
              <a:prstGeom prst="rect">
                <a:avLst/>
              </a:prstGeom>
              <a:noFill/>
              <a:ln w="9525" algn="ctr">
                <a:noFill/>
                <a:miter lim="800000"/>
                <a:headEnd/>
                <a:tailEnd/>
              </a:ln>
              <a:effectLst>
                <a:prstShdw prst="shdw17" dist="17961" dir="2700000">
                  <a:schemeClr val="tx2">
                    <a:gamma/>
                    <a:shade val="60000"/>
                    <a:invGamma/>
                  </a:schemeClr>
                </a:prstShdw>
              </a:effectLst>
            </p:spPr>
            <p:txBody>
              <a:bodyPr wrap="none">
                <a:spAutoFit/>
              </a:bodyPr>
              <a:lstStyle/>
              <a:p>
                <a:pPr algn="ctr" defTabSz="820738">
                  <a:defRPr/>
                </a:pPr>
                <a:r>
                  <a:rPr lang="en-US" sz="2600" b="1" dirty="0"/>
                  <a:t>CDISC </a:t>
                </a:r>
              </a:p>
              <a:p>
                <a:pPr algn="ctr" defTabSz="820738">
                  <a:defRPr/>
                </a:pPr>
                <a:r>
                  <a:rPr lang="en-US" sz="2600" b="1" dirty="0"/>
                  <a:t>SHARE</a:t>
                </a:r>
              </a:p>
            </p:txBody>
          </p:sp>
          <p:grpSp>
            <p:nvGrpSpPr>
              <p:cNvPr id="22567" name="Group 90"/>
              <p:cNvGrpSpPr>
                <a:grpSpLocks/>
              </p:cNvGrpSpPr>
              <p:nvPr/>
            </p:nvGrpSpPr>
            <p:grpSpPr bwMode="auto">
              <a:xfrm>
                <a:off x="5181600" y="3200400"/>
                <a:ext cx="1846263" cy="1439863"/>
                <a:chOff x="4818063" y="3702050"/>
                <a:chExt cx="1846262" cy="1439863"/>
              </a:xfrm>
            </p:grpSpPr>
            <p:sp>
              <p:nvSpPr>
                <p:cNvPr id="455684" name="Oval 4"/>
                <p:cNvSpPr>
                  <a:spLocks noChangeArrowheads="1"/>
                </p:cNvSpPr>
                <p:nvPr/>
              </p:nvSpPr>
              <p:spPr bwMode="auto">
                <a:xfrm>
                  <a:off x="4817412" y="3702050"/>
                  <a:ext cx="1541715" cy="1135063"/>
                </a:xfrm>
                <a:prstGeom prst="ellipse">
                  <a:avLst/>
                </a:prstGeom>
                <a:solidFill>
                  <a:srgbClr val="00FFFF"/>
                </a:solidFill>
                <a:ln w="38100" algn="ctr">
                  <a:solidFill>
                    <a:schemeClr val="tx2"/>
                  </a:solidFill>
                  <a:round/>
                  <a:headEnd/>
                  <a:tailEnd/>
                </a:ln>
                <a:effectLst>
                  <a:prstShdw prst="shdw17" dist="17961" dir="2700000">
                    <a:schemeClr val="tx2">
                      <a:gamma/>
                      <a:shade val="60000"/>
                      <a:invGamma/>
                    </a:schemeClr>
                  </a:prstShdw>
                </a:effectLst>
              </p:spPr>
              <p:txBody>
                <a:bodyPr wrap="none" anchor="ctr"/>
                <a:lstStyle/>
                <a:p>
                  <a:pPr defTabSz="820738">
                    <a:defRPr/>
                  </a:pPr>
                  <a:r>
                    <a:rPr lang="en-US" b="1" dirty="0"/>
                    <a:t>Translators</a:t>
                  </a:r>
                </a:p>
              </p:txBody>
            </p:sp>
            <p:sp>
              <p:nvSpPr>
                <p:cNvPr id="89" name="Oval 4"/>
                <p:cNvSpPr>
                  <a:spLocks noChangeArrowheads="1"/>
                </p:cNvSpPr>
                <p:nvPr/>
              </p:nvSpPr>
              <p:spPr bwMode="auto">
                <a:xfrm>
                  <a:off x="4969837" y="3854450"/>
                  <a:ext cx="1541715" cy="1135063"/>
                </a:xfrm>
                <a:prstGeom prst="ellipse">
                  <a:avLst/>
                </a:prstGeom>
                <a:solidFill>
                  <a:srgbClr val="00FFFF"/>
                </a:solidFill>
                <a:ln w="38100" algn="ctr">
                  <a:solidFill>
                    <a:schemeClr val="tx2"/>
                  </a:solidFill>
                  <a:round/>
                  <a:headEnd/>
                  <a:tailEnd/>
                </a:ln>
                <a:effectLst>
                  <a:prstShdw prst="shdw17" dist="17961" dir="2700000">
                    <a:schemeClr val="tx2">
                      <a:gamma/>
                      <a:shade val="60000"/>
                      <a:invGamma/>
                    </a:schemeClr>
                  </a:prstShdw>
                </a:effectLst>
              </p:spPr>
              <p:txBody>
                <a:bodyPr wrap="none" anchor="ctr"/>
                <a:lstStyle/>
                <a:p>
                  <a:pPr defTabSz="820738">
                    <a:defRPr/>
                  </a:pPr>
                  <a:r>
                    <a:rPr lang="en-US" b="1" dirty="0"/>
                    <a:t>Translators</a:t>
                  </a:r>
                </a:p>
              </p:txBody>
            </p:sp>
            <p:sp>
              <p:nvSpPr>
                <p:cNvPr id="90" name="Oval 4"/>
                <p:cNvSpPr>
                  <a:spLocks noChangeArrowheads="1"/>
                </p:cNvSpPr>
                <p:nvPr/>
              </p:nvSpPr>
              <p:spPr bwMode="auto">
                <a:xfrm>
                  <a:off x="5122262" y="4006850"/>
                  <a:ext cx="1541715" cy="1135063"/>
                </a:xfrm>
                <a:prstGeom prst="ellipse">
                  <a:avLst/>
                </a:prstGeom>
                <a:solidFill>
                  <a:srgbClr val="00FFFF"/>
                </a:solidFill>
                <a:ln w="38100" algn="ctr">
                  <a:solidFill>
                    <a:schemeClr val="tx2"/>
                  </a:solidFill>
                  <a:round/>
                  <a:headEnd/>
                  <a:tailEnd/>
                </a:ln>
                <a:effectLst>
                  <a:prstShdw prst="shdw17" dist="17961" dir="2700000">
                    <a:schemeClr val="tx2">
                      <a:gamma/>
                      <a:shade val="60000"/>
                      <a:invGamma/>
                    </a:schemeClr>
                  </a:prstShdw>
                </a:effectLst>
              </p:spPr>
              <p:txBody>
                <a:bodyPr wrap="none" anchor="ctr"/>
                <a:lstStyle/>
                <a:p>
                  <a:pPr algn="ctr" defTabSz="820738">
                    <a:defRPr/>
                  </a:pPr>
                  <a:r>
                    <a:rPr lang="en-US" sz="2000" b="1" dirty="0">
                      <a:solidFill>
                        <a:schemeClr val="bg1"/>
                      </a:solidFill>
                    </a:rPr>
                    <a:t>Translators</a:t>
                  </a:r>
                </a:p>
              </p:txBody>
            </p:sp>
          </p:grpSp>
          <p:sp>
            <p:nvSpPr>
              <p:cNvPr id="92" name="Line 5"/>
              <p:cNvSpPr>
                <a:spLocks noChangeShapeType="1"/>
              </p:cNvSpPr>
              <p:nvPr/>
            </p:nvSpPr>
            <p:spPr bwMode="auto">
              <a:xfrm>
                <a:off x="5111087" y="4052888"/>
                <a:ext cx="533488" cy="0"/>
              </a:xfrm>
              <a:prstGeom prst="line">
                <a:avLst/>
              </a:prstGeom>
              <a:noFill/>
              <a:ln w="1143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sp>
            <p:nvSpPr>
              <p:cNvPr id="93" name="Line 20"/>
              <p:cNvSpPr>
                <a:spLocks noChangeShapeType="1"/>
              </p:cNvSpPr>
              <p:nvPr/>
            </p:nvSpPr>
            <p:spPr bwMode="auto">
              <a:xfrm>
                <a:off x="5790649" y="4648200"/>
                <a:ext cx="0" cy="762000"/>
              </a:xfrm>
              <a:prstGeom prst="line">
                <a:avLst/>
              </a:prstGeom>
              <a:noFill/>
              <a:ln w="63500">
                <a:solidFill>
                  <a:schemeClr val="tx1"/>
                </a:solidFill>
                <a:round/>
                <a:headEnd/>
                <a:tailEnd type="triangle" w="med" len="med"/>
              </a:ln>
              <a:effectLst>
                <a:prstShdw prst="shdw17" dist="17961" dir="2700000">
                  <a:schemeClr val="tx1">
                    <a:gamma/>
                    <a:shade val="60000"/>
                    <a:invGamma/>
                  </a:schemeClr>
                </a:prstShdw>
              </a:effectLst>
            </p:spPr>
            <p:txBody>
              <a:bodyPr wrap="none" anchor="ctr"/>
              <a:lstStyle/>
              <a:p>
                <a:pPr>
                  <a:defRPr/>
                </a:pPr>
                <a:endParaRPr lang="en-US"/>
              </a:p>
            </p:txBody>
          </p:sp>
        </p:grpSp>
      </p:gr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bwMode="auto">
          <a:xfrm>
            <a:off x="457200" y="158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smtClean="0">
                <a:solidFill>
                  <a:srgbClr val="FFFF00"/>
                </a:solidFill>
              </a:rPr>
              <a:t>Roadmap (some parallel activities)</a:t>
            </a:r>
          </a:p>
        </p:txBody>
      </p:sp>
      <p:sp>
        <p:nvSpPr>
          <p:cNvPr id="3" name="Content Placeholder 2"/>
          <p:cNvSpPr>
            <a:spLocks noGrp="1"/>
          </p:cNvSpPr>
          <p:nvPr>
            <p:ph idx="1"/>
          </p:nvPr>
        </p:nvSpPr>
        <p:spPr>
          <a:xfrm>
            <a:off x="525463" y="1327150"/>
            <a:ext cx="8229600" cy="4525963"/>
          </a:xfrm>
        </p:spPr>
        <p:txBody>
          <a:bodyPr/>
          <a:lstStyle/>
          <a:p>
            <a:pPr>
              <a:defRPr/>
            </a:pPr>
            <a:r>
              <a:rPr lang="en-US" sz="3600" dirty="0" smtClean="0">
                <a:solidFill>
                  <a:schemeClr val="tx2"/>
                </a:solidFill>
              </a:rPr>
              <a:t>Choose supported formalism(s)</a:t>
            </a:r>
          </a:p>
          <a:p>
            <a:pPr>
              <a:defRPr/>
            </a:pPr>
            <a:r>
              <a:rPr lang="en-US" sz="3600" dirty="0" smtClean="0">
                <a:solidFill>
                  <a:schemeClr val="tx2"/>
                </a:solidFill>
              </a:rPr>
              <a:t>Define the core reference model, including data types (leaf types)</a:t>
            </a:r>
          </a:p>
          <a:p>
            <a:pPr>
              <a:defRPr/>
            </a:pPr>
            <a:r>
              <a:rPr lang="en-US" sz="3600" i="1" u="sng" dirty="0" smtClean="0"/>
              <a:t>Define our modeling style and approach</a:t>
            </a:r>
          </a:p>
          <a:p>
            <a:pPr lvl="1">
              <a:defRPr/>
            </a:pPr>
            <a:r>
              <a:rPr lang="en-US" sz="3200" i="1" dirty="0" smtClean="0">
                <a:solidFill>
                  <a:schemeClr val="tx2"/>
                </a:solidFill>
                <a:ea typeface="+mn-ea"/>
                <a:cs typeface="+mn-cs"/>
              </a:rPr>
              <a:t>Patterns</a:t>
            </a:r>
          </a:p>
          <a:p>
            <a:pPr lvl="1">
              <a:defRPr/>
            </a:pPr>
            <a:r>
              <a:rPr lang="en-US" sz="3200" i="1" dirty="0" smtClean="0">
                <a:solidFill>
                  <a:schemeClr val="tx2"/>
                </a:solidFill>
                <a:ea typeface="+mn-ea"/>
                <a:cs typeface="+mn-cs"/>
              </a:rPr>
              <a:t>Development of “style” will continue as we begin creating content</a:t>
            </a:r>
            <a:endParaRPr lang="en-US" sz="3200" dirty="0" smtClean="0">
              <a:solidFill>
                <a:schemeClr val="tx2"/>
              </a:solidFill>
              <a:ea typeface="+mn-ea"/>
              <a:cs typeface="+mn-cs"/>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bwMode="auto">
          <a:xfrm>
            <a:off x="457200" y="158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smtClean="0">
                <a:solidFill>
                  <a:srgbClr val="FFFF00"/>
                </a:solidFill>
              </a:rPr>
              <a:t>Roadmap (continued)</a:t>
            </a:r>
          </a:p>
        </p:txBody>
      </p:sp>
      <p:sp>
        <p:nvSpPr>
          <p:cNvPr id="3" name="Content Placeholder 2"/>
          <p:cNvSpPr>
            <a:spLocks noGrp="1"/>
          </p:cNvSpPr>
          <p:nvPr>
            <p:ph idx="1"/>
          </p:nvPr>
        </p:nvSpPr>
        <p:spPr>
          <a:xfrm>
            <a:off x="525463" y="1327150"/>
            <a:ext cx="8229600" cy="4525963"/>
          </a:xfrm>
        </p:spPr>
        <p:txBody>
          <a:bodyPr/>
          <a:lstStyle/>
          <a:p>
            <a:pPr>
              <a:defRPr/>
            </a:pPr>
            <a:r>
              <a:rPr lang="en-US" sz="3200" dirty="0" smtClean="0">
                <a:solidFill>
                  <a:schemeClr val="tx2"/>
                </a:solidFill>
              </a:rPr>
              <a:t>Create an open shared repository of models</a:t>
            </a:r>
          </a:p>
          <a:p>
            <a:pPr lvl="1">
              <a:defRPr/>
            </a:pPr>
            <a:r>
              <a:rPr lang="en-US" sz="2800" i="1" dirty="0" smtClean="0">
                <a:solidFill>
                  <a:schemeClr val="tx2"/>
                </a:solidFill>
                <a:ea typeface="+mn-ea"/>
                <a:cs typeface="+mn-cs"/>
              </a:rPr>
              <a:t>Requirements</a:t>
            </a:r>
            <a:endParaRPr lang="en-US" sz="2800" dirty="0" smtClean="0">
              <a:solidFill>
                <a:schemeClr val="tx2"/>
              </a:solidFill>
              <a:ea typeface="+mn-ea"/>
              <a:cs typeface="+mn-cs"/>
            </a:endParaRPr>
          </a:p>
          <a:p>
            <a:pPr lvl="1">
              <a:defRPr/>
            </a:pPr>
            <a:r>
              <a:rPr lang="en-US" sz="2800" i="1" dirty="0" smtClean="0">
                <a:solidFill>
                  <a:schemeClr val="tx2"/>
                </a:solidFill>
                <a:ea typeface="+mn-ea"/>
                <a:cs typeface="+mn-cs"/>
              </a:rPr>
              <a:t>Find a place to host the repository</a:t>
            </a:r>
            <a:endParaRPr lang="en-US" sz="2800" dirty="0" smtClean="0">
              <a:solidFill>
                <a:schemeClr val="tx2"/>
              </a:solidFill>
              <a:ea typeface="+mn-ea"/>
              <a:cs typeface="+mn-cs"/>
            </a:endParaRPr>
          </a:p>
          <a:p>
            <a:pPr lvl="1">
              <a:defRPr/>
            </a:pPr>
            <a:r>
              <a:rPr lang="en-US" sz="2800" i="1" dirty="0" smtClean="0">
                <a:solidFill>
                  <a:schemeClr val="tx2"/>
                </a:solidFill>
                <a:ea typeface="+mn-ea"/>
                <a:cs typeface="+mn-cs"/>
              </a:rPr>
              <a:t>Select or develop the model repository software</a:t>
            </a:r>
            <a:endParaRPr lang="en-US" sz="2800" dirty="0" smtClean="0">
              <a:solidFill>
                <a:schemeClr val="tx2"/>
              </a:solidFill>
              <a:ea typeface="+mn-ea"/>
              <a:cs typeface="+mn-cs"/>
            </a:endParaRPr>
          </a:p>
          <a:p>
            <a:pPr>
              <a:defRPr/>
            </a:pPr>
            <a:r>
              <a:rPr lang="en-US" sz="3200" dirty="0" smtClean="0">
                <a:solidFill>
                  <a:schemeClr val="tx2"/>
                </a:solidFill>
              </a:rPr>
              <a:t>Create model content in the repository</a:t>
            </a:r>
          </a:p>
          <a:p>
            <a:pPr lvl="1">
              <a:defRPr/>
            </a:pPr>
            <a:r>
              <a:rPr lang="en-US" sz="2800" i="1" dirty="0" smtClean="0">
                <a:solidFill>
                  <a:schemeClr val="tx2"/>
                </a:solidFill>
                <a:ea typeface="+mn-ea"/>
                <a:cs typeface="+mn-cs"/>
              </a:rPr>
              <a:t>Start with existing content that participants can contribute</a:t>
            </a:r>
            <a:endParaRPr lang="en-US" sz="2800" dirty="0" smtClean="0">
              <a:solidFill>
                <a:schemeClr val="tx2"/>
              </a:solidFill>
              <a:ea typeface="+mn-ea"/>
              <a:cs typeface="+mn-cs"/>
            </a:endParaRPr>
          </a:p>
          <a:p>
            <a:pPr lvl="1">
              <a:defRPr/>
            </a:pPr>
            <a:r>
              <a:rPr lang="en-US" sz="2800" i="1" dirty="0" smtClean="0">
                <a:solidFill>
                  <a:schemeClr val="tx2"/>
                </a:solidFill>
                <a:ea typeface="+mn-ea"/>
                <a:cs typeface="+mn-cs"/>
              </a:rPr>
              <a:t>Must engage clinical experts for validation of the models</a:t>
            </a:r>
            <a:endParaRPr lang="en-US" sz="2800" dirty="0" smtClean="0">
              <a:solidFill>
                <a:schemeClr val="tx2"/>
              </a:solidFill>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618"/>
            <a:ext cx="8229600" cy="735296"/>
          </a:xfrm>
        </p:spPr>
        <p:txBody>
          <a:bodyPr/>
          <a:lstStyle/>
          <a:p>
            <a:r>
              <a:rPr lang="en-US" b="1" dirty="0" smtClean="0">
                <a:solidFill>
                  <a:srgbClr val="FFFF00"/>
                </a:solidFill>
              </a:rPr>
              <a:t>CIMI Executive Committee</a:t>
            </a:r>
            <a:endParaRPr lang="en-US" b="1" dirty="0">
              <a:solidFill>
                <a:srgbClr val="FFFF00"/>
              </a:solidFill>
            </a:endParaRPr>
          </a:p>
        </p:txBody>
      </p:sp>
      <p:sp>
        <p:nvSpPr>
          <p:cNvPr id="3" name="Content Placeholder 2"/>
          <p:cNvSpPr>
            <a:spLocks noGrp="1"/>
          </p:cNvSpPr>
          <p:nvPr>
            <p:ph idx="1"/>
          </p:nvPr>
        </p:nvSpPr>
        <p:spPr>
          <a:xfrm>
            <a:off x="852992" y="1299944"/>
            <a:ext cx="5848066" cy="4525963"/>
          </a:xfrm>
        </p:spPr>
        <p:txBody>
          <a:bodyPr/>
          <a:lstStyle/>
          <a:p>
            <a:r>
              <a:rPr lang="en-US" sz="3600" dirty="0" smtClean="0"/>
              <a:t>Stan Huff</a:t>
            </a:r>
          </a:p>
          <a:p>
            <a:r>
              <a:rPr lang="en-US" sz="3600" dirty="0" smtClean="0"/>
              <a:t>Virginia Riehl</a:t>
            </a:r>
          </a:p>
          <a:p>
            <a:r>
              <a:rPr lang="en-US" sz="3600" dirty="0" smtClean="0"/>
              <a:t>Nicholas Oughtibridge</a:t>
            </a:r>
          </a:p>
          <a:p>
            <a:r>
              <a:rPr lang="en-US" sz="3600" dirty="0" smtClean="0"/>
              <a:t>Jamie Ferguson</a:t>
            </a:r>
          </a:p>
          <a:p>
            <a:r>
              <a:rPr lang="en-US" sz="3600" dirty="0" smtClean="0"/>
              <a:t>Jane Millar</a:t>
            </a:r>
          </a:p>
          <a:p>
            <a:r>
              <a:rPr lang="en-US" sz="3600" dirty="0" smtClean="0"/>
              <a:t>Tom Jones</a:t>
            </a:r>
          </a:p>
          <a:p>
            <a:r>
              <a:rPr lang="en-US" sz="3600" dirty="0" smtClean="0"/>
              <a:t>Colleen Brooks</a:t>
            </a:r>
            <a:endParaRPr lang="en-US" sz="3600" dirty="0"/>
          </a:p>
        </p:txBody>
      </p:sp>
      <p:sp>
        <p:nvSpPr>
          <p:cNvPr id="4" name="Slide Number Placeholder 3"/>
          <p:cNvSpPr>
            <a:spLocks noGrp="1"/>
          </p:cNvSpPr>
          <p:nvPr>
            <p:ph type="sldNum" sz="quarter" idx="10"/>
          </p:nvPr>
        </p:nvSpPr>
        <p:spPr/>
        <p:txBody>
          <a:bodyPr/>
          <a:lstStyle/>
          <a:p>
            <a:pPr>
              <a:defRPr/>
            </a:pPr>
            <a:r>
              <a:rPr lang="en-US" smtClean="0"/>
              <a:t> Huff # </a:t>
            </a:r>
            <a:fld id="{EBE4D7B4-ED56-410C-BB88-9AEEB1A4B6E4}" type="slidenum">
              <a:rPr lang="en-US" smtClean="0"/>
              <a:pPr>
                <a:defRPr/>
              </a:pPr>
              <a:t>2</a:t>
            </a:fld>
            <a:endParaRPr lang="en-US"/>
          </a:p>
        </p:txBody>
      </p:sp>
    </p:spTree>
    <p:extLst>
      <p:ext uri="{BB962C8B-B14F-4D97-AF65-F5344CB8AC3E}">
        <p14:creationId xmlns:p14="http://schemas.microsoft.com/office/powerpoint/2010/main" val="273746395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bwMode="auto">
          <a:xfrm>
            <a:off x="457200" y="158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dirty="0" smtClean="0">
                <a:solidFill>
                  <a:srgbClr val="FFFF00"/>
                </a:solidFill>
              </a:rPr>
              <a:t>Roadmap (continued)</a:t>
            </a:r>
          </a:p>
        </p:txBody>
      </p:sp>
      <p:sp>
        <p:nvSpPr>
          <p:cNvPr id="3" name="Content Placeholder 2"/>
          <p:cNvSpPr>
            <a:spLocks noGrp="1"/>
          </p:cNvSpPr>
          <p:nvPr>
            <p:ph idx="1"/>
          </p:nvPr>
        </p:nvSpPr>
        <p:spPr>
          <a:xfrm>
            <a:off x="238125" y="931863"/>
            <a:ext cx="8959850" cy="5346700"/>
          </a:xfrm>
        </p:spPr>
        <p:txBody>
          <a:bodyPr/>
          <a:lstStyle/>
          <a:p>
            <a:pPr>
              <a:defRPr/>
            </a:pPr>
            <a:r>
              <a:rPr lang="en-US" sz="2800" dirty="0" smtClean="0">
                <a:solidFill>
                  <a:schemeClr val="tx2"/>
                </a:solidFill>
              </a:rPr>
              <a:t>Create a process (editorial board?) for </a:t>
            </a:r>
            <a:r>
              <a:rPr lang="en-US" sz="2800" dirty="0" err="1" smtClean="0">
                <a:solidFill>
                  <a:schemeClr val="tx2"/>
                </a:solidFill>
              </a:rPr>
              <a:t>curation</a:t>
            </a:r>
            <a:r>
              <a:rPr lang="en-US" sz="2800" dirty="0" smtClean="0">
                <a:solidFill>
                  <a:schemeClr val="tx2"/>
                </a:solidFill>
              </a:rPr>
              <a:t> and management of model content</a:t>
            </a:r>
          </a:p>
          <a:p>
            <a:pPr>
              <a:defRPr/>
            </a:pPr>
            <a:r>
              <a:rPr lang="en-US" sz="2800" dirty="0" smtClean="0">
                <a:solidFill>
                  <a:schemeClr val="tx2"/>
                </a:solidFill>
              </a:rPr>
              <a:t>Resolve and specify IP policies for open sharing of models</a:t>
            </a:r>
          </a:p>
          <a:p>
            <a:pPr>
              <a:defRPr/>
            </a:pPr>
            <a:r>
              <a:rPr lang="en-US" sz="2800" dirty="0" smtClean="0">
                <a:solidFill>
                  <a:schemeClr val="tx2"/>
                </a:solidFill>
              </a:rPr>
              <a:t>Find a way of funding and supporting the repository and modeling activities</a:t>
            </a:r>
          </a:p>
          <a:p>
            <a:pPr>
              <a:defRPr/>
            </a:pPr>
            <a:r>
              <a:rPr lang="en-US" sz="2800" dirty="0" smtClean="0">
                <a:solidFill>
                  <a:schemeClr val="tx2"/>
                </a:solidFill>
              </a:rPr>
              <a:t>Create tools/compilers/transformers to other formalisms</a:t>
            </a:r>
          </a:p>
          <a:p>
            <a:pPr lvl="1">
              <a:defRPr/>
            </a:pPr>
            <a:r>
              <a:rPr lang="en-US" sz="2400" i="1" dirty="0" smtClean="0">
                <a:solidFill>
                  <a:schemeClr val="tx2"/>
                </a:solidFill>
                <a:ea typeface="+mn-ea"/>
                <a:cs typeface="+mn-cs"/>
              </a:rPr>
              <a:t>Must support at least ADL, UML/OCL, Semantic Web, HL7</a:t>
            </a:r>
            <a:endParaRPr lang="en-US" sz="2400" dirty="0" smtClean="0">
              <a:solidFill>
                <a:schemeClr val="tx2"/>
              </a:solidFill>
              <a:ea typeface="+mn-ea"/>
              <a:cs typeface="+mn-cs"/>
            </a:endParaRPr>
          </a:p>
          <a:p>
            <a:pPr>
              <a:defRPr/>
            </a:pPr>
            <a:r>
              <a:rPr lang="en-US" sz="2800" dirty="0" smtClean="0">
                <a:solidFill>
                  <a:schemeClr val="tx2"/>
                </a:solidFill>
              </a:rPr>
              <a:t>Create tools/compilers/transformers to create what software developers need (joint work)</a:t>
            </a:r>
          </a:p>
          <a:p>
            <a:pPr lvl="1">
              <a:defRPr/>
            </a:pPr>
            <a:r>
              <a:rPr lang="en-US" sz="2400" i="1" dirty="0" smtClean="0">
                <a:solidFill>
                  <a:schemeClr val="tx2"/>
                </a:solidFill>
                <a:ea typeface="+mn-ea"/>
                <a:cs typeface="+mn-cs"/>
              </a:rPr>
              <a:t>Examples:  XML schema, Java classes, CDA templates, greenCDA, RFH, SMART RDF, etc.</a:t>
            </a:r>
            <a:endParaRPr lang="en-US" sz="2400" dirty="0" smtClean="0">
              <a:solidFill>
                <a:schemeClr val="tx2"/>
              </a:solidFill>
              <a:ea typeface="+mn-ea"/>
              <a:cs typeface="+mn-cs"/>
            </a:endParaRPr>
          </a:p>
          <a:p>
            <a:pPr>
              <a:defRPr/>
            </a:pPr>
            <a:endParaRPr lang="en-US" sz="2800" dirty="0" smtClean="0">
              <a:solidFill>
                <a:schemeClr val="tx2"/>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214"/>
            <a:ext cx="8229600" cy="735296"/>
          </a:xfrm>
        </p:spPr>
        <p:txBody>
          <a:bodyPr/>
          <a:lstStyle/>
          <a:p>
            <a:pPr>
              <a:buClr>
                <a:srgbClr val="FFFFFF"/>
              </a:buClr>
              <a:buSzPct val="90000"/>
            </a:pPr>
            <a:r>
              <a:rPr lang="en-US" sz="3600" b="1" dirty="0">
                <a:solidFill>
                  <a:srgbClr val="FFFF00"/>
                </a:solidFill>
              </a:rPr>
              <a:t>Modeling at Intermountain</a:t>
            </a:r>
          </a:p>
        </p:txBody>
      </p:sp>
      <p:sp>
        <p:nvSpPr>
          <p:cNvPr id="3" name="Content Placeholder 2"/>
          <p:cNvSpPr>
            <a:spLocks noGrp="1"/>
          </p:cNvSpPr>
          <p:nvPr>
            <p:ph idx="1"/>
          </p:nvPr>
        </p:nvSpPr>
        <p:spPr>
          <a:xfrm>
            <a:off x="457200" y="928048"/>
            <a:ext cx="8229600" cy="5554639"/>
          </a:xfrm>
        </p:spPr>
        <p:txBody>
          <a:bodyPr/>
          <a:lstStyle/>
          <a:p>
            <a:r>
              <a:rPr lang="en-US" sz="3200" dirty="0" smtClean="0">
                <a:solidFill>
                  <a:schemeClr val="tx2"/>
                </a:solidFill>
              </a:rPr>
              <a:t>1994 – Models using Abstract Syntax Notation 1 (ASN.1)</a:t>
            </a:r>
            <a:endParaRPr lang="en-US" sz="3200" dirty="0" smtClean="0"/>
          </a:p>
          <a:p>
            <a:r>
              <a:rPr lang="en-US" sz="3200" dirty="0" smtClean="0">
                <a:solidFill>
                  <a:schemeClr val="tx2"/>
                </a:solidFill>
              </a:rPr>
              <a:t>~ 2000 – attempt modeling with XML Schema </a:t>
            </a:r>
          </a:p>
          <a:p>
            <a:pPr lvl="1"/>
            <a:r>
              <a:rPr lang="en-US" sz="2800" dirty="0" smtClean="0">
                <a:solidFill>
                  <a:schemeClr val="tx2"/>
                </a:solidFill>
              </a:rPr>
              <a:t>No terminology binding capabilities, no constraint language</a:t>
            </a:r>
          </a:p>
          <a:p>
            <a:r>
              <a:rPr lang="en-US" sz="3200" dirty="0" smtClean="0">
                <a:solidFill>
                  <a:schemeClr val="tx2"/>
                </a:solidFill>
              </a:rPr>
              <a:t>2004 – models using Clinical Element Modeling Language (CEML), 5000+ models</a:t>
            </a:r>
          </a:p>
          <a:p>
            <a:r>
              <a:rPr lang="en-US" sz="3200" dirty="0" smtClean="0">
                <a:solidFill>
                  <a:schemeClr val="tx2"/>
                </a:solidFill>
              </a:rPr>
              <a:t>2009 – models converted to Constraint Definition Language (CDL)</a:t>
            </a:r>
          </a:p>
          <a:p>
            <a:r>
              <a:rPr lang="en-US" sz="3200" dirty="0" smtClean="0">
                <a:solidFill>
                  <a:schemeClr val="tx2"/>
                </a:solidFill>
              </a:rPr>
              <a:t>2013 – models converted back to CEML</a:t>
            </a:r>
          </a:p>
        </p:txBody>
      </p:sp>
    </p:spTree>
    <p:extLst>
      <p:ext uri="{BB962C8B-B14F-4D97-AF65-F5344CB8AC3E}">
        <p14:creationId xmlns:p14="http://schemas.microsoft.com/office/powerpoint/2010/main" val="29333752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7214"/>
            <a:ext cx="8229600" cy="735296"/>
          </a:xfrm>
        </p:spPr>
        <p:txBody>
          <a:bodyPr/>
          <a:lstStyle/>
          <a:p>
            <a:pPr>
              <a:buClr>
                <a:srgbClr val="FFFFFF"/>
              </a:buClr>
              <a:buSzPct val="90000"/>
            </a:pPr>
            <a:r>
              <a:rPr lang="en-US" sz="3600" b="1" dirty="0" smtClean="0">
                <a:solidFill>
                  <a:srgbClr val="FFFF00"/>
                </a:solidFill>
              </a:rPr>
              <a:t>Intermountain Plans</a:t>
            </a:r>
            <a:endParaRPr lang="en-US" sz="3600" b="1" dirty="0">
              <a:solidFill>
                <a:srgbClr val="FFFF00"/>
              </a:solidFill>
            </a:endParaRPr>
          </a:p>
        </p:txBody>
      </p:sp>
      <p:sp>
        <p:nvSpPr>
          <p:cNvPr id="3" name="Content Placeholder 2"/>
          <p:cNvSpPr>
            <a:spLocks noGrp="1"/>
          </p:cNvSpPr>
          <p:nvPr>
            <p:ph idx="1"/>
          </p:nvPr>
        </p:nvSpPr>
        <p:spPr>
          <a:xfrm>
            <a:off x="457200" y="928048"/>
            <a:ext cx="8229600" cy="5554639"/>
          </a:xfrm>
        </p:spPr>
        <p:txBody>
          <a:bodyPr/>
          <a:lstStyle/>
          <a:p>
            <a:r>
              <a:rPr lang="en-US" sz="3200" dirty="0" smtClean="0">
                <a:solidFill>
                  <a:schemeClr val="tx2"/>
                </a:solidFill>
              </a:rPr>
              <a:t>Continue to use CEML internally for now</a:t>
            </a:r>
          </a:p>
          <a:p>
            <a:r>
              <a:rPr lang="en-US" sz="3200" dirty="0" smtClean="0">
                <a:solidFill>
                  <a:schemeClr val="tx2"/>
                </a:solidFill>
              </a:rPr>
              <a:t>Intermountain models are available at</a:t>
            </a:r>
          </a:p>
          <a:p>
            <a:pPr lvl="1"/>
            <a:r>
              <a:rPr lang="en-US" sz="2800" dirty="0" smtClean="0">
                <a:solidFill>
                  <a:schemeClr val="tx2"/>
                </a:solidFill>
                <a:hlinkClick r:id="rId2"/>
              </a:rPr>
              <a:t>www.clinicalelement.com</a:t>
            </a:r>
            <a:r>
              <a:rPr lang="en-US" sz="2800" dirty="0" smtClean="0">
                <a:solidFill>
                  <a:schemeClr val="tx2"/>
                </a:solidFill>
              </a:rPr>
              <a:t> </a:t>
            </a:r>
            <a:endParaRPr lang="en-US" sz="2800" dirty="0" smtClean="0"/>
          </a:p>
          <a:p>
            <a:r>
              <a:rPr lang="en-US" sz="3200" dirty="0" smtClean="0">
                <a:solidFill>
                  <a:schemeClr val="tx2"/>
                </a:solidFill>
              </a:rPr>
              <a:t>Translate CEML models to ADL 1.5</a:t>
            </a:r>
          </a:p>
          <a:p>
            <a:r>
              <a:rPr lang="en-US" sz="3200" dirty="0" smtClean="0">
                <a:solidFill>
                  <a:schemeClr val="tx2"/>
                </a:solidFill>
              </a:rPr>
              <a:t>Contribute converted models to CIMI</a:t>
            </a:r>
          </a:p>
          <a:p>
            <a:r>
              <a:rPr lang="en-US" sz="3200" dirty="0" smtClean="0">
                <a:solidFill>
                  <a:schemeClr val="tx2"/>
                </a:solidFill>
              </a:rPr>
              <a:t>Place models in the CIMI repository with “proposed status”</a:t>
            </a:r>
          </a:p>
          <a:p>
            <a:r>
              <a:rPr lang="en-US" sz="3200" dirty="0" smtClean="0">
                <a:solidFill>
                  <a:schemeClr val="tx2"/>
                </a:solidFill>
              </a:rPr>
              <a:t>Models reviewed and modified to conform to CIMI standards and style</a:t>
            </a:r>
          </a:p>
        </p:txBody>
      </p:sp>
    </p:spTree>
    <p:extLst>
      <p:ext uri="{BB962C8B-B14F-4D97-AF65-F5344CB8AC3E}">
        <p14:creationId xmlns:p14="http://schemas.microsoft.com/office/powerpoint/2010/main" val="350980227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ctrTitle"/>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6600" dirty="0" smtClean="0"/>
              <a:t>Selected CIMI Policies, Decisions, and Milestones</a:t>
            </a:r>
          </a:p>
        </p:txBody>
      </p:sp>
      <p:sp>
        <p:nvSpPr>
          <p:cNvPr id="26627" name="Subtitle 2"/>
          <p:cNvSpPr>
            <a:spLocks noGrp="1"/>
          </p:cNvSpPr>
          <p:nvPr>
            <p:ph type="subTitle"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mtClean="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bwMode="auto">
          <a:xfrm>
            <a:off x="457200" y="6985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smtClean="0">
                <a:solidFill>
                  <a:srgbClr val="FFFF00"/>
                </a:solidFill>
              </a:rPr>
              <a:t>Decisions (London, Dec 1, 2011)</a:t>
            </a:r>
          </a:p>
        </p:txBody>
      </p:sp>
      <p:sp>
        <p:nvSpPr>
          <p:cNvPr id="27651" name="Content Placeholder 2"/>
          <p:cNvSpPr>
            <a:spLocks noGrp="1"/>
          </p:cNvSpPr>
          <p:nvPr>
            <p:ph idx="1"/>
          </p:nvPr>
        </p:nvSpPr>
        <p:spPr bwMode="auto">
          <a:xfrm>
            <a:off x="381000" y="1014413"/>
            <a:ext cx="8305800" cy="4419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000" dirty="0" smtClean="0">
                <a:solidFill>
                  <a:schemeClr val="tx2"/>
                </a:solidFill>
              </a:rPr>
              <a:t>We agreed to:</a:t>
            </a:r>
            <a:endParaRPr lang="en-US" sz="2800" dirty="0" smtClean="0">
              <a:solidFill>
                <a:schemeClr val="tx2"/>
              </a:solidFill>
            </a:endParaRPr>
          </a:p>
          <a:p>
            <a:pPr lvl="1"/>
            <a:r>
              <a:rPr lang="en-GB" sz="2800" dirty="0" smtClean="0">
                <a:solidFill>
                  <a:schemeClr val="tx2"/>
                </a:solidFill>
              </a:rPr>
              <a:t>ADL 1.5 as the initial formalism, including the Archetype Object Model </a:t>
            </a:r>
          </a:p>
          <a:p>
            <a:pPr lvl="1"/>
            <a:r>
              <a:rPr lang="en-GB" sz="2800" dirty="0" smtClean="0">
                <a:solidFill>
                  <a:schemeClr val="tx2"/>
                </a:solidFill>
              </a:rPr>
              <a:t>A CIMI UML profile (Archetype Modelling Language, AML) will be developed concurrently as a set of UML stereotypes, XMI specifications and transformations</a:t>
            </a:r>
            <a:endParaRPr lang="en-GB" dirty="0" smtClean="0">
              <a:solidFill>
                <a:schemeClr val="tx2"/>
              </a:solidFill>
            </a:endParaRPr>
          </a:p>
          <a:p>
            <a:endParaRPr lang="en-GB"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bwMode="auto">
          <a:xfrm>
            <a:off x="457200" y="84138"/>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smtClean="0">
                <a:solidFill>
                  <a:srgbClr val="FFFF00"/>
                </a:solidFill>
              </a:rPr>
              <a:t>Definition of “Logical Model”</a:t>
            </a:r>
          </a:p>
        </p:txBody>
      </p:sp>
      <p:sp>
        <p:nvSpPr>
          <p:cNvPr id="29699"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200" smtClean="0">
                <a:solidFill>
                  <a:schemeClr val="tx2"/>
                </a:solidFill>
              </a:rPr>
              <a:t>Models show the structural relationship of the model elements (containment) </a:t>
            </a:r>
          </a:p>
          <a:p>
            <a:r>
              <a:rPr lang="en-US" sz="3200" smtClean="0">
                <a:solidFill>
                  <a:schemeClr val="tx2"/>
                </a:solidFill>
              </a:rPr>
              <a:t>Coded elements have explicit binding to allowed coded values </a:t>
            </a:r>
          </a:p>
          <a:p>
            <a:r>
              <a:rPr lang="en-US" sz="3200" smtClean="0">
                <a:solidFill>
                  <a:schemeClr val="tx2"/>
                </a:solidFill>
              </a:rPr>
              <a:t>Models are independent of a specific programming language or type of database </a:t>
            </a:r>
          </a:p>
          <a:p>
            <a:r>
              <a:rPr lang="en-US" sz="3200" smtClean="0">
                <a:solidFill>
                  <a:schemeClr val="tx2"/>
                </a:solidFill>
              </a:rPr>
              <a:t>Support explicit, unambiguous query statements against data instances</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bwMode="auto">
          <a:xfrm>
            <a:off x="457200" y="158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dirty="0" smtClean="0">
                <a:solidFill>
                  <a:srgbClr val="FFFF00"/>
                </a:solidFill>
              </a:rPr>
              <a:t>Implementation Strategy</a:t>
            </a:r>
          </a:p>
        </p:txBody>
      </p:sp>
      <p:sp>
        <p:nvSpPr>
          <p:cNvPr id="3" name="Content Placeholder 2"/>
          <p:cNvSpPr>
            <a:spLocks noGrp="1"/>
          </p:cNvSpPr>
          <p:nvPr>
            <p:ph idx="1"/>
          </p:nvPr>
        </p:nvSpPr>
        <p:spPr>
          <a:xfrm>
            <a:off x="525463" y="1327150"/>
            <a:ext cx="8229600" cy="4525963"/>
          </a:xfrm>
        </p:spPr>
        <p:txBody>
          <a:bodyPr/>
          <a:lstStyle/>
          <a:p>
            <a:pPr>
              <a:defRPr/>
            </a:pPr>
            <a:r>
              <a:rPr lang="en-US" sz="3600" dirty="0" smtClean="0">
                <a:solidFill>
                  <a:schemeClr val="tx2"/>
                </a:solidFill>
              </a:rPr>
              <a:t>As needed, we will make official mappings from the CIMI logical models to particular implementations (logical data types -&gt; physical data types)</a:t>
            </a:r>
          </a:p>
          <a:p>
            <a:pPr lvl="1">
              <a:defRPr/>
            </a:pPr>
            <a:r>
              <a:rPr lang="en-US" sz="3200" dirty="0" smtClean="0">
                <a:solidFill>
                  <a:schemeClr val="tx2"/>
                </a:solidFill>
              </a:rPr>
              <a:t>FHIR</a:t>
            </a:r>
          </a:p>
          <a:p>
            <a:pPr lvl="1">
              <a:defRPr/>
            </a:pPr>
            <a:r>
              <a:rPr lang="en-US" sz="3200" dirty="0" smtClean="0">
                <a:solidFill>
                  <a:schemeClr val="tx2"/>
                </a:solidFill>
              </a:rPr>
              <a:t>CCDA</a:t>
            </a:r>
          </a:p>
          <a:p>
            <a:pPr lvl="1">
              <a:defRPr/>
            </a:pPr>
            <a:r>
              <a:rPr lang="en-US" sz="3200" dirty="0" smtClean="0">
                <a:solidFill>
                  <a:schemeClr val="tx2"/>
                </a:solidFill>
              </a:rPr>
              <a:t>HL7 V3 messaging</a:t>
            </a:r>
          </a:p>
          <a:p>
            <a:pPr lvl="1">
              <a:defRPr/>
            </a:pPr>
            <a:r>
              <a:rPr lang="en-US" sz="3200" dirty="0" smtClean="0">
                <a:solidFill>
                  <a:schemeClr val="tx2"/>
                </a:solidFill>
              </a:rPr>
              <a:t>Etc.</a:t>
            </a:r>
          </a:p>
          <a:p>
            <a:pPr>
              <a:defRPr/>
            </a:pPr>
            <a:endParaRPr lang="en-US" sz="3200" dirty="0" smtClean="0">
              <a:solidFill>
                <a:schemeClr val="tx2"/>
              </a:solidFill>
              <a:ea typeface="+mn-ea"/>
              <a:cs typeface="+mn-cs"/>
            </a:endParaRPr>
          </a:p>
        </p:txBody>
      </p:sp>
    </p:spTree>
    <p:extLst>
      <p:ext uri="{BB962C8B-B14F-4D97-AF65-F5344CB8AC3E}">
        <p14:creationId xmlns:p14="http://schemas.microsoft.com/office/powerpoint/2010/main" val="314676054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bwMode="auto">
          <a:xfrm>
            <a:off x="457200" y="15875"/>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4000" b="1" dirty="0" smtClean="0">
                <a:solidFill>
                  <a:srgbClr val="FFFF00"/>
                </a:solidFill>
              </a:rPr>
              <a:t>Further modeling decisions</a:t>
            </a:r>
            <a:endParaRPr lang="en-US" dirty="0" smtClean="0"/>
          </a:p>
        </p:txBody>
      </p:sp>
      <p:sp>
        <p:nvSpPr>
          <p:cNvPr id="3" name="Content Placeholder 2"/>
          <p:cNvSpPr>
            <a:spLocks noGrp="1"/>
          </p:cNvSpPr>
          <p:nvPr>
            <p:ph idx="1"/>
          </p:nvPr>
        </p:nvSpPr>
        <p:spPr>
          <a:xfrm>
            <a:off x="457200" y="1149350"/>
            <a:ext cx="8229600" cy="4525963"/>
          </a:xfrm>
        </p:spPr>
        <p:txBody>
          <a:bodyPr/>
          <a:lstStyle/>
          <a:p>
            <a:pPr>
              <a:defRPr/>
            </a:pPr>
            <a:r>
              <a:rPr lang="en-US" sz="3200" dirty="0">
                <a:solidFill>
                  <a:schemeClr val="tx2"/>
                </a:solidFill>
              </a:rPr>
              <a:t>One or more </a:t>
            </a:r>
            <a:r>
              <a:rPr lang="en-US" sz="4000" dirty="0"/>
              <a:t>Examples</a:t>
            </a:r>
            <a:r>
              <a:rPr lang="en-US" sz="3200" dirty="0"/>
              <a:t> </a:t>
            </a:r>
            <a:r>
              <a:rPr lang="en-US" sz="3200" dirty="0">
                <a:solidFill>
                  <a:schemeClr val="tx2"/>
                </a:solidFill>
              </a:rPr>
              <a:t>of instance data will be created for each model</a:t>
            </a:r>
          </a:p>
          <a:p>
            <a:pPr lvl="1">
              <a:defRPr/>
            </a:pPr>
            <a:r>
              <a:rPr lang="en-US" sz="2800" dirty="0">
                <a:solidFill>
                  <a:schemeClr val="tx2"/>
                </a:solidFill>
              </a:rPr>
              <a:t>The examples can show both proper and improper use</a:t>
            </a:r>
          </a:p>
          <a:p>
            <a:pPr>
              <a:defRPr/>
            </a:pPr>
            <a:r>
              <a:rPr lang="en-US" sz="3200" dirty="0" smtClean="0">
                <a:solidFill>
                  <a:schemeClr val="tx2"/>
                </a:solidFill>
              </a:rPr>
              <a:t>Models shall specify a single preferred unit of measure (unit normalization)</a:t>
            </a:r>
          </a:p>
          <a:p>
            <a:pPr>
              <a:defRPr/>
            </a:pPr>
            <a:r>
              <a:rPr lang="en-US" sz="3200" dirty="0" smtClean="0">
                <a:solidFill>
                  <a:schemeClr val="tx2"/>
                </a:solidFill>
              </a:rPr>
              <a:t>Models can support inclusion of processing knowledge (default values)</a:t>
            </a:r>
          </a:p>
          <a:p>
            <a:pPr>
              <a:defRPr/>
            </a:pPr>
            <a:endParaRPr lang="en-US" sz="3200" dirty="0">
              <a:solidFill>
                <a:schemeClr val="tx2"/>
              </a:solidFill>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0392" y="152400"/>
            <a:ext cx="8164016" cy="838200"/>
          </a:xfrm>
        </p:spPr>
        <p:txBody>
          <a:bodyPr/>
          <a:lstStyle/>
          <a:p>
            <a:pPr algn="ctr"/>
            <a:r>
              <a:rPr lang="en-AU" sz="3200" dirty="0" err="1" smtClean="0"/>
              <a:t>IsoSemantic</a:t>
            </a:r>
            <a:r>
              <a:rPr lang="en-AU" sz="3200" dirty="0" smtClean="0"/>
              <a:t> Models – Example of Problem</a:t>
            </a:r>
            <a:br>
              <a:rPr lang="en-AU" sz="3200" dirty="0" smtClean="0"/>
            </a:br>
            <a:r>
              <a:rPr lang="en-AU" sz="2400" dirty="0" smtClean="0"/>
              <a:t>(from </a:t>
            </a:r>
            <a:r>
              <a:rPr lang="en-AU" sz="2400" dirty="0" err="1" smtClean="0"/>
              <a:t>Dr.</a:t>
            </a:r>
            <a:r>
              <a:rPr lang="en-AU" sz="2400" dirty="0" smtClean="0"/>
              <a:t> Linda Bird)</a:t>
            </a:r>
            <a:endParaRPr lang="en-AU" sz="2400" dirty="0"/>
          </a:p>
        </p:txBody>
      </p:sp>
      <p:pic>
        <p:nvPicPr>
          <p:cNvPr id="5" name="Picture 2"/>
          <p:cNvPicPr>
            <a:picLocks noChangeAspect="1" noChangeArrowheads="1"/>
          </p:cNvPicPr>
          <p:nvPr/>
        </p:nvPicPr>
        <p:blipFill>
          <a:blip r:embed="rId2" cstate="print"/>
          <a:srcRect/>
          <a:stretch>
            <a:fillRect/>
          </a:stretch>
        </p:blipFill>
        <p:spPr bwMode="auto">
          <a:xfrm>
            <a:off x="270457" y="2455887"/>
            <a:ext cx="2537138" cy="3781425"/>
          </a:xfrm>
          <a:prstGeom prst="rect">
            <a:avLst/>
          </a:prstGeom>
          <a:noFill/>
          <a:ln w="9525">
            <a:noFill/>
            <a:miter lim="800000"/>
            <a:headEnd/>
            <a:tailEnd/>
          </a:ln>
        </p:spPr>
      </p:pic>
      <p:pic>
        <p:nvPicPr>
          <p:cNvPr id="6" name="Picture 3"/>
          <p:cNvPicPr>
            <a:picLocks noChangeAspect="1" noChangeArrowheads="1"/>
          </p:cNvPicPr>
          <p:nvPr/>
        </p:nvPicPr>
        <p:blipFill>
          <a:blip r:embed="rId3" cstate="print"/>
          <a:srcRect/>
          <a:stretch>
            <a:fillRect/>
          </a:stretch>
        </p:blipFill>
        <p:spPr bwMode="auto">
          <a:xfrm>
            <a:off x="2993064" y="2455886"/>
            <a:ext cx="2712277" cy="3781425"/>
          </a:xfrm>
          <a:prstGeom prst="rect">
            <a:avLst/>
          </a:prstGeom>
          <a:noFill/>
          <a:ln w="9525">
            <a:noFill/>
            <a:miter lim="800000"/>
            <a:headEnd/>
            <a:tailEnd/>
          </a:ln>
        </p:spPr>
      </p:pic>
      <p:pic>
        <p:nvPicPr>
          <p:cNvPr id="7" name="Picture 4"/>
          <p:cNvPicPr>
            <a:picLocks noChangeAspect="1" noChangeArrowheads="1"/>
          </p:cNvPicPr>
          <p:nvPr/>
        </p:nvPicPr>
        <p:blipFill>
          <a:blip r:embed="rId4" cstate="print"/>
          <a:srcRect/>
          <a:stretch>
            <a:fillRect/>
          </a:stretch>
        </p:blipFill>
        <p:spPr bwMode="auto">
          <a:xfrm>
            <a:off x="5876054" y="2455887"/>
            <a:ext cx="2997490" cy="3781425"/>
          </a:xfrm>
          <a:prstGeom prst="rect">
            <a:avLst/>
          </a:prstGeom>
          <a:noFill/>
          <a:ln w="9525">
            <a:noFill/>
            <a:miter lim="800000"/>
            <a:headEnd/>
            <a:tailEnd/>
          </a:ln>
        </p:spPr>
      </p:pic>
      <p:sp>
        <p:nvSpPr>
          <p:cNvPr id="8" name="Rectangle 7"/>
          <p:cNvSpPr/>
          <p:nvPr/>
        </p:nvSpPr>
        <p:spPr>
          <a:xfrm>
            <a:off x="0" y="1599183"/>
            <a:ext cx="9144000" cy="461665"/>
          </a:xfrm>
          <a:prstGeom prst="rect">
            <a:avLst/>
          </a:prstGeom>
          <a:solidFill>
            <a:srgbClr val="CCFF99"/>
          </a:solidFill>
        </p:spPr>
        <p:txBody>
          <a:bodyPr wrap="square">
            <a:spAutoFit/>
          </a:bodyPr>
          <a:lstStyle/>
          <a:p>
            <a:pPr algn="ctr"/>
            <a:r>
              <a:rPr lang="en-US" sz="2400" dirty="0" smtClean="0">
                <a:solidFill>
                  <a:srgbClr val="000066"/>
                </a:solidFill>
                <a:latin typeface="Arial" charset="0"/>
              </a:rPr>
              <a:t>e.g. “Suspected Lung Cancer”</a:t>
            </a:r>
            <a:endParaRPr lang="en-US" sz="2400" dirty="0">
              <a:solidFill>
                <a:srgbClr val="000066"/>
              </a:solidFill>
              <a:latin typeface="Arial" charset="0"/>
            </a:endParaRPr>
          </a:p>
        </p:txBody>
      </p:sp>
    </p:spTree>
    <p:extLst>
      <p:ext uri="{BB962C8B-B14F-4D97-AF65-F5344CB8AC3E}">
        <p14:creationId xmlns:p14="http://schemas.microsoft.com/office/powerpoint/2010/main" val="5390410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Object 26"/>
          <p:cNvPicPr>
            <a:picLocks noChangeArrowheads="1"/>
          </p:cNvPicPr>
          <p:nvPr/>
        </p:nvPicPr>
        <p:blipFill>
          <a:blip r:embed="rId2" cstate="print"/>
          <a:srcRect l="-627" t="-1176" r="-519" b="-1620"/>
          <a:stretch>
            <a:fillRect/>
          </a:stretch>
        </p:blipFill>
        <p:spPr bwMode="auto">
          <a:xfrm>
            <a:off x="0" y="1528465"/>
            <a:ext cx="9144000" cy="5329535"/>
          </a:xfrm>
          <a:prstGeom prst="rect">
            <a:avLst/>
          </a:prstGeom>
          <a:solidFill>
            <a:schemeClr val="bg1"/>
          </a:solidFill>
          <a:ln w="9525">
            <a:noFill/>
            <a:miter lim="800000"/>
            <a:headEnd/>
            <a:tailEnd/>
          </a:ln>
        </p:spPr>
      </p:pic>
      <p:sp>
        <p:nvSpPr>
          <p:cNvPr id="2" name="Title 1"/>
          <p:cNvSpPr>
            <a:spLocks noGrp="1"/>
          </p:cNvSpPr>
          <p:nvPr>
            <p:ph type="title"/>
          </p:nvPr>
        </p:nvSpPr>
        <p:spPr>
          <a:xfrm>
            <a:off x="80392" y="152400"/>
            <a:ext cx="8020000" cy="838200"/>
          </a:xfrm>
        </p:spPr>
        <p:txBody>
          <a:bodyPr/>
          <a:lstStyle/>
          <a:p>
            <a:pPr algn="ctr"/>
            <a:r>
              <a:rPr lang="en-AU" sz="3200" dirty="0" err="1" smtClean="0"/>
              <a:t>IsoSemantic</a:t>
            </a:r>
            <a:r>
              <a:rPr lang="en-AU" sz="3200" dirty="0" smtClean="0"/>
              <a:t> Models – Example </a:t>
            </a:r>
            <a:r>
              <a:rPr lang="en-AU" sz="3200" dirty="0"/>
              <a:t>Instances</a:t>
            </a:r>
            <a:br>
              <a:rPr lang="en-AU" sz="3200" dirty="0"/>
            </a:br>
            <a:r>
              <a:rPr lang="en-AU" sz="2400" dirty="0"/>
              <a:t>(from </a:t>
            </a:r>
            <a:r>
              <a:rPr lang="en-AU" sz="2400" dirty="0" err="1"/>
              <a:t>Dr.</a:t>
            </a:r>
            <a:r>
              <a:rPr lang="en-AU" sz="2400" dirty="0"/>
              <a:t> Linda Bird)</a:t>
            </a:r>
          </a:p>
        </p:txBody>
      </p:sp>
      <p:sp>
        <p:nvSpPr>
          <p:cNvPr id="5" name="Rectangle 4"/>
          <p:cNvSpPr/>
          <p:nvPr/>
        </p:nvSpPr>
        <p:spPr>
          <a:xfrm>
            <a:off x="0" y="1066800"/>
            <a:ext cx="9144000" cy="461665"/>
          </a:xfrm>
          <a:prstGeom prst="rect">
            <a:avLst/>
          </a:prstGeom>
          <a:solidFill>
            <a:srgbClr val="CCFF99"/>
          </a:solidFill>
        </p:spPr>
        <p:txBody>
          <a:bodyPr wrap="square">
            <a:spAutoFit/>
          </a:bodyPr>
          <a:lstStyle/>
          <a:p>
            <a:pPr algn="ctr"/>
            <a:r>
              <a:rPr lang="en-US" sz="2400" dirty="0" smtClean="0">
                <a:solidFill>
                  <a:srgbClr val="000066"/>
                </a:solidFill>
                <a:latin typeface="Arial" charset="0"/>
              </a:rPr>
              <a:t>e.g. “Suspected Lung Cancer”</a:t>
            </a:r>
            <a:endParaRPr lang="en-US" sz="2400" dirty="0">
              <a:solidFill>
                <a:srgbClr val="000066"/>
              </a:solidFill>
              <a:latin typeface="Arial" charset="0"/>
            </a:endParaRPr>
          </a:p>
        </p:txBody>
      </p:sp>
    </p:spTree>
    <p:extLst>
      <p:ext uri="{BB962C8B-B14F-4D97-AF65-F5344CB8AC3E}">
        <p14:creationId xmlns:p14="http://schemas.microsoft.com/office/powerpoint/2010/main" val="833473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1026"/>
          <p:cNvSpPr>
            <a:spLocks noGrp="1" noChangeArrowheads="1"/>
          </p:cNvSpPr>
          <p:nvPr>
            <p:ph type="title"/>
          </p:nvPr>
        </p:nvSpPr>
        <p:spPr bwMode="auto">
          <a:xfrm>
            <a:off x="457200" y="89576"/>
            <a:ext cx="8229600" cy="75658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200" b="1" dirty="0">
                <a:solidFill>
                  <a:srgbClr val="FFFF00"/>
                </a:solidFill>
              </a:rPr>
              <a:t>CIMI Modeling Taskforce</a:t>
            </a:r>
          </a:p>
        </p:txBody>
      </p:sp>
      <p:sp>
        <p:nvSpPr>
          <p:cNvPr id="4100" name="Rectangle 1027"/>
          <p:cNvSpPr>
            <a:spLocks noGrp="1" noChangeArrowheads="1"/>
          </p:cNvSpPr>
          <p:nvPr>
            <p:ph sz="half" idx="1"/>
          </p:nvPr>
        </p:nvSpPr>
        <p:spPr bwMode="auto">
          <a:xfrm>
            <a:off x="457200" y="972392"/>
            <a:ext cx="4038600" cy="505991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400" dirty="0"/>
              <a:t>Linda Bird</a:t>
            </a:r>
          </a:p>
          <a:p>
            <a:r>
              <a:rPr lang="en-US" sz="2400" dirty="0"/>
              <a:t>Harold Solbrig</a:t>
            </a:r>
          </a:p>
          <a:p>
            <a:r>
              <a:rPr lang="en-US" sz="2400" dirty="0"/>
              <a:t>Thomas Beale</a:t>
            </a:r>
          </a:p>
          <a:p>
            <a:r>
              <a:rPr lang="en-US" sz="2400" dirty="0"/>
              <a:t>Gerard Freriks</a:t>
            </a:r>
          </a:p>
          <a:p>
            <a:r>
              <a:rPr lang="en-US" sz="2400" dirty="0"/>
              <a:t>Michael van der Zel</a:t>
            </a:r>
          </a:p>
          <a:p>
            <a:r>
              <a:rPr lang="en-US" sz="2400" dirty="0"/>
              <a:t>Rahil </a:t>
            </a:r>
            <a:r>
              <a:rPr lang="en-US" sz="2400" dirty="0" err="1"/>
              <a:t>Siddiqui</a:t>
            </a:r>
            <a:endParaRPr lang="en-US" sz="2400" dirty="0"/>
          </a:p>
          <a:p>
            <a:r>
              <a:rPr lang="en-US" sz="2400" dirty="0"/>
              <a:t>Daniel </a:t>
            </a:r>
            <a:r>
              <a:rPr lang="en-US" sz="2400" dirty="0" err="1"/>
              <a:t>Karlson</a:t>
            </a:r>
            <a:endParaRPr lang="en-US" sz="2400" dirty="0"/>
          </a:p>
          <a:p>
            <a:r>
              <a:rPr lang="en-US" sz="2400" dirty="0"/>
              <a:t>Stephen Chu</a:t>
            </a:r>
          </a:p>
          <a:p>
            <a:r>
              <a:rPr lang="en-US" sz="2400" dirty="0" smtClean="0"/>
              <a:t>Mark Shafarman</a:t>
            </a:r>
          </a:p>
          <a:p>
            <a:r>
              <a:rPr lang="en-US" sz="2400" dirty="0" smtClean="0"/>
              <a:t>Galen Mulroney</a:t>
            </a:r>
          </a:p>
          <a:p>
            <a:r>
              <a:rPr lang="en-US" sz="2400" dirty="0" smtClean="0"/>
              <a:t>Sarah Ryan</a:t>
            </a:r>
          </a:p>
          <a:p>
            <a:r>
              <a:rPr lang="en-US" sz="2400" dirty="0"/>
              <a:t>David </a:t>
            </a:r>
            <a:r>
              <a:rPr lang="en-US" sz="2400" dirty="0" err="1"/>
              <a:t>Karlson</a:t>
            </a:r>
            <a:endParaRPr lang="en-US" sz="2400" dirty="0"/>
          </a:p>
          <a:p>
            <a:endParaRPr lang="en-US" sz="2400" dirty="0" smtClean="0"/>
          </a:p>
          <a:p>
            <a:endParaRPr lang="en-US" sz="2400" dirty="0"/>
          </a:p>
        </p:txBody>
      </p:sp>
      <p:sp>
        <p:nvSpPr>
          <p:cNvPr id="2" name="Content Placeholder 1"/>
          <p:cNvSpPr>
            <a:spLocks noGrp="1"/>
          </p:cNvSpPr>
          <p:nvPr>
            <p:ph sz="half" idx="2"/>
          </p:nvPr>
        </p:nvSpPr>
        <p:spPr>
          <a:xfrm>
            <a:off x="4539018" y="972402"/>
            <a:ext cx="4038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2400" dirty="0"/>
              <a:t>Heather Leslie</a:t>
            </a:r>
          </a:p>
          <a:p>
            <a:r>
              <a:rPr lang="en-US" sz="2400" dirty="0"/>
              <a:t>Ian McNicoll</a:t>
            </a:r>
          </a:p>
          <a:p>
            <a:r>
              <a:rPr lang="en-US" sz="2400" dirty="0"/>
              <a:t>Michael Lincoln</a:t>
            </a:r>
          </a:p>
          <a:p>
            <a:r>
              <a:rPr lang="en-US" sz="2400" dirty="0" smtClean="0"/>
              <a:t>Anneke </a:t>
            </a:r>
            <a:r>
              <a:rPr lang="en-US" sz="2400" dirty="0"/>
              <a:t>Goossen</a:t>
            </a:r>
          </a:p>
          <a:p>
            <a:r>
              <a:rPr lang="en-US" sz="2400" dirty="0"/>
              <a:t>William Goossen</a:t>
            </a:r>
          </a:p>
          <a:p>
            <a:r>
              <a:rPr lang="en-US" sz="2400" dirty="0" smtClean="0"/>
              <a:t>Jay </a:t>
            </a:r>
            <a:r>
              <a:rPr lang="en-US" sz="2400" dirty="0"/>
              <a:t>Lyle</a:t>
            </a:r>
          </a:p>
          <a:p>
            <a:r>
              <a:rPr lang="en-US" sz="2400" dirty="0" smtClean="0"/>
              <a:t>Josh </a:t>
            </a:r>
            <a:r>
              <a:rPr lang="en-US" sz="2400" dirty="0"/>
              <a:t>Mandel</a:t>
            </a:r>
          </a:p>
          <a:p>
            <a:r>
              <a:rPr lang="en-US" sz="2400" dirty="0"/>
              <a:t>Grahame Grieve</a:t>
            </a:r>
          </a:p>
          <a:p>
            <a:r>
              <a:rPr lang="en-US" sz="2400" dirty="0"/>
              <a:t>Dipak Kalra</a:t>
            </a:r>
          </a:p>
          <a:p>
            <a:r>
              <a:rPr lang="en-US" sz="2400" dirty="0"/>
              <a:t>Cecil Lynch</a:t>
            </a:r>
          </a:p>
          <a:p>
            <a:r>
              <a:rPr lang="en-US" sz="2400" dirty="0"/>
              <a:t>David Moner</a:t>
            </a:r>
          </a:p>
          <a:p>
            <a:r>
              <a:rPr lang="en-US" sz="2400" dirty="0" smtClean="0"/>
              <a:t>Peter </a:t>
            </a:r>
            <a:r>
              <a:rPr lang="en-US" sz="2400" dirty="0" err="1" smtClean="0"/>
              <a:t>Hendler</a:t>
            </a:r>
            <a:endParaRPr lang="en-US" sz="2400" dirty="0"/>
          </a:p>
        </p:txBody>
      </p:sp>
      <p:sp>
        <p:nvSpPr>
          <p:cNvPr id="4098"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pPr algn="r"/>
            <a:r>
              <a:rPr lang="en-US" sz="1200" smtClean="0">
                <a:latin typeface="Arial" pitchFamily="34" charset="0"/>
              </a:rPr>
              <a:t>  # </a:t>
            </a:r>
            <a:fld id="{13BB51EE-F421-4AB7-A265-F825B2742388}" type="slidenum">
              <a:rPr lang="en-US" sz="1200" smtClean="0">
                <a:latin typeface="Arial" pitchFamily="34" charset="0"/>
              </a:rPr>
              <a:pPr algn="r"/>
              <a:t>3</a:t>
            </a:fld>
            <a:endParaRPr lang="en-US" sz="1200" smtClean="0">
              <a:latin typeface="Arial" pitchFamily="34" charset="0"/>
            </a:endParaRPr>
          </a:p>
        </p:txBody>
      </p:sp>
    </p:spTree>
    <p:extLst>
      <p:ext uri="{BB962C8B-B14F-4D97-AF65-F5344CB8AC3E}">
        <p14:creationId xmlns:p14="http://schemas.microsoft.com/office/powerpoint/2010/main" val="260100532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itle 1"/>
          <p:cNvSpPr>
            <a:spLocks noGrp="1"/>
          </p:cNvSpPr>
          <p:nvPr>
            <p:ph type="title"/>
          </p:nvPr>
        </p:nvSpPr>
        <p:spPr bwMode="auto">
          <a:xfrm>
            <a:off x="457200" y="55563"/>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b="1" smtClean="0">
                <a:solidFill>
                  <a:schemeClr val="tx1"/>
                </a:solidFill>
              </a:rPr>
              <a:t>Isosemantic Models</a:t>
            </a:r>
          </a:p>
        </p:txBody>
      </p:sp>
      <p:sp>
        <p:nvSpPr>
          <p:cNvPr id="32771" name="Content Placeholder 2"/>
          <p:cNvSpPr>
            <a:spLocks noGrp="1"/>
          </p:cNvSpPr>
          <p:nvPr>
            <p:ph idx="1"/>
          </p:nvPr>
        </p:nvSpPr>
        <p:spPr bwMode="auto">
          <a:xfrm>
            <a:off x="430213" y="1041400"/>
            <a:ext cx="8229600" cy="5018088"/>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AU" sz="3600" dirty="0" smtClean="0">
                <a:solidFill>
                  <a:schemeClr val="tx2"/>
                </a:solidFill>
              </a:rPr>
              <a:t>CIMI supports isosemantic clinical models:</a:t>
            </a:r>
            <a:endParaRPr lang="en-US" sz="3600" dirty="0" smtClean="0">
              <a:solidFill>
                <a:schemeClr val="tx2"/>
              </a:solidFill>
            </a:endParaRPr>
          </a:p>
          <a:p>
            <a:pPr lvl="1"/>
            <a:r>
              <a:rPr lang="en-US" sz="2400" dirty="0" smtClean="0">
                <a:solidFill>
                  <a:schemeClr val="tx2"/>
                </a:solidFill>
              </a:rPr>
              <a:t>We will keep isosemantic models in the CIMI repository </a:t>
            </a:r>
            <a:r>
              <a:rPr lang="en-AU" sz="2400" dirty="0" smtClean="0">
                <a:solidFill>
                  <a:schemeClr val="tx2"/>
                </a:solidFill>
              </a:rPr>
              <a:t>that use a different split between pre-coordination versus post coordination (different split between terminology and information model)</a:t>
            </a:r>
          </a:p>
          <a:p>
            <a:pPr lvl="1"/>
            <a:r>
              <a:rPr lang="en-AU" sz="2400" dirty="0" smtClean="0">
                <a:solidFill>
                  <a:schemeClr val="tx2"/>
                </a:solidFill>
              </a:rPr>
              <a:t>One model in an isosemantic family will be selected as the preferred model for interoperability (as opposed to everyone supporting every model)</a:t>
            </a:r>
          </a:p>
          <a:p>
            <a:pPr lvl="1"/>
            <a:r>
              <a:rPr lang="en-US" sz="2400" dirty="0" smtClean="0">
                <a:solidFill>
                  <a:schemeClr val="tx2"/>
                </a:solidFill>
              </a:rPr>
              <a:t>Profiles </a:t>
            </a:r>
            <a:r>
              <a:rPr lang="en-US" sz="2400" dirty="0">
                <a:solidFill>
                  <a:schemeClr val="tx2"/>
                </a:solidFill>
              </a:rPr>
              <a:t>of </a:t>
            </a:r>
            <a:r>
              <a:rPr lang="en-US" sz="2400" dirty="0" smtClean="0">
                <a:solidFill>
                  <a:schemeClr val="tx2"/>
                </a:solidFill>
              </a:rPr>
              <a:t>models </a:t>
            </a:r>
            <a:r>
              <a:rPr lang="en-US" sz="2400" dirty="0">
                <a:solidFill>
                  <a:schemeClr val="tx2"/>
                </a:solidFill>
              </a:rPr>
              <a:t>for specific </a:t>
            </a:r>
            <a:r>
              <a:rPr lang="en-US" sz="2400" dirty="0" smtClean="0">
                <a:solidFill>
                  <a:schemeClr val="tx2"/>
                </a:solidFill>
              </a:rPr>
              <a:t>use cases </a:t>
            </a:r>
            <a:r>
              <a:rPr lang="en-US" sz="2400" dirty="0">
                <a:solidFill>
                  <a:schemeClr val="tx2"/>
                </a:solidFill>
              </a:rPr>
              <a:t>will be created by </a:t>
            </a:r>
            <a:r>
              <a:rPr lang="en-US" sz="2400" dirty="0" smtClean="0">
                <a:solidFill>
                  <a:schemeClr val="tx2"/>
                </a:solidFill>
              </a:rPr>
              <a:t>authoritative bodies: </a:t>
            </a:r>
            <a:r>
              <a:rPr lang="en-US" sz="2400" dirty="0">
                <a:solidFill>
                  <a:schemeClr val="tx2"/>
                </a:solidFill>
              </a:rPr>
              <a:t>professional societies, regulatory agencies, public health, quality measures, etc.)</a:t>
            </a:r>
            <a:endParaRPr lang="en-US" sz="2000" dirty="0">
              <a:solidFill>
                <a:schemeClr val="tx2"/>
              </a:solidFill>
            </a:endParaRPr>
          </a:p>
          <a:p>
            <a:pPr lvl="1"/>
            <a:endParaRPr lang="en-US" sz="2800" dirty="0" smtClean="0">
              <a:solidFill>
                <a:schemeClr val="tx2"/>
              </a:solidFill>
            </a:endParaRPr>
          </a:p>
          <a:p>
            <a:endParaRPr lang="en-US" sz="3200"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itle 1"/>
          <p:cNvSpPr>
            <a:spLocks noGrp="1"/>
          </p:cNvSpPr>
          <p:nvPr>
            <p:ph type="title"/>
          </p:nvPr>
        </p:nvSpPr>
        <p:spPr bwMode="auto">
          <a:xfrm>
            <a:off x="457200" y="-1270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b="1" smtClean="0">
                <a:solidFill>
                  <a:schemeClr val="tx1"/>
                </a:solidFill>
              </a:rPr>
              <a:t>Terminology</a:t>
            </a:r>
          </a:p>
        </p:txBody>
      </p:sp>
      <p:sp>
        <p:nvSpPr>
          <p:cNvPr id="3" name="Content Placeholder 2"/>
          <p:cNvSpPr>
            <a:spLocks noGrp="1"/>
          </p:cNvSpPr>
          <p:nvPr>
            <p:ph idx="1"/>
          </p:nvPr>
        </p:nvSpPr>
        <p:spPr>
          <a:xfrm>
            <a:off x="457200" y="958301"/>
            <a:ext cx="8229600" cy="5783688"/>
          </a:xfrm>
        </p:spPr>
        <p:txBody>
          <a:bodyPr/>
          <a:lstStyle/>
          <a:p>
            <a:pPr>
              <a:defRPr/>
            </a:pPr>
            <a:r>
              <a:rPr lang="en-US" sz="2800" dirty="0" smtClean="0">
                <a:solidFill>
                  <a:schemeClr val="tx2"/>
                </a:solidFill>
              </a:rPr>
              <a:t>SNOMED CT is the primary reference terminology</a:t>
            </a:r>
          </a:p>
          <a:p>
            <a:pPr>
              <a:defRPr/>
            </a:pPr>
            <a:r>
              <a:rPr lang="en-US" sz="2800" dirty="0" smtClean="0">
                <a:solidFill>
                  <a:schemeClr val="tx2"/>
                </a:solidFill>
              </a:rPr>
              <a:t>LOINC is also approved as a reference terminology</a:t>
            </a:r>
          </a:p>
          <a:p>
            <a:pPr lvl="1">
              <a:defRPr/>
            </a:pPr>
            <a:r>
              <a:rPr lang="en-US" sz="2400" dirty="0" smtClean="0">
                <a:solidFill>
                  <a:schemeClr val="tx2"/>
                </a:solidFill>
                <a:ea typeface="+mn-ea"/>
                <a:cs typeface="+mn-cs"/>
              </a:rPr>
              <a:t>In the event of overlap, SNOMED CT will be the preferred source</a:t>
            </a:r>
          </a:p>
          <a:p>
            <a:pPr>
              <a:defRPr/>
            </a:pPr>
            <a:r>
              <a:rPr lang="en-US" sz="2800" dirty="0" smtClean="0">
                <a:solidFill>
                  <a:schemeClr val="tx2"/>
                </a:solidFill>
              </a:rPr>
              <a:t>CIMI will propose extensions to the reference terminologies when needed concepts do not exist</a:t>
            </a:r>
          </a:p>
          <a:p>
            <a:pPr>
              <a:defRPr/>
            </a:pPr>
            <a:r>
              <a:rPr lang="en-US" sz="2800" dirty="0" smtClean="0">
                <a:solidFill>
                  <a:schemeClr val="tx2"/>
                </a:solidFill>
              </a:rPr>
              <a:t>CIMI has obtained a SNOMED extension identifier</a:t>
            </a:r>
          </a:p>
          <a:p>
            <a:pPr>
              <a:defRPr/>
            </a:pPr>
            <a:r>
              <a:rPr lang="en-US" sz="2800" dirty="0" smtClean="0">
                <a:solidFill>
                  <a:schemeClr val="tx2"/>
                </a:solidFill>
                <a:ea typeface="+mn-ea"/>
                <a:cs typeface="+mn-cs"/>
              </a:rPr>
              <a:t>CIMI and IHTSDO have approved a “public good” use agreement for use of SNOMED CT in CIMI models</a:t>
            </a:r>
          </a:p>
          <a:p>
            <a:pPr>
              <a:defRPr/>
            </a:pPr>
            <a:r>
              <a:rPr lang="en-US" sz="2800" dirty="0" smtClean="0">
                <a:solidFill>
                  <a:schemeClr val="tx2"/>
                </a:solidFill>
              </a:rPr>
              <a:t>CIMI will create a Terminology Authority to review and submit concepts to IHTSDO as appropriate</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Content Placeholder 2"/>
          <p:cNvSpPr>
            <a:spLocks noGrp="1"/>
          </p:cNvSpPr>
          <p:nvPr>
            <p:ph idx="1"/>
          </p:nvPr>
        </p:nvSpPr>
        <p:spPr bwMode="auto">
          <a:xfrm>
            <a:off x="457200" y="1327240"/>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600" dirty="0" smtClean="0">
                <a:solidFill>
                  <a:schemeClr val="tx2"/>
                </a:solidFill>
              </a:rPr>
              <a:t>The primary version of models will only contain references (pointers) to value sets</a:t>
            </a:r>
          </a:p>
          <a:p>
            <a:r>
              <a:rPr lang="en-US" sz="3600" dirty="0" smtClean="0">
                <a:solidFill>
                  <a:schemeClr val="tx2"/>
                </a:solidFill>
              </a:rPr>
              <a:t>We will create tools that read the terminology tables and create versions of the models that contain enumerated value sets (as in the current ADL 1.5 specification)</a:t>
            </a:r>
          </a:p>
        </p:txBody>
      </p:sp>
      <p:sp>
        <p:nvSpPr>
          <p:cNvPr id="35843" name="Title 1"/>
          <p:cNvSpPr>
            <a:spLocks noGrp="1"/>
          </p:cNvSpPr>
          <p:nvPr>
            <p:ph type="title"/>
          </p:nvPr>
        </p:nvSpPr>
        <p:spPr bwMode="auto">
          <a:xfrm>
            <a:off x="457200" y="42863"/>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b="1" smtClean="0">
                <a:solidFill>
                  <a:schemeClr val="tx1"/>
                </a:solidFill>
              </a:rPr>
              <a:t>Terminology (cont)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65454"/>
            <a:ext cx="8229600" cy="1143000"/>
          </a:xfrm>
        </p:spPr>
        <p:txBody>
          <a:bodyPr/>
          <a:lstStyle/>
          <a:p>
            <a:r>
              <a:rPr lang="en-US" sz="3200" b="1" dirty="0">
                <a:solidFill>
                  <a:schemeClr val="tx1"/>
                </a:solidFill>
                <a:latin typeface="+mn-lt"/>
                <a:ea typeface="+mn-ea"/>
                <a:cs typeface="+mn-cs"/>
              </a:rPr>
              <a:t>March 29, </a:t>
            </a:r>
            <a:r>
              <a:rPr lang="en-US" sz="3200" b="1" dirty="0" smtClean="0">
                <a:solidFill>
                  <a:schemeClr val="tx1"/>
                </a:solidFill>
                <a:latin typeface="+mn-lt"/>
                <a:ea typeface="+mn-ea"/>
                <a:cs typeface="+mn-cs"/>
              </a:rPr>
              <a:t>2012 – Semantic Interoperability</a:t>
            </a:r>
            <a:endParaRPr lang="en-US" sz="3200" b="1" dirty="0">
              <a:solidFill>
                <a:schemeClr val="tx1"/>
              </a:solidFill>
              <a:latin typeface="+mn-lt"/>
              <a:ea typeface="+mn-ea"/>
              <a:cs typeface="+mn-cs"/>
            </a:endParaRPr>
          </a:p>
        </p:txBody>
      </p:sp>
      <p:sp>
        <p:nvSpPr>
          <p:cNvPr id="3" name="Content Placeholder 2"/>
          <p:cNvSpPr>
            <a:spLocks noGrp="1"/>
          </p:cNvSpPr>
          <p:nvPr>
            <p:ph idx="1"/>
          </p:nvPr>
        </p:nvSpPr>
        <p:spPr>
          <a:xfrm>
            <a:off x="457200" y="917800"/>
            <a:ext cx="8229600" cy="5169101"/>
          </a:xfrm>
        </p:spPr>
        <p:txBody>
          <a:bodyPr/>
          <a:lstStyle/>
          <a:p>
            <a:r>
              <a:rPr lang="en-US" dirty="0" smtClean="0">
                <a:solidFill>
                  <a:schemeClr val="tx2"/>
                </a:solidFill>
              </a:rPr>
              <a:t>CIMI </a:t>
            </a:r>
            <a:r>
              <a:rPr lang="en-US" dirty="0">
                <a:solidFill>
                  <a:schemeClr val="tx2"/>
                </a:solidFill>
              </a:rPr>
              <a:t>m</a:t>
            </a:r>
            <a:r>
              <a:rPr lang="en-US" dirty="0" smtClean="0">
                <a:solidFill>
                  <a:schemeClr val="tx2"/>
                </a:solidFill>
              </a:rPr>
              <a:t>odels must  be capable </a:t>
            </a:r>
            <a:r>
              <a:rPr lang="en-US" dirty="0">
                <a:solidFill>
                  <a:schemeClr val="tx2"/>
                </a:solidFill>
              </a:rPr>
              <a:t>of supporting semantic interoperability across a federation of </a:t>
            </a:r>
            <a:r>
              <a:rPr lang="en-US" dirty="0" smtClean="0">
                <a:solidFill>
                  <a:schemeClr val="tx2"/>
                </a:solidFill>
              </a:rPr>
              <a:t>enterprises</a:t>
            </a:r>
          </a:p>
          <a:p>
            <a:r>
              <a:rPr lang="en-AU" dirty="0" smtClean="0">
                <a:solidFill>
                  <a:schemeClr val="tx2"/>
                </a:solidFill>
              </a:rPr>
              <a:t>We will define the </a:t>
            </a:r>
            <a:r>
              <a:rPr lang="en-AU" dirty="0">
                <a:solidFill>
                  <a:schemeClr val="tx2"/>
                </a:solidFill>
              </a:rPr>
              <a:t>relationship between each parent and child node in the </a:t>
            </a:r>
            <a:r>
              <a:rPr lang="en-AU" dirty="0" smtClean="0">
                <a:solidFill>
                  <a:schemeClr val="tx2"/>
                </a:solidFill>
              </a:rPr>
              <a:t>hierarchy </a:t>
            </a:r>
          </a:p>
          <a:p>
            <a:r>
              <a:rPr lang="en-AU" dirty="0" smtClean="0">
                <a:solidFill>
                  <a:schemeClr val="tx2"/>
                </a:solidFill>
              </a:rPr>
              <a:t>SNOMED relationship concepts will be used to define the parent-child relationships in the models</a:t>
            </a:r>
          </a:p>
          <a:p>
            <a:r>
              <a:rPr lang="en-AU" dirty="0" smtClean="0">
                <a:solidFill>
                  <a:schemeClr val="tx2"/>
                </a:solidFill>
              </a:rPr>
              <a:t>Goal: Enable use of the SNOMED CT concept model to support translation of data from pre coordinated to post coordinated representations</a:t>
            </a:r>
            <a:endParaRPr lang="en-US" dirty="0">
              <a:solidFill>
                <a:schemeClr val="tx2"/>
              </a:solidFill>
            </a:endParaRPr>
          </a:p>
        </p:txBody>
      </p:sp>
    </p:spTree>
    <p:extLst>
      <p:ext uri="{BB962C8B-B14F-4D97-AF65-F5344CB8AC3E}">
        <p14:creationId xmlns:p14="http://schemas.microsoft.com/office/powerpoint/2010/main" val="9359523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4510"/>
            <a:ext cx="8229600" cy="1143000"/>
          </a:xfrm>
        </p:spPr>
        <p:txBody>
          <a:bodyPr/>
          <a:lstStyle/>
          <a:p>
            <a:r>
              <a:rPr lang="en-US" sz="3200" b="1" dirty="0" smtClean="0">
                <a:solidFill>
                  <a:schemeClr val="tx1"/>
                </a:solidFill>
              </a:rPr>
              <a:t>Content Ownership and Intellectual Property</a:t>
            </a:r>
            <a:endParaRPr lang="en-US" sz="3200" b="1" dirty="0">
              <a:solidFill>
                <a:schemeClr val="tx1"/>
              </a:solidFill>
            </a:endParaRPr>
          </a:p>
        </p:txBody>
      </p:sp>
      <p:sp>
        <p:nvSpPr>
          <p:cNvPr id="3" name="Content Placeholder 2"/>
          <p:cNvSpPr>
            <a:spLocks noGrp="1"/>
          </p:cNvSpPr>
          <p:nvPr>
            <p:ph idx="1"/>
          </p:nvPr>
        </p:nvSpPr>
        <p:spPr/>
        <p:txBody>
          <a:bodyPr/>
          <a:lstStyle/>
          <a:p>
            <a:r>
              <a:rPr lang="en-US" sz="3600" dirty="0" smtClean="0">
                <a:solidFill>
                  <a:schemeClr val="tx2"/>
                </a:solidFill>
              </a:rPr>
              <a:t>Those who contribute models to CIMI will retain ownership and the IP of the models, but they grant CIMI a license to use the model content at no cost in perpetuity and to allow CIMI to sublicense the use of the models at no cost to those who use the models</a:t>
            </a:r>
            <a:endParaRPr lang="en-US" sz="3600" dirty="0">
              <a:solidFill>
                <a:schemeClr val="tx2"/>
              </a:solidFill>
            </a:endParaRPr>
          </a:p>
        </p:txBody>
      </p:sp>
    </p:spTree>
    <p:extLst>
      <p:ext uri="{BB962C8B-B14F-4D97-AF65-F5344CB8AC3E}">
        <p14:creationId xmlns:p14="http://schemas.microsoft.com/office/powerpoint/2010/main" val="215110694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4510"/>
            <a:ext cx="8229600" cy="1143000"/>
          </a:xfrm>
        </p:spPr>
        <p:txBody>
          <a:bodyPr/>
          <a:lstStyle/>
          <a:p>
            <a:r>
              <a:rPr lang="en-US" sz="3200" b="1" dirty="0" smtClean="0">
                <a:solidFill>
                  <a:schemeClr val="tx1"/>
                </a:solidFill>
              </a:rPr>
              <a:t>Leeds – CIMI Website</a:t>
            </a:r>
            <a:endParaRPr lang="en-US" sz="3200" b="1" dirty="0">
              <a:solidFill>
                <a:schemeClr val="tx1"/>
              </a:solidFill>
            </a:endParaRPr>
          </a:p>
        </p:txBody>
      </p:sp>
      <p:sp>
        <p:nvSpPr>
          <p:cNvPr id="3" name="Content Placeholder 2"/>
          <p:cNvSpPr>
            <a:spLocks noGrp="1"/>
          </p:cNvSpPr>
          <p:nvPr>
            <p:ph idx="1"/>
          </p:nvPr>
        </p:nvSpPr>
        <p:spPr/>
        <p:txBody>
          <a:bodyPr/>
          <a:lstStyle/>
          <a:p>
            <a:r>
              <a:rPr lang="en-US" sz="3600" dirty="0" smtClean="0">
                <a:solidFill>
                  <a:schemeClr val="tx2"/>
                </a:solidFill>
              </a:rPr>
              <a:t>The group accepted a proposal from </a:t>
            </a:r>
            <a:r>
              <a:rPr lang="en-US" sz="3600" dirty="0" err="1" smtClean="0">
                <a:solidFill>
                  <a:schemeClr val="tx2"/>
                </a:solidFill>
              </a:rPr>
              <a:t>Portavita</a:t>
            </a:r>
            <a:r>
              <a:rPr lang="en-US" sz="3600" dirty="0" smtClean="0">
                <a:solidFill>
                  <a:schemeClr val="tx2"/>
                </a:solidFill>
              </a:rPr>
              <a:t> to provide a CIMI website.  The website would:</a:t>
            </a:r>
          </a:p>
          <a:p>
            <a:pPr lvl="1"/>
            <a:r>
              <a:rPr lang="en-US" sz="3200" dirty="0" smtClean="0">
                <a:solidFill>
                  <a:schemeClr val="tx2"/>
                </a:solidFill>
              </a:rPr>
              <a:t>Provide descriptive, historical, and tutorial kinds of information about CIMI</a:t>
            </a:r>
          </a:p>
          <a:p>
            <a:pPr lvl="1"/>
            <a:r>
              <a:rPr lang="en-US" sz="3200" dirty="0" smtClean="0">
                <a:solidFill>
                  <a:schemeClr val="tx2"/>
                </a:solidFill>
              </a:rPr>
              <a:t>Act as a distribution site for CIMI models and other CIMI artifacts (</a:t>
            </a:r>
            <a:r>
              <a:rPr lang="en-US" sz="3200" dirty="0" err="1" smtClean="0">
                <a:solidFill>
                  <a:schemeClr val="tx2"/>
                </a:solidFill>
              </a:rPr>
              <a:t>MimdMaps</a:t>
            </a:r>
            <a:r>
              <a:rPr lang="en-US" sz="3200" dirty="0" smtClean="0">
                <a:solidFill>
                  <a:schemeClr val="tx2"/>
                </a:solidFill>
              </a:rPr>
              <a:t>, Tree Display, Examples) </a:t>
            </a:r>
            <a:endParaRPr lang="en-US" sz="3200" dirty="0">
              <a:solidFill>
                <a:schemeClr val="tx2"/>
              </a:solidFill>
            </a:endParaRPr>
          </a:p>
        </p:txBody>
      </p:sp>
    </p:spTree>
    <p:extLst>
      <p:ext uri="{BB962C8B-B14F-4D97-AF65-F5344CB8AC3E}">
        <p14:creationId xmlns:p14="http://schemas.microsoft.com/office/powerpoint/2010/main" val="3113853718"/>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4510"/>
            <a:ext cx="8229600" cy="1143000"/>
          </a:xfrm>
        </p:spPr>
        <p:txBody>
          <a:bodyPr/>
          <a:lstStyle/>
          <a:p>
            <a:r>
              <a:rPr lang="en-US" sz="3200" b="1" dirty="0" smtClean="0">
                <a:solidFill>
                  <a:schemeClr val="tx1"/>
                </a:solidFill>
              </a:rPr>
              <a:t>Leeds – Editorial Board</a:t>
            </a:r>
            <a:endParaRPr lang="en-US" sz="3200" b="1" dirty="0">
              <a:solidFill>
                <a:schemeClr val="tx1"/>
              </a:solidFill>
            </a:endParaRPr>
          </a:p>
        </p:txBody>
      </p:sp>
      <p:sp>
        <p:nvSpPr>
          <p:cNvPr id="3" name="Content Placeholder 2"/>
          <p:cNvSpPr>
            <a:spLocks noGrp="1"/>
          </p:cNvSpPr>
          <p:nvPr>
            <p:ph idx="1"/>
          </p:nvPr>
        </p:nvSpPr>
        <p:spPr>
          <a:xfrm>
            <a:off x="457200" y="1081576"/>
            <a:ext cx="8229600" cy="4525963"/>
          </a:xfrm>
        </p:spPr>
        <p:txBody>
          <a:bodyPr/>
          <a:lstStyle/>
          <a:p>
            <a:pPr lvl="1"/>
            <a:r>
              <a:rPr lang="en-US" sz="2800" dirty="0" smtClean="0">
                <a:solidFill>
                  <a:schemeClr val="tx2"/>
                </a:solidFill>
              </a:rPr>
              <a:t>The requirements for approval of </a:t>
            </a:r>
            <a:r>
              <a:rPr lang="en-US" sz="2800" dirty="0">
                <a:solidFill>
                  <a:schemeClr val="tx2"/>
                </a:solidFill>
              </a:rPr>
              <a:t>CIMI content will be developed and approved by the usual CIMI work </a:t>
            </a:r>
            <a:r>
              <a:rPr lang="en-US" sz="2800" dirty="0" smtClean="0">
                <a:solidFill>
                  <a:schemeClr val="tx2"/>
                </a:solidFill>
              </a:rPr>
              <a:t>processes (and not by the EB)</a:t>
            </a:r>
          </a:p>
          <a:p>
            <a:pPr lvl="2"/>
            <a:r>
              <a:rPr lang="en-US" dirty="0" smtClean="0">
                <a:solidFill>
                  <a:schemeClr val="tx2"/>
                </a:solidFill>
              </a:rPr>
              <a:t>Style guide and related policies</a:t>
            </a:r>
            <a:endParaRPr lang="en-US" dirty="0">
              <a:solidFill>
                <a:schemeClr val="tx2"/>
              </a:solidFill>
            </a:endParaRPr>
          </a:p>
          <a:p>
            <a:pPr lvl="1"/>
            <a:r>
              <a:rPr lang="en-US" sz="2800" dirty="0" smtClean="0">
                <a:solidFill>
                  <a:schemeClr val="tx2"/>
                </a:solidFill>
              </a:rPr>
              <a:t>The EB </a:t>
            </a:r>
            <a:r>
              <a:rPr lang="en-US" sz="2800" dirty="0">
                <a:solidFill>
                  <a:schemeClr val="tx2"/>
                </a:solidFill>
              </a:rPr>
              <a:t>has the responsibility to document the process for </a:t>
            </a:r>
            <a:r>
              <a:rPr lang="en-US" sz="2800" dirty="0" smtClean="0">
                <a:solidFill>
                  <a:schemeClr val="tx2"/>
                </a:solidFill>
              </a:rPr>
              <a:t>approving </a:t>
            </a:r>
            <a:r>
              <a:rPr lang="en-US" sz="2800" dirty="0">
                <a:solidFill>
                  <a:schemeClr val="tx2"/>
                </a:solidFill>
              </a:rPr>
              <a:t>official CIMI </a:t>
            </a:r>
            <a:r>
              <a:rPr lang="en-US" sz="2800" dirty="0" smtClean="0">
                <a:solidFill>
                  <a:schemeClr val="tx2"/>
                </a:solidFill>
              </a:rPr>
              <a:t>content</a:t>
            </a:r>
            <a:endParaRPr lang="en-US" sz="2800" dirty="0">
              <a:solidFill>
                <a:schemeClr val="tx2"/>
              </a:solidFill>
            </a:endParaRPr>
          </a:p>
          <a:p>
            <a:pPr lvl="1"/>
            <a:r>
              <a:rPr lang="en-US" sz="2800" dirty="0">
                <a:solidFill>
                  <a:schemeClr val="tx2"/>
                </a:solidFill>
              </a:rPr>
              <a:t>The EB approves roles and access permissions for specific individuals relative to management of the CIMI </a:t>
            </a:r>
            <a:r>
              <a:rPr lang="en-US" sz="2800" dirty="0" smtClean="0">
                <a:solidFill>
                  <a:schemeClr val="tx2"/>
                </a:solidFill>
              </a:rPr>
              <a:t>repository</a:t>
            </a:r>
            <a:endParaRPr lang="en-US" sz="2400" dirty="0">
              <a:solidFill>
                <a:schemeClr val="tx2"/>
              </a:solidFill>
            </a:endParaRPr>
          </a:p>
          <a:p>
            <a:pPr lvl="1"/>
            <a:r>
              <a:rPr lang="en-US" sz="2800" dirty="0" smtClean="0">
                <a:solidFill>
                  <a:schemeClr val="tx2"/>
                </a:solidFill>
              </a:rPr>
              <a:t>The EB ensures </a:t>
            </a:r>
            <a:r>
              <a:rPr lang="en-US" sz="2800" dirty="0">
                <a:solidFill>
                  <a:schemeClr val="tx2"/>
                </a:solidFill>
              </a:rPr>
              <a:t>that approved processes are followed, and </a:t>
            </a:r>
            <a:r>
              <a:rPr lang="en-US" sz="2800" dirty="0" smtClean="0">
                <a:solidFill>
                  <a:schemeClr val="tx2"/>
                </a:solidFill>
              </a:rPr>
              <a:t>reports </a:t>
            </a:r>
            <a:r>
              <a:rPr lang="en-US" sz="2800" dirty="0">
                <a:solidFill>
                  <a:schemeClr val="tx2"/>
                </a:solidFill>
              </a:rPr>
              <a:t>regularly to the </a:t>
            </a:r>
            <a:r>
              <a:rPr lang="en-US" sz="2800" dirty="0" smtClean="0">
                <a:solidFill>
                  <a:schemeClr val="tx2"/>
                </a:solidFill>
              </a:rPr>
              <a:t>EC</a:t>
            </a:r>
            <a:endParaRPr lang="en-US" sz="2800" dirty="0">
              <a:solidFill>
                <a:schemeClr val="tx2"/>
              </a:solidFill>
            </a:endParaRPr>
          </a:p>
        </p:txBody>
      </p:sp>
    </p:spTree>
    <p:extLst>
      <p:ext uri="{BB962C8B-B14F-4D97-AF65-F5344CB8AC3E}">
        <p14:creationId xmlns:p14="http://schemas.microsoft.com/office/powerpoint/2010/main" val="25671817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8364" y="4406900"/>
            <a:ext cx="8925635" cy="1362075"/>
          </a:xfrm>
        </p:spPr>
        <p:txBody>
          <a:bodyPr/>
          <a:lstStyle/>
          <a:p>
            <a:r>
              <a:rPr lang="en-US" sz="2400" u="sng" dirty="0">
                <a:hlinkClick r:id="rId2"/>
              </a:rPr>
              <a:t>http://www.clinicalelement.com/cimi-browser/</a:t>
            </a:r>
            <a:r>
              <a:rPr lang="en-US" dirty="0"/>
              <a:t/>
            </a:r>
            <a:br>
              <a:rPr lang="en-US" dirty="0"/>
            </a:br>
            <a:endParaRPr lang="en-US" dirty="0"/>
          </a:p>
        </p:txBody>
      </p:sp>
      <p:sp>
        <p:nvSpPr>
          <p:cNvPr id="3" name="Text Placeholder 2"/>
          <p:cNvSpPr>
            <a:spLocks noGrp="1"/>
          </p:cNvSpPr>
          <p:nvPr>
            <p:ph type="body" idx="1"/>
          </p:nvPr>
        </p:nvSpPr>
        <p:spPr/>
        <p:txBody>
          <a:bodyPr/>
          <a:lstStyle/>
          <a:p>
            <a:endParaRPr lang="en-US" sz="3600" dirty="0" smtClean="0"/>
          </a:p>
          <a:p>
            <a:endParaRPr lang="en-US" sz="3600" dirty="0"/>
          </a:p>
          <a:p>
            <a:endParaRPr lang="en-US" sz="3600" dirty="0" smtClean="0"/>
          </a:p>
          <a:p>
            <a:endParaRPr lang="en-US" sz="3600" dirty="0"/>
          </a:p>
          <a:p>
            <a:endParaRPr lang="en-US" sz="3600" dirty="0" smtClean="0"/>
          </a:p>
          <a:p>
            <a:endParaRPr lang="en-US" sz="3600" dirty="0"/>
          </a:p>
          <a:p>
            <a:endParaRPr lang="en-US" sz="3600" dirty="0" smtClean="0"/>
          </a:p>
          <a:p>
            <a:endParaRPr lang="en-US" sz="3600" dirty="0"/>
          </a:p>
          <a:p>
            <a:endParaRPr lang="en-US" sz="3600" dirty="0" smtClean="0"/>
          </a:p>
          <a:p>
            <a:endParaRPr lang="en-US" sz="3600" dirty="0"/>
          </a:p>
          <a:p>
            <a:endParaRPr lang="en-US" sz="3600" dirty="0" smtClean="0"/>
          </a:p>
          <a:p>
            <a:endParaRPr lang="en-US" sz="3600" dirty="0"/>
          </a:p>
          <a:p>
            <a:endParaRPr lang="en-US" sz="3600" dirty="0" smtClean="0"/>
          </a:p>
          <a:p>
            <a:endParaRPr lang="en-US" sz="3600" dirty="0"/>
          </a:p>
          <a:p>
            <a:r>
              <a:rPr lang="en-US" sz="3600" dirty="0"/>
              <a:t>F</a:t>
            </a:r>
            <a:r>
              <a:rPr lang="en-US" sz="3600" dirty="0" smtClean="0"/>
              <a:t>irst draft CIMI models now available:</a:t>
            </a:r>
          </a:p>
          <a:p>
            <a:endParaRPr lang="en-US" sz="3600" dirty="0" smtClean="0"/>
          </a:p>
        </p:txBody>
      </p:sp>
    </p:spTree>
    <p:extLst>
      <p:ext uri="{BB962C8B-B14F-4D97-AF65-F5344CB8AC3E}">
        <p14:creationId xmlns:p14="http://schemas.microsoft.com/office/powerpoint/2010/main" val="173035354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bwMode="auto">
          <a:xfrm>
            <a:off x="457200" y="69850"/>
            <a:ext cx="8229600" cy="1143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smtClean="0">
                <a:solidFill>
                  <a:srgbClr val="FFFF00"/>
                </a:solidFill>
              </a:rPr>
              <a:t>Some Principles</a:t>
            </a:r>
          </a:p>
        </p:txBody>
      </p:sp>
      <p:sp>
        <p:nvSpPr>
          <p:cNvPr id="36867" name="Content Placeholder 2"/>
          <p:cNvSpPr>
            <a:spLocks noGrp="1"/>
          </p:cNvSpPr>
          <p:nvPr>
            <p:ph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mtClean="0">
                <a:solidFill>
                  <a:schemeClr val="tx2"/>
                </a:solidFill>
              </a:rPr>
              <a:t>CIMI </a:t>
            </a:r>
            <a:r>
              <a:rPr lang="en-US" b="1" i="1" u="sng" smtClean="0">
                <a:solidFill>
                  <a:schemeClr val="tx2"/>
                </a:solidFill>
              </a:rPr>
              <a:t>DOES</a:t>
            </a:r>
            <a:r>
              <a:rPr lang="en-US" smtClean="0">
                <a:solidFill>
                  <a:schemeClr val="tx2"/>
                </a:solidFill>
              </a:rPr>
              <a:t> care about implementation.  There must be at least one way to implement the models in a popular technology stack that is in use today.  The models should be as easy to implement as possible.</a:t>
            </a:r>
          </a:p>
          <a:p>
            <a:r>
              <a:rPr lang="en-US" smtClean="0">
                <a:solidFill>
                  <a:schemeClr val="tx2"/>
                </a:solidFill>
              </a:rPr>
              <a:t>Only use will determine if we are producing anything of value</a:t>
            </a:r>
          </a:p>
          <a:p>
            <a:pPr lvl="1"/>
            <a:r>
              <a:rPr lang="en-US" smtClean="0">
                <a:solidFill>
                  <a:schemeClr val="tx2"/>
                </a:solidFill>
              </a:rPr>
              <a:t>Approve “Good Enough” RM and DTs</a:t>
            </a:r>
          </a:p>
          <a:p>
            <a:pPr lvl="1"/>
            <a:r>
              <a:rPr lang="en-US" smtClean="0">
                <a:solidFill>
                  <a:schemeClr val="tx2"/>
                </a:solidFill>
              </a:rPr>
              <a:t>Get practical use ASAP</a:t>
            </a:r>
          </a:p>
          <a:p>
            <a:pPr lvl="1"/>
            <a:r>
              <a:rPr lang="en-US" smtClean="0">
                <a:solidFill>
                  <a:schemeClr val="tx2"/>
                </a:solidFill>
              </a:rPr>
              <a:t>Change RM and DTs based on use</a:t>
            </a:r>
          </a:p>
        </p:txBody>
      </p:sp>
    </p:spTree>
    <p:extLst>
      <p:ext uri="{BB962C8B-B14F-4D97-AF65-F5344CB8AC3E}">
        <p14:creationId xmlns:p14="http://schemas.microsoft.com/office/powerpoint/2010/main" val="41923038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74"/>
            <a:ext cx="8229600" cy="1143000"/>
          </a:xfrm>
        </p:spPr>
        <p:txBody>
          <a:bodyPr/>
          <a:lstStyle/>
          <a:p>
            <a:r>
              <a:rPr lang="en-US" dirty="0" smtClean="0">
                <a:solidFill>
                  <a:schemeClr val="tx1"/>
                </a:solidFill>
              </a:rPr>
              <a:t>Primary Near Term Goals</a:t>
            </a:r>
            <a:endParaRPr lang="en-US" dirty="0">
              <a:solidFill>
                <a:schemeClr val="tx1"/>
              </a:solidFill>
            </a:endParaRPr>
          </a:p>
        </p:txBody>
      </p:sp>
      <p:sp>
        <p:nvSpPr>
          <p:cNvPr id="3" name="Content Placeholder 2"/>
          <p:cNvSpPr>
            <a:spLocks noGrp="1"/>
          </p:cNvSpPr>
          <p:nvPr>
            <p:ph idx="1"/>
          </p:nvPr>
        </p:nvSpPr>
        <p:spPr>
          <a:xfrm>
            <a:off x="457200" y="1286296"/>
            <a:ext cx="8229600" cy="4525963"/>
          </a:xfrm>
        </p:spPr>
        <p:txBody>
          <a:bodyPr/>
          <a:lstStyle/>
          <a:p>
            <a:r>
              <a:rPr lang="en-US" sz="2800" dirty="0" smtClean="0">
                <a:solidFill>
                  <a:schemeClr val="tx2"/>
                </a:solidFill>
              </a:rPr>
              <a:t>As soon as possible, make some high </a:t>
            </a:r>
            <a:r>
              <a:rPr lang="en-US" sz="2800" dirty="0">
                <a:solidFill>
                  <a:schemeClr val="tx2"/>
                </a:solidFill>
              </a:rPr>
              <a:t>quality CIMI </a:t>
            </a:r>
            <a:r>
              <a:rPr lang="en-US" sz="2800" dirty="0" smtClean="0">
                <a:solidFill>
                  <a:schemeClr val="tx2"/>
                </a:solidFill>
              </a:rPr>
              <a:t>models available in a web accessible repository</a:t>
            </a:r>
            <a:endParaRPr lang="en-US" sz="2400" dirty="0">
              <a:solidFill>
                <a:schemeClr val="tx2"/>
              </a:solidFill>
            </a:endParaRPr>
          </a:p>
          <a:p>
            <a:pPr lvl="1"/>
            <a:r>
              <a:rPr lang="en-US" sz="2400" dirty="0" smtClean="0">
                <a:solidFill>
                  <a:schemeClr val="tx2"/>
                </a:solidFill>
              </a:rPr>
              <a:t>ADL 1.5 (AOM framework) and/or UML (AML,</a:t>
            </a:r>
            <a:br>
              <a:rPr lang="en-US" sz="2400" dirty="0" smtClean="0">
                <a:solidFill>
                  <a:schemeClr val="tx2"/>
                </a:solidFill>
              </a:rPr>
            </a:br>
            <a:r>
              <a:rPr lang="en-US" sz="2400" dirty="0" smtClean="0">
                <a:solidFill>
                  <a:schemeClr val="tx2"/>
                </a:solidFill>
              </a:rPr>
              <a:t>XMI)</a:t>
            </a:r>
          </a:p>
          <a:p>
            <a:pPr lvl="1"/>
            <a:r>
              <a:rPr lang="en-US" sz="2400" dirty="0" smtClean="0">
                <a:solidFill>
                  <a:schemeClr val="tx2"/>
                </a:solidFill>
              </a:rPr>
              <a:t>That </a:t>
            </a:r>
            <a:r>
              <a:rPr lang="en-US" sz="2400" dirty="0">
                <a:solidFill>
                  <a:schemeClr val="tx2"/>
                </a:solidFill>
              </a:rPr>
              <a:t>use the CIMI </a:t>
            </a:r>
            <a:r>
              <a:rPr lang="en-US" sz="2400" dirty="0" smtClean="0">
                <a:solidFill>
                  <a:schemeClr val="tx2"/>
                </a:solidFill>
              </a:rPr>
              <a:t>reference model</a:t>
            </a:r>
            <a:endParaRPr lang="en-US" sz="2400" dirty="0">
              <a:solidFill>
                <a:schemeClr val="tx2"/>
              </a:solidFill>
            </a:endParaRPr>
          </a:p>
          <a:p>
            <a:pPr lvl="1"/>
            <a:r>
              <a:rPr lang="en-US" sz="2400" dirty="0" smtClean="0">
                <a:solidFill>
                  <a:schemeClr val="tx2"/>
                </a:solidFill>
              </a:rPr>
              <a:t>That have complete </a:t>
            </a:r>
            <a:r>
              <a:rPr lang="en-US" sz="2400" dirty="0">
                <a:solidFill>
                  <a:schemeClr val="tx2"/>
                </a:solidFill>
              </a:rPr>
              <a:t>terminology bindings</a:t>
            </a:r>
          </a:p>
          <a:p>
            <a:r>
              <a:rPr lang="en-US" sz="2800" dirty="0">
                <a:solidFill>
                  <a:schemeClr val="tx2"/>
                </a:solidFill>
              </a:rPr>
              <a:t> </a:t>
            </a:r>
            <a:r>
              <a:rPr lang="en-US" sz="2800" dirty="0" smtClean="0">
                <a:solidFill>
                  <a:schemeClr val="tx2"/>
                </a:solidFill>
              </a:rPr>
              <a:t>Get the models used in someone’s working system</a:t>
            </a:r>
          </a:p>
          <a:p>
            <a:r>
              <a:rPr lang="en-US" sz="2800" dirty="0">
                <a:solidFill>
                  <a:schemeClr val="tx2"/>
                </a:solidFill>
              </a:rPr>
              <a:t>Document our </a:t>
            </a:r>
            <a:r>
              <a:rPr lang="en-US" sz="2800" dirty="0" smtClean="0">
                <a:solidFill>
                  <a:schemeClr val="tx2"/>
                </a:solidFill>
              </a:rPr>
              <a:t>experience</a:t>
            </a:r>
          </a:p>
          <a:p>
            <a:r>
              <a:rPr lang="en-US" sz="2800" dirty="0" smtClean="0">
                <a:solidFill>
                  <a:schemeClr val="tx2"/>
                </a:solidFill>
              </a:rPr>
              <a:t>Improve our processes and models</a:t>
            </a:r>
          </a:p>
          <a:p>
            <a:r>
              <a:rPr lang="en-US" sz="2800" dirty="0" smtClean="0">
                <a:solidFill>
                  <a:schemeClr val="tx2"/>
                </a:solidFill>
              </a:rPr>
              <a:t>Repeat!</a:t>
            </a:r>
            <a:endParaRPr lang="en-US" sz="2800" dirty="0">
              <a:solidFill>
                <a:schemeClr val="tx2"/>
              </a:solidFill>
            </a:endParaRPr>
          </a:p>
        </p:txBody>
      </p:sp>
    </p:spTree>
    <p:extLst>
      <p:ext uri="{BB962C8B-B14F-4D97-AF65-F5344CB8AC3E}">
        <p14:creationId xmlns:p14="http://schemas.microsoft.com/office/powerpoint/2010/main" val="31600813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p:cNvSpPr>
            <a:spLocks noGrp="1"/>
          </p:cNvSpPr>
          <p:nvPr>
            <p:ph type="title"/>
          </p:nvPr>
        </p:nvSpPr>
        <p:spPr bwMode="auto">
          <a:xfrm>
            <a:off x="0" y="42863"/>
            <a:ext cx="8686800" cy="7896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200" b="1" dirty="0">
                <a:solidFill>
                  <a:srgbClr val="FFFF00"/>
                </a:solidFill>
              </a:rPr>
              <a:t>The Ultimate Value Proposition of CIMI</a:t>
            </a:r>
          </a:p>
        </p:txBody>
      </p:sp>
      <p:sp>
        <p:nvSpPr>
          <p:cNvPr id="4099" name="Content Placeholder 2"/>
          <p:cNvSpPr>
            <a:spLocks noGrp="1"/>
          </p:cNvSpPr>
          <p:nvPr>
            <p:ph idx="1"/>
          </p:nvPr>
        </p:nvSpPr>
        <p:spPr bwMode="auto">
          <a:xfrm>
            <a:off x="457200" y="1190625"/>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600" dirty="0" smtClean="0"/>
              <a:t>Interoperable sharing of:</a:t>
            </a:r>
          </a:p>
          <a:p>
            <a:pPr lvl="1"/>
            <a:r>
              <a:rPr lang="en-US" sz="3200" dirty="0" smtClean="0"/>
              <a:t>Data</a:t>
            </a:r>
          </a:p>
          <a:p>
            <a:pPr lvl="1"/>
            <a:r>
              <a:rPr lang="en-US" sz="3200" dirty="0" smtClean="0"/>
              <a:t> Information</a:t>
            </a:r>
          </a:p>
          <a:p>
            <a:pPr lvl="1"/>
            <a:r>
              <a:rPr lang="en-US" sz="3200" dirty="0" smtClean="0"/>
              <a:t>Applications</a:t>
            </a:r>
          </a:p>
          <a:p>
            <a:pPr lvl="1"/>
            <a:r>
              <a:rPr lang="en-US" sz="3200" dirty="0" smtClean="0"/>
              <a:t>Decision logic</a:t>
            </a:r>
          </a:p>
          <a:p>
            <a:pPr lvl="1"/>
            <a:r>
              <a:rPr lang="en-US" sz="3200" dirty="0" smtClean="0"/>
              <a:t>Reports</a:t>
            </a:r>
          </a:p>
          <a:p>
            <a:pPr lvl="1"/>
            <a:r>
              <a:rPr lang="en-US" sz="3200" dirty="0" smtClean="0"/>
              <a:t>Knowledge</a:t>
            </a:r>
          </a:p>
        </p:txBody>
      </p:sp>
      <p:sp>
        <p:nvSpPr>
          <p:cNvPr id="4100"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Huff # </a:t>
            </a:r>
            <a:fld id="{4AAAA164-13EF-4AC4-B20D-CB5224E365BC}" type="slidenum">
              <a:rPr lang="en-US" sz="1200" smtClean="0">
                <a:latin typeface="Arial" charset="0"/>
              </a:rPr>
              <a:pPr/>
              <a:t>4</a:t>
            </a:fld>
            <a:endParaRPr lang="en-US" sz="1200" smtClean="0">
              <a:latin typeface="Arial" charset="0"/>
            </a:endParaRPr>
          </a:p>
        </p:txBody>
      </p:sp>
    </p:spTree>
  </p:cSld>
  <p:clrMapOvr>
    <a:masterClrMapping/>
  </p:clrMapOvr>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1"/>
          <p:cNvSpPr>
            <a:spLocks noGrp="1"/>
          </p:cNvSpPr>
          <p:nvPr>
            <p:ph type="title"/>
          </p:nvPr>
        </p:nvSpPr>
        <p:spPr bwMode="auto">
          <a:xfrm>
            <a:off x="457200" y="55563"/>
            <a:ext cx="8229600" cy="68103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3600" b="1" dirty="0" smtClean="0">
                <a:solidFill>
                  <a:srgbClr val="FFFF00"/>
                </a:solidFill>
              </a:rPr>
              <a:t>Current Issues and Work Items</a:t>
            </a:r>
          </a:p>
        </p:txBody>
      </p:sp>
      <p:sp>
        <p:nvSpPr>
          <p:cNvPr id="40963" name="Content Placeholder 2"/>
          <p:cNvSpPr>
            <a:spLocks noGrp="1"/>
          </p:cNvSpPr>
          <p:nvPr>
            <p:ph idx="1"/>
          </p:nvPr>
        </p:nvSpPr>
        <p:spPr bwMode="auto">
          <a:xfrm>
            <a:off x="163513" y="958850"/>
            <a:ext cx="8789987" cy="570071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r>
              <a:rPr lang="en-US" sz="3200" dirty="0" smtClean="0">
                <a:solidFill>
                  <a:schemeClr val="tx2"/>
                </a:solidFill>
              </a:rPr>
              <a:t>Clarification of terminology binding</a:t>
            </a:r>
          </a:p>
          <a:p>
            <a:r>
              <a:rPr lang="en-US" sz="3200" dirty="0" smtClean="0">
                <a:solidFill>
                  <a:schemeClr val="tx2"/>
                </a:solidFill>
              </a:rPr>
              <a:t>Clarification of proper use of “Entries”</a:t>
            </a:r>
            <a:endParaRPr lang="en-US" sz="3200" dirty="0">
              <a:solidFill>
                <a:schemeClr val="tx2"/>
              </a:solidFill>
            </a:endParaRPr>
          </a:p>
          <a:p>
            <a:r>
              <a:rPr lang="en-US" sz="3200" dirty="0" smtClean="0">
                <a:solidFill>
                  <a:schemeClr val="tx2"/>
                </a:solidFill>
              </a:rPr>
              <a:t>Approach to creating examples of data instances</a:t>
            </a:r>
          </a:p>
          <a:p>
            <a:r>
              <a:rPr lang="en-US" sz="3200" dirty="0" smtClean="0">
                <a:solidFill>
                  <a:schemeClr val="tx2"/>
                </a:solidFill>
              </a:rPr>
              <a:t>Further specification of standards for graphical representation of the models</a:t>
            </a:r>
            <a:endParaRPr lang="en-US" sz="3200" dirty="0">
              <a:solidFill>
                <a:schemeClr val="tx2"/>
              </a:solidFill>
            </a:endParaRPr>
          </a:p>
          <a:p>
            <a:r>
              <a:rPr lang="en-US" sz="3200" dirty="0" smtClean="0">
                <a:solidFill>
                  <a:schemeClr val="tx2"/>
                </a:solidFill>
              </a:rPr>
              <a:t>Progress on Archetype Modeling Language</a:t>
            </a:r>
          </a:p>
          <a:p>
            <a:r>
              <a:rPr lang="en-US" sz="3200" dirty="0" smtClean="0">
                <a:solidFill>
                  <a:schemeClr val="tx2"/>
                </a:solidFill>
              </a:rPr>
              <a:t>Continue modeling work</a:t>
            </a:r>
          </a:p>
          <a:p>
            <a:r>
              <a:rPr lang="en-US" sz="3200" dirty="0" smtClean="0">
                <a:solidFill>
                  <a:schemeClr val="tx2"/>
                </a:solidFill>
              </a:rPr>
              <a:t>Progress on CIMI website</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Possible Topics for Discussion</a:t>
            </a:r>
            <a:endParaRPr lang="en-US" dirty="0"/>
          </a:p>
        </p:txBody>
      </p:sp>
      <p:sp>
        <p:nvSpPr>
          <p:cNvPr id="3" name="Subtitle 2"/>
          <p:cNvSpPr>
            <a:spLocks noGrp="1"/>
          </p:cNvSpPr>
          <p:nvPr>
            <p:ph type="subTitle" idx="1"/>
          </p:nvPr>
        </p:nvSpPr>
        <p:spPr/>
        <p:txBody>
          <a:bodyPr/>
          <a:lstStyle/>
          <a:p>
            <a:endParaRPr lang="en-US"/>
          </a:p>
        </p:txBody>
      </p:sp>
    </p:spTree>
    <p:extLst>
      <p:ext uri="{BB962C8B-B14F-4D97-AF65-F5344CB8AC3E}">
        <p14:creationId xmlns:p14="http://schemas.microsoft.com/office/powerpoint/2010/main" val="125890189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974"/>
            <a:ext cx="8229600" cy="1143000"/>
          </a:xfrm>
        </p:spPr>
        <p:txBody>
          <a:bodyPr/>
          <a:lstStyle/>
          <a:p>
            <a:r>
              <a:rPr lang="en-US" b="1" dirty="0" smtClean="0">
                <a:solidFill>
                  <a:schemeClr val="tx1"/>
                </a:solidFill>
              </a:rPr>
              <a:t>Relation of CIMI to other Initiatives</a:t>
            </a:r>
            <a:endParaRPr lang="en-US" b="1" dirty="0">
              <a:solidFill>
                <a:schemeClr val="tx1"/>
              </a:solidFill>
            </a:endParaRPr>
          </a:p>
        </p:txBody>
      </p:sp>
      <p:sp>
        <p:nvSpPr>
          <p:cNvPr id="3" name="Content Placeholder 2"/>
          <p:cNvSpPr>
            <a:spLocks noGrp="1"/>
          </p:cNvSpPr>
          <p:nvPr>
            <p:ph sz="half" idx="1"/>
          </p:nvPr>
        </p:nvSpPr>
        <p:spPr>
          <a:xfrm>
            <a:off x="457200" y="1381832"/>
            <a:ext cx="4038600" cy="4525963"/>
          </a:xfrm>
        </p:spPr>
        <p:txBody>
          <a:bodyPr/>
          <a:lstStyle/>
          <a:p>
            <a:r>
              <a:rPr lang="en-US" sz="4000" dirty="0" smtClean="0">
                <a:solidFill>
                  <a:schemeClr val="tx2"/>
                </a:solidFill>
              </a:rPr>
              <a:t>HL7 RIM</a:t>
            </a:r>
          </a:p>
          <a:p>
            <a:r>
              <a:rPr lang="en-US" sz="4000" dirty="0" smtClean="0">
                <a:solidFill>
                  <a:schemeClr val="tx2"/>
                </a:solidFill>
              </a:rPr>
              <a:t>US FHIM</a:t>
            </a:r>
          </a:p>
          <a:p>
            <a:r>
              <a:rPr lang="en-US" sz="4000" dirty="0" smtClean="0">
                <a:solidFill>
                  <a:schemeClr val="tx2"/>
                </a:solidFill>
              </a:rPr>
              <a:t>UK LRA</a:t>
            </a:r>
          </a:p>
          <a:p>
            <a:r>
              <a:rPr lang="en-US" sz="4000" dirty="0" smtClean="0">
                <a:solidFill>
                  <a:schemeClr val="tx2"/>
                </a:solidFill>
              </a:rPr>
              <a:t>LEGOs</a:t>
            </a:r>
          </a:p>
          <a:p>
            <a:r>
              <a:rPr lang="en-US" sz="4000" dirty="0" smtClean="0">
                <a:solidFill>
                  <a:schemeClr val="tx2"/>
                </a:solidFill>
              </a:rPr>
              <a:t>openEHR</a:t>
            </a:r>
          </a:p>
          <a:p>
            <a:r>
              <a:rPr lang="en-US" sz="4000" dirty="0" smtClean="0">
                <a:solidFill>
                  <a:schemeClr val="tx2"/>
                </a:solidFill>
              </a:rPr>
              <a:t>ISO EN 13606</a:t>
            </a:r>
          </a:p>
          <a:p>
            <a:r>
              <a:rPr lang="en-US" sz="4000" dirty="0">
                <a:solidFill>
                  <a:schemeClr val="tx2"/>
                </a:solidFill>
              </a:rPr>
              <a:t>CDA and CCDA</a:t>
            </a:r>
          </a:p>
          <a:p>
            <a:endParaRPr lang="en-US" sz="4000" dirty="0" smtClean="0">
              <a:solidFill>
                <a:schemeClr val="tx2"/>
              </a:solidFill>
            </a:endParaRPr>
          </a:p>
        </p:txBody>
      </p:sp>
      <p:sp>
        <p:nvSpPr>
          <p:cNvPr id="4" name="Content Placeholder 3"/>
          <p:cNvSpPr>
            <a:spLocks noGrp="1"/>
          </p:cNvSpPr>
          <p:nvPr>
            <p:ph sz="half" idx="2"/>
          </p:nvPr>
        </p:nvSpPr>
        <p:spPr>
          <a:xfrm>
            <a:off x="4648200" y="1395480"/>
            <a:ext cx="4277436" cy="4525963"/>
          </a:xfrm>
        </p:spPr>
        <p:txBody>
          <a:bodyPr/>
          <a:lstStyle/>
          <a:p>
            <a:r>
              <a:rPr lang="en-US" sz="4000" dirty="0" smtClean="0">
                <a:solidFill>
                  <a:schemeClr val="tx2"/>
                </a:solidFill>
              </a:rPr>
              <a:t>IHTSDO</a:t>
            </a:r>
          </a:p>
          <a:p>
            <a:r>
              <a:rPr lang="en-US" sz="4000" dirty="0" smtClean="0">
                <a:solidFill>
                  <a:schemeClr val="tx2"/>
                </a:solidFill>
              </a:rPr>
              <a:t>FHIR</a:t>
            </a:r>
            <a:endParaRPr lang="en-US" sz="4000" dirty="0">
              <a:solidFill>
                <a:schemeClr val="tx2"/>
              </a:solidFill>
            </a:endParaRPr>
          </a:p>
          <a:p>
            <a:r>
              <a:rPr lang="en-US" sz="4000" dirty="0" smtClean="0">
                <a:solidFill>
                  <a:schemeClr val="tx2"/>
                </a:solidFill>
              </a:rPr>
              <a:t>Quality </a:t>
            </a:r>
            <a:r>
              <a:rPr lang="en-US" sz="4000" dirty="0">
                <a:solidFill>
                  <a:schemeClr val="tx2"/>
                </a:solidFill>
              </a:rPr>
              <a:t>models</a:t>
            </a:r>
          </a:p>
          <a:p>
            <a:r>
              <a:rPr lang="en-US" sz="4000" dirty="0">
                <a:solidFill>
                  <a:schemeClr val="tx2"/>
                </a:solidFill>
              </a:rPr>
              <a:t>SMART</a:t>
            </a:r>
          </a:p>
          <a:p>
            <a:r>
              <a:rPr lang="en-US" sz="4000" dirty="0">
                <a:solidFill>
                  <a:schemeClr val="tx2"/>
                </a:solidFill>
              </a:rPr>
              <a:t>SHARP</a:t>
            </a:r>
          </a:p>
          <a:p>
            <a:r>
              <a:rPr lang="en-US" sz="4000" dirty="0">
                <a:solidFill>
                  <a:schemeClr val="tx2"/>
                </a:solidFill>
              </a:rPr>
              <a:t>HL7 CDS </a:t>
            </a:r>
            <a:r>
              <a:rPr lang="en-US" sz="4000" dirty="0" smtClean="0">
                <a:solidFill>
                  <a:schemeClr val="tx2"/>
                </a:solidFill>
              </a:rPr>
              <a:t>VMR</a:t>
            </a:r>
            <a:endParaRPr lang="en-US" sz="4000" dirty="0">
              <a:solidFill>
                <a:schemeClr val="tx2"/>
              </a:solidFill>
            </a:endParaRPr>
          </a:p>
        </p:txBody>
      </p:sp>
    </p:spTree>
    <p:extLst>
      <p:ext uri="{BB962C8B-B14F-4D97-AF65-F5344CB8AC3E}">
        <p14:creationId xmlns:p14="http://schemas.microsoft.com/office/powerpoint/2010/main" val="33692674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2622"/>
            <a:ext cx="8229600" cy="762592"/>
          </a:xfrm>
        </p:spPr>
        <p:txBody>
          <a:bodyPr/>
          <a:lstStyle/>
          <a:p>
            <a:r>
              <a:rPr lang="en-US" b="1" dirty="0" smtClean="0">
                <a:solidFill>
                  <a:srgbClr val="FFFF00"/>
                </a:solidFill>
              </a:rPr>
              <a:t>Possible Issues for Discussion</a:t>
            </a:r>
            <a:endParaRPr lang="en-US" b="1" dirty="0">
              <a:solidFill>
                <a:srgbClr val="FFFF00"/>
              </a:solidFill>
            </a:endParaRPr>
          </a:p>
        </p:txBody>
      </p:sp>
      <p:sp>
        <p:nvSpPr>
          <p:cNvPr id="3" name="Content Placeholder 2"/>
          <p:cNvSpPr>
            <a:spLocks noGrp="1"/>
          </p:cNvSpPr>
          <p:nvPr>
            <p:ph idx="1"/>
          </p:nvPr>
        </p:nvSpPr>
        <p:spPr>
          <a:xfrm>
            <a:off x="457200" y="945096"/>
            <a:ext cx="8229600" cy="4525963"/>
          </a:xfrm>
        </p:spPr>
        <p:txBody>
          <a:bodyPr/>
          <a:lstStyle/>
          <a:p>
            <a:r>
              <a:rPr lang="en-US" sz="2000" dirty="0" smtClean="0">
                <a:solidFill>
                  <a:schemeClr val="tx2"/>
                </a:solidFill>
              </a:rPr>
              <a:t>CIMI reference </a:t>
            </a:r>
            <a:r>
              <a:rPr lang="en-US" sz="2000" dirty="0">
                <a:solidFill>
                  <a:schemeClr val="tx2"/>
                </a:solidFill>
              </a:rPr>
              <a:t>model</a:t>
            </a:r>
          </a:p>
          <a:p>
            <a:pPr lvl="1"/>
            <a:r>
              <a:rPr lang="en-US" sz="1800" dirty="0">
                <a:solidFill>
                  <a:schemeClr val="tx2"/>
                </a:solidFill>
              </a:rPr>
              <a:t>Data </a:t>
            </a:r>
            <a:r>
              <a:rPr lang="en-US" sz="1800" dirty="0" smtClean="0">
                <a:solidFill>
                  <a:schemeClr val="tx2"/>
                </a:solidFill>
              </a:rPr>
              <a:t>types</a:t>
            </a:r>
          </a:p>
          <a:p>
            <a:pPr lvl="2"/>
            <a:r>
              <a:rPr lang="en-US" sz="1600" dirty="0">
                <a:solidFill>
                  <a:schemeClr val="tx2"/>
                </a:solidFill>
              </a:rPr>
              <a:t>URIs for coded </a:t>
            </a:r>
            <a:r>
              <a:rPr lang="en-US" sz="1600" dirty="0" smtClean="0">
                <a:solidFill>
                  <a:schemeClr val="tx2"/>
                </a:solidFill>
              </a:rPr>
              <a:t>items</a:t>
            </a:r>
            <a:endParaRPr lang="en-US" sz="1600" dirty="0">
              <a:solidFill>
                <a:schemeClr val="tx2"/>
              </a:solidFill>
            </a:endParaRPr>
          </a:p>
          <a:p>
            <a:pPr lvl="1"/>
            <a:r>
              <a:rPr lang="en-US" sz="1800" dirty="0">
                <a:solidFill>
                  <a:schemeClr val="tx2"/>
                </a:solidFill>
              </a:rPr>
              <a:t>Simplifications</a:t>
            </a:r>
          </a:p>
          <a:p>
            <a:pPr lvl="1"/>
            <a:r>
              <a:rPr lang="en-US" sz="1800" dirty="0">
                <a:solidFill>
                  <a:schemeClr val="tx2"/>
                </a:solidFill>
              </a:rPr>
              <a:t>“Entries in entries” question</a:t>
            </a:r>
          </a:p>
          <a:p>
            <a:r>
              <a:rPr lang="en-US" sz="2000" dirty="0" smtClean="0">
                <a:solidFill>
                  <a:schemeClr val="tx2"/>
                </a:solidFill>
              </a:rPr>
              <a:t>Modeling “style” – use of patterns</a:t>
            </a:r>
          </a:p>
          <a:p>
            <a:r>
              <a:rPr lang="en-US" sz="2000" dirty="0" smtClean="0">
                <a:solidFill>
                  <a:schemeClr val="tx2"/>
                </a:solidFill>
              </a:rPr>
              <a:t>Supporting multiple contexts of use</a:t>
            </a:r>
          </a:p>
          <a:p>
            <a:r>
              <a:rPr lang="en-US" sz="2000" dirty="0">
                <a:solidFill>
                  <a:schemeClr val="tx2"/>
                </a:solidFill>
              </a:rPr>
              <a:t>T</a:t>
            </a:r>
            <a:r>
              <a:rPr lang="en-US" sz="2000" dirty="0" smtClean="0">
                <a:solidFill>
                  <a:schemeClr val="tx2"/>
                </a:solidFill>
              </a:rPr>
              <a:t>erminology binding</a:t>
            </a:r>
          </a:p>
          <a:p>
            <a:pPr lvl="1"/>
            <a:r>
              <a:rPr lang="en-US" sz="1800" dirty="0" smtClean="0">
                <a:solidFill>
                  <a:schemeClr val="tx2"/>
                </a:solidFill>
              </a:rPr>
              <a:t>“Relationship” bindings</a:t>
            </a:r>
          </a:p>
          <a:p>
            <a:pPr lvl="1"/>
            <a:r>
              <a:rPr lang="en-US" sz="1800" dirty="0" smtClean="0">
                <a:solidFill>
                  <a:schemeClr val="tx2"/>
                </a:solidFill>
              </a:rPr>
              <a:t>HL7 binding capabilities – static/dynamic, strong/weak</a:t>
            </a:r>
          </a:p>
          <a:p>
            <a:r>
              <a:rPr lang="en-US" sz="2000" dirty="0" smtClean="0">
                <a:solidFill>
                  <a:schemeClr val="tx2"/>
                </a:solidFill>
              </a:rPr>
              <a:t>The essential need for instance examples</a:t>
            </a:r>
          </a:p>
          <a:p>
            <a:r>
              <a:rPr lang="en-US" sz="2000" dirty="0">
                <a:solidFill>
                  <a:schemeClr val="tx2"/>
                </a:solidFill>
              </a:rPr>
              <a:t>Isosemantic </a:t>
            </a:r>
            <a:r>
              <a:rPr lang="en-US" sz="2000" dirty="0" smtClean="0">
                <a:solidFill>
                  <a:schemeClr val="tx2"/>
                </a:solidFill>
              </a:rPr>
              <a:t>models</a:t>
            </a:r>
          </a:p>
          <a:p>
            <a:r>
              <a:rPr lang="en-US" sz="2000" dirty="0" smtClean="0">
                <a:solidFill>
                  <a:schemeClr val="tx2"/>
                </a:solidFill>
              </a:rPr>
              <a:t>Standardization of graphical </a:t>
            </a:r>
            <a:r>
              <a:rPr lang="en-US" sz="2000" dirty="0" smtClean="0">
                <a:solidFill>
                  <a:schemeClr val="tx2"/>
                </a:solidFill>
              </a:rPr>
              <a:t>representations</a:t>
            </a:r>
          </a:p>
          <a:p>
            <a:r>
              <a:rPr lang="en-US" sz="2000" dirty="0" smtClean="0">
                <a:solidFill>
                  <a:schemeClr val="tx2"/>
                </a:solidFill>
              </a:rPr>
              <a:t>Alignment with HL7 FHIR</a:t>
            </a:r>
            <a:endParaRPr lang="en-US" sz="2000" dirty="0">
              <a:solidFill>
                <a:schemeClr val="tx2"/>
              </a:solidFill>
            </a:endParaRPr>
          </a:p>
          <a:p>
            <a:endParaRPr lang="en-US" sz="2000" dirty="0" smtClean="0">
              <a:solidFill>
                <a:schemeClr val="tx2"/>
              </a:solidFill>
            </a:endParaRPr>
          </a:p>
          <a:p>
            <a:endParaRPr lang="en-US" sz="2000" dirty="0">
              <a:solidFill>
                <a:schemeClr val="tx2"/>
              </a:solidFill>
            </a:endParaRPr>
          </a:p>
        </p:txBody>
      </p:sp>
    </p:spTree>
    <p:extLst>
      <p:ext uri="{BB962C8B-B14F-4D97-AF65-F5344CB8AC3E}">
        <p14:creationId xmlns:p14="http://schemas.microsoft.com/office/powerpoint/2010/main" val="346106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26" name="Object 2"/>
          <p:cNvGraphicFramePr>
            <a:graphicFrameLocks noChangeAspect="1"/>
          </p:cNvGraphicFramePr>
          <p:nvPr/>
        </p:nvGraphicFramePr>
        <p:xfrm>
          <a:off x="1588" y="0"/>
          <a:ext cx="9142412" cy="6858000"/>
        </p:xfrm>
        <a:graphic>
          <a:graphicData uri="http://schemas.openxmlformats.org/presentationml/2006/ole">
            <mc:AlternateContent xmlns:mc="http://schemas.openxmlformats.org/markup-compatibility/2006">
              <mc:Choice xmlns:v="urn:schemas-microsoft-com:vml" Requires="v">
                <p:oleObj spid="_x0000_s3095" name="Slide" r:id="rId4" imgW="4905869" imgH="3679015" progId="PowerPoint.Slide.8">
                  <p:embed/>
                </p:oleObj>
              </mc:Choice>
              <mc:Fallback>
                <p:oleObj name="Slide" r:id="rId4" imgW="4905869" imgH="3679015" progId="PowerPoint.Slide.8">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0"/>
                        <a:ext cx="9142412"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nvGrpSpPr>
          <p:cNvPr id="2" name="Group 3"/>
          <p:cNvGrpSpPr>
            <a:grpSpLocks/>
          </p:cNvGrpSpPr>
          <p:nvPr/>
        </p:nvGrpSpPr>
        <p:grpSpPr bwMode="auto">
          <a:xfrm>
            <a:off x="609600" y="1295400"/>
            <a:ext cx="1768475" cy="1093788"/>
            <a:chOff x="470" y="943"/>
            <a:chExt cx="1114" cy="689"/>
          </a:xfrm>
        </p:grpSpPr>
        <p:sp>
          <p:nvSpPr>
            <p:cNvPr id="1028" name="Text Box 4"/>
            <p:cNvSpPr txBox="1">
              <a:spLocks noChangeArrowheads="1"/>
            </p:cNvSpPr>
            <p:nvPr/>
          </p:nvSpPr>
          <p:spPr bwMode="auto">
            <a:xfrm>
              <a:off x="470" y="943"/>
              <a:ext cx="1114" cy="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gn="ctr" eaLnBrk="0" hangingPunct="0">
                <a:defRPr sz="2200">
                  <a:solidFill>
                    <a:schemeClr val="tx1"/>
                  </a:solidFill>
                  <a:latin typeface="Times New Roman" pitchFamily="18" charset="0"/>
                </a:defRPr>
              </a:lvl1pPr>
              <a:lvl2pPr marL="742950" indent="-285750" algn="ctr" eaLnBrk="0" hangingPunct="0">
                <a:defRPr sz="2200">
                  <a:solidFill>
                    <a:schemeClr val="tx1"/>
                  </a:solidFill>
                  <a:latin typeface="Times New Roman" pitchFamily="18" charset="0"/>
                </a:defRPr>
              </a:lvl2pPr>
              <a:lvl3pPr marL="1143000" indent="-228600" algn="ctr" eaLnBrk="0" hangingPunct="0">
                <a:defRPr sz="2200">
                  <a:solidFill>
                    <a:schemeClr val="tx1"/>
                  </a:solidFill>
                  <a:latin typeface="Times New Roman" pitchFamily="18" charset="0"/>
                </a:defRPr>
              </a:lvl3pPr>
              <a:lvl4pPr marL="1600200" indent="-228600" algn="ctr" eaLnBrk="0" hangingPunct="0">
                <a:defRPr sz="2200">
                  <a:solidFill>
                    <a:schemeClr val="tx1"/>
                  </a:solidFill>
                  <a:latin typeface="Times New Roman" pitchFamily="18" charset="0"/>
                </a:defRPr>
              </a:lvl4pPr>
              <a:lvl5pPr marL="2057400" indent="-228600" algn="ctr" eaLnBrk="0" hangingPunct="0">
                <a:defRPr sz="2200">
                  <a:solidFill>
                    <a:schemeClr val="tx1"/>
                  </a:solidFill>
                  <a:latin typeface="Times New Roman" pitchFamily="18" charset="0"/>
                </a:defRPr>
              </a:lvl5pPr>
              <a:lvl6pPr marL="2514600" indent="-228600" algn="ctr" eaLnBrk="0" fontAlgn="base" hangingPunct="0">
                <a:spcBef>
                  <a:spcPct val="0"/>
                </a:spcBef>
                <a:spcAft>
                  <a:spcPct val="0"/>
                </a:spcAft>
                <a:defRPr sz="2200">
                  <a:solidFill>
                    <a:schemeClr val="tx1"/>
                  </a:solidFill>
                  <a:latin typeface="Times New Roman" pitchFamily="18" charset="0"/>
                </a:defRPr>
              </a:lvl6pPr>
              <a:lvl7pPr marL="2971800" indent="-228600" algn="ctr" eaLnBrk="0" fontAlgn="base" hangingPunct="0">
                <a:spcBef>
                  <a:spcPct val="0"/>
                </a:spcBef>
                <a:spcAft>
                  <a:spcPct val="0"/>
                </a:spcAft>
                <a:defRPr sz="2200">
                  <a:solidFill>
                    <a:schemeClr val="tx1"/>
                  </a:solidFill>
                  <a:latin typeface="Times New Roman" pitchFamily="18" charset="0"/>
                </a:defRPr>
              </a:lvl7pPr>
              <a:lvl8pPr marL="3429000" indent="-228600" algn="ctr" eaLnBrk="0" fontAlgn="base" hangingPunct="0">
                <a:spcBef>
                  <a:spcPct val="0"/>
                </a:spcBef>
                <a:spcAft>
                  <a:spcPct val="0"/>
                </a:spcAft>
                <a:defRPr sz="2200">
                  <a:solidFill>
                    <a:schemeClr val="tx1"/>
                  </a:solidFill>
                  <a:latin typeface="Times New Roman" pitchFamily="18" charset="0"/>
                </a:defRPr>
              </a:lvl8pPr>
              <a:lvl9pPr marL="3886200" indent="-228600" algn="ctr" eaLnBrk="0" fontAlgn="base" hangingPunct="0">
                <a:spcBef>
                  <a:spcPct val="0"/>
                </a:spcBef>
                <a:spcAft>
                  <a:spcPct val="0"/>
                </a:spcAft>
                <a:defRPr sz="2200">
                  <a:solidFill>
                    <a:schemeClr val="tx1"/>
                  </a:solidFill>
                  <a:latin typeface="Times New Roman" pitchFamily="18" charset="0"/>
                </a:defRPr>
              </a:lvl9pPr>
            </a:lstStyle>
            <a:p>
              <a:r>
                <a:rPr lang="en-US" sz="2800">
                  <a:solidFill>
                    <a:srgbClr val="FFFF00"/>
                  </a:solidFill>
                  <a:latin typeface="Arial Black" pitchFamily="34" charset="0"/>
                  <a:cs typeface="Times New Roman" pitchFamily="18" charset="0"/>
                </a:rPr>
                <a:t>Patient</a:t>
              </a:r>
            </a:p>
          </p:txBody>
        </p:sp>
        <p:sp>
          <p:nvSpPr>
            <p:cNvPr id="1029" name="Line 5"/>
            <p:cNvSpPr>
              <a:spLocks noChangeShapeType="1"/>
            </p:cNvSpPr>
            <p:nvPr/>
          </p:nvSpPr>
          <p:spPr bwMode="auto">
            <a:xfrm>
              <a:off x="960" y="1296"/>
              <a:ext cx="480" cy="336"/>
            </a:xfrm>
            <a:prstGeom prst="line">
              <a:avLst/>
            </a:prstGeom>
            <a:noFill/>
            <a:ln w="88900">
              <a:solidFill>
                <a:srgbClr val="FFFF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grpSp>
    </p:spTree>
    <p:extLst>
      <p:ext uri="{BB962C8B-B14F-4D97-AF65-F5344CB8AC3E}">
        <p14:creationId xmlns:p14="http://schemas.microsoft.com/office/powerpoint/2010/main" val="428766705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7"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ppt_y-#ppt_h/2"/>
                                          </p:val>
                                        </p:tav>
                                        <p:tav tm="100000">
                                          <p:val>
                                            <p:strVal val="#ppt_y"/>
                                          </p:val>
                                        </p:tav>
                                      </p:tavLst>
                                    </p:anim>
                                    <p:anim calcmode="lin" valueType="num">
                                      <p:cBhvr>
                                        <p:cTn id="9" dur="500" fill="hold"/>
                                        <p:tgtEl>
                                          <p:spTgt spid="2"/>
                                        </p:tgtEl>
                                        <p:attrNameLst>
                                          <p:attrName>ppt_w</p:attrName>
                                        </p:attrNameLst>
                                      </p:cBhvr>
                                      <p:tavLst>
                                        <p:tav tm="0">
                                          <p:val>
                                            <p:strVal val="#ppt_w"/>
                                          </p:val>
                                        </p:tav>
                                        <p:tav tm="100000">
                                          <p:val>
                                            <p:strVal val="#ppt_w"/>
                                          </p:val>
                                        </p:tav>
                                      </p:tavLst>
                                    </p:anim>
                                    <p:anim calcmode="lin" valueType="num">
                                      <p:cBhvr>
                                        <p:cTn id="10" dur="5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bwMode="auto">
          <a:xfrm>
            <a:off x="603250" y="0"/>
            <a:ext cx="7772400" cy="6858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4000" b="1" dirty="0">
                <a:solidFill>
                  <a:srgbClr val="FFFF00"/>
                </a:solidFill>
              </a:rPr>
              <a:t>Core Assumptions</a:t>
            </a:r>
          </a:p>
        </p:txBody>
      </p:sp>
      <p:sp>
        <p:nvSpPr>
          <p:cNvPr id="8195" name="Rectangle 3"/>
          <p:cNvSpPr>
            <a:spLocks noGrp="1" noChangeArrowheads="1"/>
          </p:cNvSpPr>
          <p:nvPr>
            <p:ph idx="1"/>
          </p:nvPr>
        </p:nvSpPr>
        <p:spPr bwMode="auto">
          <a:xfrm>
            <a:off x="539750" y="1344613"/>
            <a:ext cx="7989888" cy="4918075"/>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342900" indent="-342900" defTabSz="914400">
              <a:spcBef>
                <a:spcPct val="0"/>
              </a:spcBef>
              <a:buFontTx/>
              <a:buNone/>
            </a:pPr>
            <a:r>
              <a:rPr lang="en-US" sz="3400" smtClean="0"/>
              <a:t>‘</a:t>
            </a:r>
            <a:r>
              <a:rPr lang="en-US" sz="3000" smtClean="0"/>
              <a:t>The complexity of modern medicine exceeds the inherent limitations of the unaided human mind.’</a:t>
            </a:r>
          </a:p>
          <a:p>
            <a:pPr marL="342900" indent="-342900" defTabSz="914400">
              <a:spcBef>
                <a:spcPct val="0"/>
              </a:spcBef>
              <a:buFontTx/>
              <a:buNone/>
            </a:pPr>
            <a:r>
              <a:rPr lang="en-US" sz="3000" smtClean="0"/>
              <a:t>	~ </a:t>
            </a:r>
            <a:r>
              <a:rPr lang="en-US" sz="2100" smtClean="0"/>
              <a:t>David M. Eddy, MD, Ph.D.</a:t>
            </a:r>
          </a:p>
          <a:p>
            <a:pPr marL="342900" indent="-342900" algn="ctr" defTabSz="914400">
              <a:spcBef>
                <a:spcPct val="0"/>
              </a:spcBef>
              <a:buFontTx/>
              <a:buNone/>
            </a:pPr>
            <a:endParaRPr lang="en-US" sz="2100" smtClean="0"/>
          </a:p>
          <a:p>
            <a:pPr marL="342900" indent="-342900" defTabSz="914400">
              <a:spcBef>
                <a:spcPct val="0"/>
              </a:spcBef>
              <a:buFontTx/>
              <a:buNone/>
            </a:pPr>
            <a:r>
              <a:rPr lang="en-US" sz="3000" smtClean="0"/>
              <a:t>‘... man is not perfectible.  There are limits to man’s capabilities as an  information  processor that assure the occurrence of random errors in his activities.’</a:t>
            </a:r>
          </a:p>
          <a:p>
            <a:pPr marL="342900" indent="-342900" defTabSz="914400">
              <a:spcBef>
                <a:spcPct val="0"/>
              </a:spcBef>
              <a:buFontTx/>
              <a:buNone/>
            </a:pPr>
            <a:r>
              <a:rPr lang="en-US" sz="3000" smtClean="0"/>
              <a:t>	~ </a:t>
            </a:r>
            <a:r>
              <a:rPr lang="en-US" sz="2100" smtClean="0"/>
              <a:t>Clement J. McDonald, MD</a:t>
            </a:r>
            <a:r>
              <a:rPr lang="en-US" sz="3000" smtClean="0"/>
              <a:t>	</a:t>
            </a:r>
          </a:p>
        </p:txBody>
      </p:sp>
    </p:spTree>
    <p:extLst>
      <p:ext uri="{BB962C8B-B14F-4D97-AF65-F5344CB8AC3E}">
        <p14:creationId xmlns:p14="http://schemas.microsoft.com/office/powerpoint/2010/main" val="111610708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Number Placeholder 1"/>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James # </a:t>
            </a:r>
            <a:fld id="{2F702A90-5129-4E0B-842C-E109886548D1}" type="slidenum">
              <a:rPr lang="en-US" sz="1200" smtClean="0">
                <a:latin typeface="Arial" charset="0"/>
              </a:rPr>
              <a:pPr/>
              <a:t>7</a:t>
            </a:fld>
            <a:endParaRPr lang="en-US" sz="1200" smtClean="0">
              <a:latin typeface="Arial" charset="0"/>
            </a:endParaRPr>
          </a:p>
        </p:txBody>
      </p:sp>
      <p:sp>
        <p:nvSpPr>
          <p:cNvPr id="8195" name="Rectangle 2"/>
          <p:cNvSpPr>
            <a:spLocks noChangeArrowheads="1"/>
          </p:cNvSpPr>
          <p:nvPr/>
        </p:nvSpPr>
        <p:spPr bwMode="auto">
          <a:xfrm>
            <a:off x="1833563" y="690563"/>
            <a:ext cx="91440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a:p>
        </p:txBody>
      </p:sp>
      <p:pic>
        <p:nvPicPr>
          <p:cNvPr id="819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3419512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Slide Number Placeholder 3"/>
          <p:cNvSpPr>
            <a:spLocks noGrp="1"/>
          </p:cNvSpPr>
          <p:nvPr>
            <p:ph type="sldNum"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200">
                <a:solidFill>
                  <a:schemeClr val="tx1"/>
                </a:solidFill>
                <a:latin typeface="Times New Roman" pitchFamily="18" charset="0"/>
              </a:defRPr>
            </a:lvl1pPr>
            <a:lvl2pPr marL="742950" indent="-285750" eaLnBrk="0" hangingPunct="0">
              <a:defRPr sz="2200">
                <a:solidFill>
                  <a:schemeClr val="tx1"/>
                </a:solidFill>
                <a:latin typeface="Times New Roman" pitchFamily="18" charset="0"/>
              </a:defRPr>
            </a:lvl2pPr>
            <a:lvl3pPr marL="1143000" indent="-228600" eaLnBrk="0" hangingPunct="0">
              <a:defRPr sz="2200">
                <a:solidFill>
                  <a:schemeClr val="tx1"/>
                </a:solidFill>
                <a:latin typeface="Times New Roman" pitchFamily="18" charset="0"/>
              </a:defRPr>
            </a:lvl3pPr>
            <a:lvl4pPr marL="1600200" indent="-228600" eaLnBrk="0" hangingPunct="0">
              <a:defRPr sz="2200">
                <a:solidFill>
                  <a:schemeClr val="tx1"/>
                </a:solidFill>
                <a:latin typeface="Times New Roman" pitchFamily="18" charset="0"/>
              </a:defRPr>
            </a:lvl4pPr>
            <a:lvl5pPr marL="2057400" indent="-228600" eaLnBrk="0" hangingPunct="0">
              <a:defRPr sz="2200">
                <a:solidFill>
                  <a:schemeClr val="tx1"/>
                </a:solidFill>
                <a:latin typeface="Times New Roman" pitchFamily="18" charset="0"/>
              </a:defRPr>
            </a:lvl5pPr>
            <a:lvl6pPr marL="2514600" indent="-228600" eaLnBrk="0" fontAlgn="base" hangingPunct="0">
              <a:spcBef>
                <a:spcPct val="0"/>
              </a:spcBef>
              <a:spcAft>
                <a:spcPct val="0"/>
              </a:spcAft>
              <a:defRPr sz="2200">
                <a:solidFill>
                  <a:schemeClr val="tx1"/>
                </a:solidFill>
                <a:latin typeface="Times New Roman" pitchFamily="18" charset="0"/>
              </a:defRPr>
            </a:lvl6pPr>
            <a:lvl7pPr marL="2971800" indent="-228600" eaLnBrk="0" fontAlgn="base" hangingPunct="0">
              <a:spcBef>
                <a:spcPct val="0"/>
              </a:spcBef>
              <a:spcAft>
                <a:spcPct val="0"/>
              </a:spcAft>
              <a:defRPr sz="2200">
                <a:solidFill>
                  <a:schemeClr val="tx1"/>
                </a:solidFill>
                <a:latin typeface="Times New Roman" pitchFamily="18" charset="0"/>
              </a:defRPr>
            </a:lvl7pPr>
            <a:lvl8pPr marL="3429000" indent="-228600" eaLnBrk="0" fontAlgn="base" hangingPunct="0">
              <a:spcBef>
                <a:spcPct val="0"/>
              </a:spcBef>
              <a:spcAft>
                <a:spcPct val="0"/>
              </a:spcAft>
              <a:defRPr sz="2200">
                <a:solidFill>
                  <a:schemeClr val="tx1"/>
                </a:solidFill>
                <a:latin typeface="Times New Roman" pitchFamily="18" charset="0"/>
              </a:defRPr>
            </a:lvl8pPr>
            <a:lvl9pPr marL="3886200" indent="-228600" eaLnBrk="0" fontAlgn="base" hangingPunct="0">
              <a:spcBef>
                <a:spcPct val="0"/>
              </a:spcBef>
              <a:spcAft>
                <a:spcPct val="0"/>
              </a:spcAft>
              <a:defRPr sz="2200">
                <a:solidFill>
                  <a:schemeClr val="tx1"/>
                </a:solidFill>
                <a:latin typeface="Times New Roman" pitchFamily="18" charset="0"/>
              </a:defRPr>
            </a:lvl9pPr>
          </a:lstStyle>
          <a:p>
            <a:r>
              <a:rPr lang="en-US" sz="1200" smtClean="0">
                <a:latin typeface="Arial" charset="0"/>
              </a:rPr>
              <a:t> James # </a:t>
            </a:r>
            <a:fld id="{1E60C785-94B3-47AA-9446-ACB4849D824E}" type="slidenum">
              <a:rPr lang="en-US" sz="1200" smtClean="0">
                <a:latin typeface="Arial" charset="0"/>
              </a:rPr>
              <a:pPr/>
              <a:t>8</a:t>
            </a:fld>
            <a:endParaRPr lang="en-US" sz="1200" smtClean="0">
              <a:latin typeface="Arial" charset="0"/>
            </a:endParaRPr>
          </a:p>
        </p:txBody>
      </p:sp>
      <p:sp>
        <p:nvSpPr>
          <p:cNvPr id="2052" name="Rectangle 2"/>
          <p:cNvSpPr>
            <a:spLocks noGrp="1" noChangeArrowheads="1"/>
          </p:cNvSpPr>
          <p:nvPr>
            <p:ph type="body" idx="1"/>
          </p:nvPr>
        </p:nvSpPr>
        <p:spPr bwMode="auto">
          <a:xfrm>
            <a:off x="565150" y="60325"/>
            <a:ext cx="7866063" cy="5905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lgn="ctr">
              <a:spcBef>
                <a:spcPct val="0"/>
              </a:spcBef>
              <a:buClr>
                <a:srgbClr val="FFFFFF"/>
              </a:buClr>
              <a:buSzPct val="90000"/>
            </a:pPr>
            <a:r>
              <a:rPr lang="en-US" sz="4000" b="1">
                <a:solidFill>
                  <a:srgbClr val="FFFF00"/>
                </a:solidFill>
                <a:latin typeface="+mj-lt"/>
                <a:ea typeface="+mj-ea"/>
                <a:cs typeface="+mj-cs"/>
              </a:rPr>
              <a:t>Newborns w/ hyperbilirubinemia</a:t>
            </a:r>
          </a:p>
        </p:txBody>
      </p:sp>
      <p:graphicFrame>
        <p:nvGraphicFramePr>
          <p:cNvPr id="2050" name="Object 4"/>
          <p:cNvGraphicFramePr>
            <a:graphicFrameLocks noChangeAspect="1"/>
          </p:cNvGraphicFramePr>
          <p:nvPr/>
        </p:nvGraphicFramePr>
        <p:xfrm>
          <a:off x="269875" y="1292225"/>
          <a:ext cx="8604250" cy="5260975"/>
        </p:xfrm>
        <a:graphic>
          <a:graphicData uri="http://schemas.openxmlformats.org/presentationml/2006/ole">
            <mc:AlternateContent xmlns:mc="http://schemas.openxmlformats.org/markup-compatibility/2006">
              <mc:Choice xmlns:v="urn:schemas-microsoft-com:vml" Requires="v">
                <p:oleObj spid="_x0000_s2074" name="Drawing" r:id="rId4" imgW="2642400" imgH="1616400" progId="FLW3Drawing">
                  <p:embed/>
                </p:oleObj>
              </mc:Choice>
              <mc:Fallback>
                <p:oleObj name="Drawing" r:id="rId4" imgW="2642400" imgH="1616400" progId="FLW3Drawing">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69875" y="1292225"/>
                        <a:ext cx="8604250" cy="526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3863622094"/>
      </p:ext>
    </p:extLst>
  </p:cSld>
  <p:clrMapOvr>
    <a:masterClrMapping/>
  </p:clrMapOvr>
  <p:transition>
    <p:cut/>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bwMode="auto">
          <a:xfrm>
            <a:off x="430213" y="0"/>
            <a:ext cx="8229600" cy="8302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a:buClr>
                <a:srgbClr val="FFFFFF"/>
              </a:buClr>
              <a:buSzPct val="90000"/>
            </a:pPr>
            <a:r>
              <a:rPr lang="en-US" sz="4000" b="1" dirty="0" smtClean="0">
                <a:solidFill>
                  <a:srgbClr val="FFFF00"/>
                </a:solidFill>
              </a:rPr>
              <a:t>Clinical System Approach</a:t>
            </a:r>
          </a:p>
        </p:txBody>
      </p:sp>
      <p:sp>
        <p:nvSpPr>
          <p:cNvPr id="6147" name="Rectangle 3"/>
          <p:cNvSpPr>
            <a:spLocks noGrp="1" noChangeArrowheads="1"/>
          </p:cNvSpPr>
          <p:nvPr>
            <p:ph idx="1"/>
          </p:nvPr>
        </p:nvSpPr>
        <p:spPr bwMode="auto">
          <a:xfrm>
            <a:off x="471488" y="1244600"/>
            <a:ext cx="8229600" cy="452596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marL="0" indent="0" algn="ctr" eaLnBrk="1" hangingPunct="1">
              <a:buFontTx/>
              <a:buNone/>
            </a:pPr>
            <a:r>
              <a:rPr lang="en-US" sz="4800" dirty="0" smtClean="0"/>
              <a:t>Intermountain can only provide the highest quality, lowest cost health care with the use of advanced clinical decision support systems integrated into frontline clinical workflow</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Brent">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Bren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820738"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820738" rtl="0" eaLnBrk="0" fontAlgn="base" latinLnBrk="0" hangingPunct="0">
          <a:lnSpc>
            <a:spcPct val="100000"/>
          </a:lnSpc>
          <a:spcBef>
            <a:spcPct val="0"/>
          </a:spcBef>
          <a:spcAft>
            <a:spcPct val="0"/>
          </a:spcAft>
          <a:buClrTx/>
          <a:buSzTx/>
          <a:buFontTx/>
          <a:buNone/>
          <a:tabLst/>
          <a:defRPr kumimoji="0" lang="en-US" sz="2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Br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Bre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Bre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Bre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Bre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Bre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Bre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rent">
  <a:themeElements>
    <a:clrScheme name="">
      <a:dk1>
        <a:srgbClr val="000000"/>
      </a:dk1>
      <a:lt1>
        <a:srgbClr val="FFFF00"/>
      </a:lt1>
      <a:dk2>
        <a:srgbClr val="00000A"/>
      </a:dk2>
      <a:lt2>
        <a:srgbClr val="FFFFFF"/>
      </a:lt2>
      <a:accent1>
        <a:srgbClr val="FF8100"/>
      </a:accent1>
      <a:accent2>
        <a:srgbClr val="4F4F4F"/>
      </a:accent2>
      <a:accent3>
        <a:srgbClr val="AAAAAA"/>
      </a:accent3>
      <a:accent4>
        <a:srgbClr val="DADA00"/>
      </a:accent4>
      <a:accent5>
        <a:srgbClr val="FFC1AA"/>
      </a:accent5>
      <a:accent6>
        <a:srgbClr val="474747"/>
      </a:accent6>
      <a:hlink>
        <a:srgbClr val="A1A100"/>
      </a:hlink>
      <a:folHlink>
        <a:srgbClr val="00C200"/>
      </a:folHlink>
    </a:clrScheme>
    <a:fontScheme name="1_Brent">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Brent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Brent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1_Brent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Brent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Brent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Brent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1_Brent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Medical stethoscope design template">
  <a:themeElements>
    <a:clrScheme name="">
      <a:dk1>
        <a:srgbClr val="000066"/>
      </a:dk1>
      <a:lt1>
        <a:srgbClr val="FFFFFF"/>
      </a:lt1>
      <a:dk2>
        <a:srgbClr val="FFFFFF"/>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fontScheme name="PPP_SNATU_TXT_New_Lif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AU" sz="1800" b="0" i="0" u="none" strike="noStrike" cap="none" normalizeH="0" baseline="0" smtClean="0">
            <a:ln>
              <a:noFill/>
            </a:ln>
            <a:solidFill>
              <a:schemeClr val="tx1"/>
            </a:solidFill>
            <a:effectLst/>
            <a:latin typeface="Arial" charset="0"/>
          </a:defRPr>
        </a:defPPr>
      </a:lstStyle>
    </a:lnDef>
  </a:objectDefaults>
  <a:extraClrSchemeLst>
    <a:extraClrScheme>
      <a:clrScheme name="PPP_SNATU_TXT_New_Lif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NATU_TXT_New_Lif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PPP_SNATU_TXT_New_Lif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PPP_SNATU_TXT_New_Lif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PPP_SNATU_TXT_New_Lif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PPP_SNATU_TXT_New_Lif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PPP_SNATU_TXT_New_Lif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PPP_SNATU_TXT_New_Lif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PPP_SNATU_TXT_New_Lif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PPP_SNATU_TXT_New_Lif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PPP_SNATU_TXT_New_Lif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PPP_SNATU_TXT_New_Lif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PPP_SNATU_TXT_New_Life 13">
        <a:dk1>
          <a:srgbClr val="000000"/>
        </a:dk1>
        <a:lt1>
          <a:srgbClr val="FFFFFF"/>
        </a:lt1>
        <a:dk2>
          <a:srgbClr val="003366"/>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NATU_TXT_New_Life 14">
        <a:dk1>
          <a:srgbClr val="000066"/>
        </a:dk1>
        <a:lt1>
          <a:srgbClr val="FFFFFF"/>
        </a:lt1>
        <a:dk2>
          <a:srgbClr val="0033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NATU_TXT_New_Life 15">
        <a:dk1>
          <a:srgbClr val="000066"/>
        </a:dk1>
        <a:lt1>
          <a:srgbClr val="FFFFFF"/>
        </a:lt1>
        <a:dk2>
          <a:srgbClr val="000066"/>
        </a:dk2>
        <a:lt2>
          <a:srgbClr val="808080"/>
        </a:lt2>
        <a:accent1>
          <a:srgbClr val="BBE0E3"/>
        </a:accent1>
        <a:accent2>
          <a:srgbClr val="333399"/>
        </a:accent2>
        <a:accent3>
          <a:srgbClr val="FFFFFF"/>
        </a:accent3>
        <a:accent4>
          <a:srgbClr val="000056"/>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PPP_SNATU_TXT_New_Life 16">
        <a:dk1>
          <a:srgbClr val="FFFFFF"/>
        </a:dk1>
        <a:lt1>
          <a:srgbClr val="FFFFFF"/>
        </a:lt1>
        <a:dk2>
          <a:srgbClr val="000066"/>
        </a:dk2>
        <a:lt2>
          <a:srgbClr val="808080"/>
        </a:lt2>
        <a:accent1>
          <a:srgbClr val="BBE0E3"/>
        </a:accent1>
        <a:accent2>
          <a:srgbClr val="333399"/>
        </a:accent2>
        <a:accent3>
          <a:srgbClr val="FFFFFF"/>
        </a:accent3>
        <a:accent4>
          <a:srgbClr val="DADADA"/>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C:\Program Files\Microsoft Office\Templates\Presentation Designs\Brent.pot</Template>
  <TotalTime>8052</TotalTime>
  <Words>1835</Words>
  <Application>Microsoft Office PowerPoint</Application>
  <PresentationFormat>Letter Paper (8.5x11 in)</PresentationFormat>
  <Paragraphs>352</Paragraphs>
  <Slides>43</Slides>
  <Notes>5</Notes>
  <HiddenSlides>0</HiddenSlides>
  <MMClips>0</MMClips>
  <ScaleCrop>false</ScaleCrop>
  <HeadingPairs>
    <vt:vector size="6" baseType="variant">
      <vt:variant>
        <vt:lpstr>Theme</vt:lpstr>
      </vt:variant>
      <vt:variant>
        <vt:i4>3</vt:i4>
      </vt:variant>
      <vt:variant>
        <vt:lpstr>Embedded OLE Servers</vt:lpstr>
      </vt:variant>
      <vt:variant>
        <vt:i4>2</vt:i4>
      </vt:variant>
      <vt:variant>
        <vt:lpstr>Slide Titles</vt:lpstr>
      </vt:variant>
      <vt:variant>
        <vt:i4>43</vt:i4>
      </vt:variant>
    </vt:vector>
  </HeadingPairs>
  <TitlesOfParts>
    <vt:vector size="48" baseType="lpstr">
      <vt:lpstr>Brent</vt:lpstr>
      <vt:lpstr>1_Brent</vt:lpstr>
      <vt:lpstr>Medical stethoscope design template</vt:lpstr>
      <vt:lpstr>Slide</vt:lpstr>
      <vt:lpstr>Drawing</vt:lpstr>
      <vt:lpstr>PowerPoint Presentation</vt:lpstr>
      <vt:lpstr>CIMI Executive Committee</vt:lpstr>
      <vt:lpstr>CIMI Modeling Taskforce</vt:lpstr>
      <vt:lpstr>The Ultimate Value Proposition of CIMI</vt:lpstr>
      <vt:lpstr>PowerPoint Presentation</vt:lpstr>
      <vt:lpstr>Core Assumptions</vt:lpstr>
      <vt:lpstr>PowerPoint Presentation</vt:lpstr>
      <vt:lpstr>PowerPoint Presentation</vt:lpstr>
      <vt:lpstr>Clinical System Approach</vt:lpstr>
      <vt:lpstr>Decision Support Modules</vt:lpstr>
      <vt:lpstr>Strategic Goal</vt:lpstr>
      <vt:lpstr>What Is Needed to Create a New Paradigm?</vt:lpstr>
      <vt:lpstr>Clinical modeling activities</vt:lpstr>
      <vt:lpstr>Clinical Information Modeling Initiative</vt:lpstr>
      <vt:lpstr>Clinical Information Modeling Initiative</vt:lpstr>
      <vt:lpstr>Goal:  Models that support multiple contexts </vt:lpstr>
      <vt:lpstr>Information Model Ideas</vt:lpstr>
      <vt:lpstr>Roadmap (some parallel activities)</vt:lpstr>
      <vt:lpstr>Roadmap (continued)</vt:lpstr>
      <vt:lpstr>Roadmap (continued)</vt:lpstr>
      <vt:lpstr>Modeling at Intermountain</vt:lpstr>
      <vt:lpstr>Intermountain Plans</vt:lpstr>
      <vt:lpstr>Selected CIMI Policies, Decisions, and Milestones</vt:lpstr>
      <vt:lpstr>Decisions (London, Dec 1, 2011)</vt:lpstr>
      <vt:lpstr>Definition of “Logical Model”</vt:lpstr>
      <vt:lpstr>Implementation Strategy</vt:lpstr>
      <vt:lpstr>Further modeling decisions</vt:lpstr>
      <vt:lpstr>IsoSemantic Models – Example of Problem (from Dr. Linda Bird)</vt:lpstr>
      <vt:lpstr>IsoSemantic Models – Example Instances (from Dr. Linda Bird)</vt:lpstr>
      <vt:lpstr>Isosemantic Models</vt:lpstr>
      <vt:lpstr>Terminology</vt:lpstr>
      <vt:lpstr>Terminology (cont)</vt:lpstr>
      <vt:lpstr>March 29, 2012 – Semantic Interoperability</vt:lpstr>
      <vt:lpstr>Content Ownership and Intellectual Property</vt:lpstr>
      <vt:lpstr>Leeds – CIMI Website</vt:lpstr>
      <vt:lpstr>Leeds – Editorial Board</vt:lpstr>
      <vt:lpstr>http://www.clinicalelement.com/cimi-browser/ </vt:lpstr>
      <vt:lpstr>Some Principles</vt:lpstr>
      <vt:lpstr>Primary Near Term Goals</vt:lpstr>
      <vt:lpstr>Current Issues and Work Items</vt:lpstr>
      <vt:lpstr>Possible Topics for Discussion</vt:lpstr>
      <vt:lpstr>Relation of CIMI to other Initiatives</vt:lpstr>
      <vt:lpstr>Possible Issues for Discussion</vt:lpstr>
    </vt:vector>
  </TitlesOfParts>
  <Company>IHC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No Slide Title</dc:title>
  <dc:creator>Shanna Luke</dc:creator>
  <cp:lastModifiedBy>Stanley M. Huff</cp:lastModifiedBy>
  <cp:revision>477</cp:revision>
  <dcterms:created xsi:type="dcterms:W3CDTF">2000-07-17T22:00:44Z</dcterms:created>
  <dcterms:modified xsi:type="dcterms:W3CDTF">2013-10-24T00:31:24Z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TemplateType">
    <vt:i4>1</vt:i4>
  </property>
  <property fmtid="{D5CDD505-2E9C-101B-9397-08002B2CF9AE}" pid="3" name="GraphicType">
    <vt:i4>1</vt:i4>
  </property>
  <property fmtid="{D5CDD505-2E9C-101B-9397-08002B2CF9AE}" pid="4" name="Compression">
    <vt:i4>100</vt:i4>
  </property>
  <property fmtid="{D5CDD505-2E9C-101B-9397-08002B2CF9AE}" pid="5" name="ScreenSize">
    <vt:i4>1</vt:i4>
  </property>
  <property fmtid="{D5CDD505-2E9C-101B-9397-08002B2CF9AE}" pid="6" name="ScreenUsage">
    <vt:i4>3</vt:i4>
  </property>
  <property fmtid="{D5CDD505-2E9C-101B-9397-08002B2CF9AE}" pid="7" name="MailAddress">
    <vt:lpwstr>institute@ihc.com</vt:lpwstr>
  </property>
  <property fmtid="{D5CDD505-2E9C-101B-9397-08002B2CF9AE}" pid="8" name="HomePage">
    <vt:lpwstr>www.ihc.com/institute</vt:lpwstr>
  </property>
  <property fmtid="{D5CDD505-2E9C-101B-9397-08002B2CF9AE}" pid="9" name="Other">
    <vt:lpwstr/>
  </property>
  <property fmtid="{D5CDD505-2E9C-101B-9397-08002B2CF9AE}" pid="10" name="DownloadOriginal">
    <vt:bool>true</vt:bool>
  </property>
  <property fmtid="{D5CDD505-2E9C-101B-9397-08002B2CF9AE}" pid="11" name="DownloadIEButton">
    <vt:bool>false</vt:bool>
  </property>
  <property fmtid="{D5CDD505-2E9C-101B-9397-08002B2CF9AE}" pid="12" name="UseBrowserColor">
    <vt:bool>true</vt:bool>
  </property>
  <property fmtid="{D5CDD505-2E9C-101B-9397-08002B2CF9AE}" pid="13" name="BackColor">
    <vt:i4>15132390</vt:i4>
  </property>
  <property fmtid="{D5CDD505-2E9C-101B-9397-08002B2CF9AE}" pid="14" name="TextColor">
    <vt:i4>0</vt:i4>
  </property>
  <property fmtid="{D5CDD505-2E9C-101B-9397-08002B2CF9AE}" pid="15" name="LinkColor">
    <vt:i4>16711782</vt:i4>
  </property>
  <property fmtid="{D5CDD505-2E9C-101B-9397-08002B2CF9AE}" pid="16" name="VisitedColor">
    <vt:i4>10040268</vt:i4>
  </property>
  <property fmtid="{D5CDD505-2E9C-101B-9397-08002B2CF9AE}" pid="17" name="TransparentButton">
    <vt:i4>0</vt:i4>
  </property>
  <property fmtid="{D5CDD505-2E9C-101B-9397-08002B2CF9AE}" pid="18" name="ButtonType">
    <vt:i4>3</vt:i4>
  </property>
  <property fmtid="{D5CDD505-2E9C-101B-9397-08002B2CF9AE}" pid="19" name="ShowNotes">
    <vt:bool>false</vt:bool>
  </property>
  <property fmtid="{D5CDD505-2E9C-101B-9397-08002B2CF9AE}" pid="20" name="NavBtnPos">
    <vt:i4>3</vt:i4>
  </property>
  <property fmtid="{D5CDD505-2E9C-101B-9397-08002B2CF9AE}" pid="21" name="OutputDir">
    <vt:lpwstr>L:\presentations</vt:lpwstr>
  </property>
</Properties>
</file>