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6" r:id="rId4"/>
    <p:sldId id="267" r:id="rId5"/>
    <p:sldId id="276" r:id="rId6"/>
    <p:sldId id="278" r:id="rId7"/>
    <p:sldId id="277" r:id="rId8"/>
    <p:sldId id="290" r:id="rId9"/>
    <p:sldId id="264" r:id="rId10"/>
    <p:sldId id="268" r:id="rId11"/>
    <p:sldId id="258" r:id="rId12"/>
    <p:sldId id="286" r:id="rId13"/>
    <p:sldId id="259" r:id="rId14"/>
    <p:sldId id="287" r:id="rId15"/>
    <p:sldId id="265" r:id="rId16"/>
    <p:sldId id="288" r:id="rId17"/>
    <p:sldId id="270" r:id="rId18"/>
    <p:sldId id="279" r:id="rId19"/>
    <p:sldId id="280" r:id="rId20"/>
    <p:sldId id="282" r:id="rId21"/>
    <p:sldId id="260" r:id="rId22"/>
    <p:sldId id="26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2E804-B956-1A4B-8B43-5C4430175A95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ACFA6-751A-C343-AC65-E4AA5A3E8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65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32090C-4D57-4E41-A8E7-5893CFF956E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6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7B587-1F36-E04D-A3F1-05F71D29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5C7946-8B7E-0C45-91E4-113CBB2D05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81496-8D37-6F40-A5B7-3EC601AF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ABA57-001A-0741-9E4F-6853EA7E4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A28C9-229B-8B4A-8369-0E3FC175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1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3BCA1-6250-CC45-93FF-85B8997FA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E8F58E-AEA1-334A-B255-D00AD3D80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A2F2B-9D4E-1947-8411-F5DD83B4D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59A70-3671-944E-A46A-62D01375A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829EE-6FEA-C64C-96B3-5D12F1257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2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6621E-BE22-1F4B-8397-0E0729022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EDD7AB-B18C-BC47-A79D-2F386AF27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49601-B249-DB40-BFAE-C73B4DEF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9EFBB-8A04-EC4F-9363-6513D351C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22956-6DFA-A640-846F-FE7C1C0CE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8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0F6A-0175-A94D-9851-F01A1FA9A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CC65E-7DA1-F84F-B6F6-44B4FD8F2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E9E86-0D2C-E044-AC91-25BD41346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7B5F4-05B6-7946-84E3-826956857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D92FA-F9A0-1C4B-9B53-50DD6A94F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78C88-D525-FD4E-8261-0EBC81A8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00A00-4ECD-B043-BC9A-B73F798F0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3BBCE-2B35-414A-8363-08302EAB4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2376-C50D-5847-9546-A191211D4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0EB66-82EF-7340-9AAE-E1808043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9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2166D-277B-8E46-A7CC-6BE4F860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B60A8-A5E3-7E42-A551-68ED11D8E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0D630-303B-D64A-BB1F-E8635A883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64882-1504-9947-8FC6-F3D8B5D71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7CBA4-4B49-4E4F-89BD-B1099F93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3DD5A-7817-2D41-BB20-77B4050DC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9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B35A-724D-694A-8D3C-EDB1BE3B6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7807D-3392-C246-83A7-2A591EF27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D383B5-EA6A-D249-B2D6-8E4EDBAC7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EC606C-885F-8047-B8FB-95D5097C89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94491F-D395-D844-AEC4-45D9CC2D0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C104AD-99F1-174B-B541-6AC85130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DE2DF2-A5C1-BE4A-98A4-371CAEC2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5C30EA-ECDC-F542-8B78-FA36DD61D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4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43F92-5B96-C44B-964E-F085339E5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6D6AC-DADA-2542-92D4-65DFB66BF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9AE8C4-EE8D-F24C-B88C-EC3C7A50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BB351-F3EA-4946-BBFF-F8A907670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9C78DC-61A6-3948-A79A-7F955384B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E9B87-52EB-8447-B1C0-66CAD4055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AD520-0801-2A4E-99A4-648CAEFE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7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A4ED2-B64E-264B-A1A5-9901612C3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2DF5A-CBA0-2D4F-8FB0-808716F2C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137FF4-B156-8241-8E9D-E6014B6FE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28393-D20B-EA44-8342-F12716FBE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CADF0-EBA7-654F-9B2D-5F4E7803D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13A2C-1340-174D-8B7C-4EAE77B10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9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86725-C266-0543-B23D-D0D3DF984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EDDA1C-62E4-6E4B-BEFB-4B1612BC45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4DF97-62BD-1A4A-8A56-15B2B7E36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89BEC-2C2E-6645-B49C-AFDA2488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12A8F-CD04-E440-8929-486908E4E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86F07-A182-9C42-BDC2-6059DC641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447212-154E-D243-997B-26BFF8350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63D70-6481-5548-823E-FDAA7F086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16D53-12BC-614E-8D48-F7300A3A0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5ECBC-E1B3-4142-B217-140949EC7446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A1DB4-4803-E941-A7BF-9BA6023AA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53082-EE87-AF49-B163-7424627CC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3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C0511-06B0-6A48-BA0A-3A6F6E9044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Topics from ECE project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59FBEF-7E9F-6A44-A005-04C91BD3A8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Bruce Goldberg, MD, PhD</a:t>
            </a:r>
          </a:p>
        </p:txBody>
      </p:sp>
    </p:spTree>
    <p:extLst>
      <p:ext uri="{BB962C8B-B14F-4D97-AF65-F5344CB8AC3E}">
        <p14:creationId xmlns:p14="http://schemas.microsoft.com/office/powerpoint/2010/main" val="2961401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E1904-07A3-40D9-8C37-EAF92BDA4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Injury concepts after inactivating 417163006 |Traumatic AND/OR non-traumatic injury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4EF6C5-BC40-434E-824B-B2672E41A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571" y="1939389"/>
            <a:ext cx="5942857" cy="4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79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76A5F56-DF63-7745-9041-55F5D8FB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Fractures</a:t>
            </a:r>
          </a:p>
        </p:txBody>
      </p:sp>
    </p:spTree>
    <p:extLst>
      <p:ext uri="{BB962C8B-B14F-4D97-AF65-F5344CB8AC3E}">
        <p14:creationId xmlns:p14="http://schemas.microsoft.com/office/powerpoint/2010/main" val="4106044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F477-FBA8-5E48-B398-A299A8C0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Examples in SNOMED of fractures that are represented as both pathological fractures and traumatic fractures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355075F-0C25-E340-B836-BE2C13D1D2F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1512" y="1825624"/>
          <a:ext cx="3348976" cy="4351340"/>
        </p:xfrm>
        <a:graphic>
          <a:graphicData uri="http://schemas.openxmlformats.org/drawingml/2006/table">
            <a:tbl>
              <a:tblPr/>
              <a:tblGrid>
                <a:gridCol w="567228">
                  <a:extLst>
                    <a:ext uri="{9D8B030D-6E8A-4147-A177-3AD203B41FA5}">
                      <a16:colId xmlns:a16="http://schemas.microsoft.com/office/drawing/2014/main" val="3774862486"/>
                    </a:ext>
                  </a:extLst>
                </a:gridCol>
                <a:gridCol w="2781748">
                  <a:extLst>
                    <a:ext uri="{9D8B030D-6E8A-4147-A177-3AD203B41FA5}">
                      <a16:colId xmlns:a16="http://schemas.microsoft.com/office/drawing/2014/main" val="1381848778"/>
                    </a:ext>
                  </a:extLst>
                </a:gridCol>
              </a:tblGrid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fsn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6047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704173002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ankle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69807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16114001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ankle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53682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424455005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clavicle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8646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58150001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clavicle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37919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409667007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04403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71620000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99340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445527009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fibula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37336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75591007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fibula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77534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424644003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7107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15574005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8946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1.13152E+16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mandible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1943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263172003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mandible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4808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1.13152E+16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maxilla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06843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263156006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maxilla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92457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409666003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neck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72065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5913000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neck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38122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426777008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patella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09803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51037009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patella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96755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426115002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pelvis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04535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77493009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pelvis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077037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704172007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phalanx of finger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81989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18171007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phalanx of finger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63524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704168008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phalanx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61844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21351003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phalanx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440031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704171000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proximal end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00709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263225007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proximal end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05354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704170004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radius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84848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12676007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radius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756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704169000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rib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76628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33737001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rib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35660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422469006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scapula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4349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9682006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scapula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0597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704167003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ulna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218509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54556006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ulna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520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859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25BA5-52DC-2F46-91B4-03C237249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125605004 |Fracture of bone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F77500-086B-AD4A-B48E-6BED42DC7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18547"/>
            <a:ext cx="10515600" cy="205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65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29359-09C2-F14A-BB9D-7D3D4E6F8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268029009 |Pathological fracture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392756-3957-0443-BCAA-E5020AA15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23951"/>
            <a:ext cx="10515600" cy="212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79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E79B2-C2E8-0544-B129-16046A37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704255005 |Pathological fracture of ankle due to neoplastic disease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FA288B3-B00A-3D43-99A7-799C3133F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9037"/>
            <a:ext cx="10515600" cy="235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51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FF130-283C-AC4C-9152-1FFA415EF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789617005 |Traumatic fracture of ankle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BA4D49-2487-BF4C-B8B0-3A1DECC17A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0320"/>
            <a:ext cx="10515600" cy="219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72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36999-4B79-3244-AC5B-85905A873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F72F1-A27C-7147-851B-61FC1C808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all fractures except pathological fractures be considered to be traumatic injuries and thus 125605004 |Fracture of bone (disorder)|(perhaps renamed as Traumatic fracture of bone) and 268029009 |Pathological fracture (disorder)|be siblings?</a:t>
            </a:r>
          </a:p>
          <a:p>
            <a:pPr marL="0" indent="0" algn="ctr">
              <a:buNone/>
            </a:pPr>
            <a:r>
              <a:rPr lang="en-US" b="1" dirty="0"/>
              <a:t>Or</a:t>
            </a:r>
          </a:p>
          <a:p>
            <a:r>
              <a:rPr lang="en-US" dirty="0"/>
              <a:t>Should 125605004 |Fracture of bone (disorder)|subsume all other fractures including pathological fractures?</a:t>
            </a:r>
          </a:p>
        </p:txBody>
      </p:sp>
    </p:spTree>
    <p:extLst>
      <p:ext uri="{BB962C8B-B14F-4D97-AF65-F5344CB8AC3E}">
        <p14:creationId xmlns:p14="http://schemas.microsoft.com/office/powerpoint/2010/main" val="3714310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24CD6D-E895-2C4C-A799-94A0355B9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31423"/>
          </a:xfrm>
        </p:spPr>
        <p:txBody>
          <a:bodyPr>
            <a:normAutofit/>
          </a:bodyPr>
          <a:lstStyle/>
          <a:p>
            <a:r>
              <a:rPr lang="en-US" dirty="0"/>
              <a:t>Multiple due to and/or causative agent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933023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D35135-F5BD-D14B-A40E-45DFB624E516}"/>
              </a:ext>
            </a:extLst>
          </p:cNvPr>
          <p:cNvSpPr/>
          <p:nvPr/>
        </p:nvSpPr>
        <p:spPr>
          <a:xfrm>
            <a:off x="851451" y="899996"/>
            <a:ext cx="99026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Is it appropriate to use multiple due to and/or causative agent relationships to represent to model causal chains?</a:t>
            </a:r>
          </a:p>
        </p:txBody>
      </p:sp>
    </p:spTree>
    <p:extLst>
      <p:ext uri="{BB962C8B-B14F-4D97-AF65-F5344CB8AC3E}">
        <p14:creationId xmlns:p14="http://schemas.microsoft.com/office/powerpoint/2010/main" val="3048396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28E751-A66C-C245-A843-79E3DC18C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Complication model revisited</a:t>
            </a:r>
          </a:p>
        </p:txBody>
      </p:sp>
    </p:spTree>
    <p:extLst>
      <p:ext uri="{BB962C8B-B14F-4D97-AF65-F5344CB8AC3E}">
        <p14:creationId xmlns:p14="http://schemas.microsoft.com/office/powerpoint/2010/main" val="4153249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018DB-F479-3F44-A40A-93FF0445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modeled with 2 or more due to relationships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CD55FAF-4819-294D-AE0A-7991D11377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94094"/>
            <a:ext cx="3170742" cy="4351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524BCE-F035-ED48-997B-6FF79FAA08EE}"/>
              </a:ext>
            </a:extLst>
          </p:cNvPr>
          <p:cNvSpPr/>
          <p:nvPr/>
        </p:nvSpPr>
        <p:spPr>
          <a:xfrm>
            <a:off x="3456416" y="6308209"/>
            <a:ext cx="4333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&lt;&lt;64572001: [2..*] 42752001 = &lt;&lt;64572001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4EAA99-947A-1545-A649-91E3F3C79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869" y="1794094"/>
            <a:ext cx="323556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71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78BED-EA45-453E-B701-BC8A7419A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Disorders due to another disorder for which the parent disorder is defined with a due to relationship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34BF6-E592-4523-8FAD-AC2BFCC2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represent a causal chain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717946000 |Megaloblastic anemia due to vitamin B12 deficiency secondary to intestinal disease (disorder)|</a:t>
            </a:r>
          </a:p>
          <a:p>
            <a:pPr lvl="1"/>
            <a:r>
              <a:rPr lang="en-US" dirty="0"/>
              <a:t>206442000 |Perinatal jaundice from bruising (disorder)|</a:t>
            </a:r>
          </a:p>
          <a:p>
            <a:pPr lvl="1"/>
            <a:r>
              <a:rPr lang="en-US" dirty="0"/>
              <a:t>17140000 |Neonatal jaundice due to delayed conjugation (disorder)|</a:t>
            </a:r>
          </a:p>
          <a:p>
            <a:pPr lvl="1"/>
            <a:r>
              <a:rPr lang="en-US" dirty="0"/>
              <a:t>95343001 |Ulcer of skin caused by ischemia due to hypertensive disease (disorder)|</a:t>
            </a:r>
          </a:p>
          <a:p>
            <a:pPr lvl="1"/>
            <a:r>
              <a:rPr lang="en-US" dirty="0"/>
              <a:t>420996007 |Coma associated with malnutrition-related diabetes mellitus (disorder)|</a:t>
            </a:r>
          </a:p>
        </p:txBody>
      </p:sp>
    </p:spTree>
    <p:extLst>
      <p:ext uri="{BB962C8B-B14F-4D97-AF65-F5344CB8AC3E}">
        <p14:creationId xmlns:p14="http://schemas.microsoft.com/office/powerpoint/2010/main" val="3067230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574AA-11EA-4008-AA0E-FF72B6480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206442000 |Perinatal jaundice from bruising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CC4B74-EB18-443C-BF51-3712B86B4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98235"/>
            <a:ext cx="10515600" cy="34024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857D5D-AB51-4DF6-81A9-9DEE6475FD52}"/>
              </a:ext>
            </a:extLst>
          </p:cNvPr>
          <p:cNvSpPr txBox="1"/>
          <p:nvPr/>
        </p:nvSpPr>
        <p:spPr>
          <a:xfrm>
            <a:off x="1003177" y="5850384"/>
            <a:ext cx="5472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Perinatal/neonatal jaundice is due to hyperbilirubinemia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CD4089-263F-4634-9A60-154F033ED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730" y="5264877"/>
            <a:ext cx="4323070" cy="12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231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02C42-C41F-2F45-A386-1C348860F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&gt;1 causative agent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0C2F306-099C-CB46-A436-185B850B6F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71800" y="1598847"/>
            <a:ext cx="5644166" cy="48181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D4C564-5614-8E42-8BF6-B101F58C616D}"/>
              </a:ext>
            </a:extLst>
          </p:cNvPr>
          <p:cNvSpPr txBox="1"/>
          <p:nvPr/>
        </p:nvSpPr>
        <p:spPr>
          <a:xfrm>
            <a:off x="8965324" y="1690688"/>
            <a:ext cx="2837793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Descendants of this concept are all caused by a different plant of the genus </a:t>
            </a:r>
            <a:r>
              <a:rPr lang="en-US" dirty="0" err="1"/>
              <a:t>Toxicodendron</a:t>
            </a:r>
            <a:r>
              <a:rPr lang="en-US" dirty="0"/>
              <a:t> but all of the plants contain the same causative allergenic substance, Urushiol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EE23E4-EE51-BB47-BA84-ABEA5B09BC8D}"/>
              </a:ext>
            </a:extLst>
          </p:cNvPr>
          <p:cNvSpPr txBox="1"/>
          <p:nvPr/>
        </p:nvSpPr>
        <p:spPr>
          <a:xfrm>
            <a:off x="8965324" y="4007941"/>
            <a:ext cx="2837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is no linkage between Genus </a:t>
            </a:r>
            <a:r>
              <a:rPr lang="en-US" dirty="0" err="1"/>
              <a:t>Toxicodenron</a:t>
            </a:r>
            <a:r>
              <a:rPr lang="en-US" dirty="0"/>
              <a:t> (organism) and Urushiol (substance) </a:t>
            </a:r>
          </a:p>
        </p:txBody>
      </p:sp>
    </p:spTree>
    <p:extLst>
      <p:ext uri="{BB962C8B-B14F-4D97-AF65-F5344CB8AC3E}">
        <p14:creationId xmlns:p14="http://schemas.microsoft.com/office/powerpoint/2010/main" val="189018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116-56B6-3B4C-9FC1-828580524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definition of complication in editorial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E233C-CA2C-3D4E-90AB-423F5B910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 </a:t>
            </a:r>
            <a:r>
              <a:rPr lang="en-US" i="1" dirty="0"/>
              <a:t>complication</a:t>
            </a:r>
            <a:r>
              <a:rPr lang="en-US" dirty="0"/>
              <a:t> is a disorder caused by another disorder, procedure, or event which </a:t>
            </a:r>
            <a:r>
              <a:rPr lang="en-US" dirty="0">
                <a:solidFill>
                  <a:srgbClr val="FF0000"/>
                </a:solidFill>
              </a:rPr>
              <a:t>is </a:t>
            </a:r>
            <a:r>
              <a:rPr lang="en-US" u="sng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 a natural progression or expected outcome of its cause</a:t>
            </a:r>
            <a:r>
              <a:rPr lang="en-US" dirty="0"/>
              <a:t>; temporally may be During and After the causative disorder, procedure, or event.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3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9B6B9-ABBB-BA4E-AB94-137F9E33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survey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C24039-9DC6-C041-A471-6062960A46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199" y="1876838"/>
          <a:ext cx="10515602" cy="4248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2400">
                  <a:extLst>
                    <a:ext uri="{9D8B030D-6E8A-4147-A177-3AD203B41FA5}">
                      <a16:colId xmlns:a16="http://schemas.microsoft.com/office/drawing/2014/main" val="444249192"/>
                    </a:ext>
                  </a:extLst>
                </a:gridCol>
                <a:gridCol w="4073991">
                  <a:extLst>
                    <a:ext uri="{9D8B030D-6E8A-4147-A177-3AD203B41FA5}">
                      <a16:colId xmlns:a16="http://schemas.microsoft.com/office/drawing/2014/main" val="137605963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445271108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4153035326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486749992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3430468361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3371815587"/>
                    </a:ext>
                  </a:extLst>
                </a:gridCol>
                <a:gridCol w="568051">
                  <a:extLst>
                    <a:ext uri="{9D8B030D-6E8A-4147-A177-3AD203B41FA5}">
                      <a16:colId xmlns:a16="http://schemas.microsoft.com/office/drawing/2014/main" val="2561915888"/>
                    </a:ext>
                  </a:extLst>
                </a:gridCol>
                <a:gridCol w="568051">
                  <a:extLst>
                    <a:ext uri="{9D8B030D-6E8A-4147-A177-3AD203B41FA5}">
                      <a16:colId xmlns:a16="http://schemas.microsoft.com/office/drawing/2014/main" val="636657834"/>
                    </a:ext>
                  </a:extLst>
                </a:gridCol>
                <a:gridCol w="792165">
                  <a:extLst>
                    <a:ext uri="{9D8B030D-6E8A-4147-A177-3AD203B41FA5}">
                      <a16:colId xmlns:a16="http://schemas.microsoft.com/office/drawing/2014/main" val="1331879716"/>
                    </a:ext>
                  </a:extLst>
                </a:gridCol>
                <a:gridCol w="985214">
                  <a:extLst>
                    <a:ext uri="{9D8B030D-6E8A-4147-A177-3AD203B41FA5}">
                      <a16:colId xmlns:a16="http://schemas.microsoft.com/office/drawing/2014/main" val="3614081492"/>
                    </a:ext>
                  </a:extLst>
                </a:gridCol>
              </a:tblGrid>
              <a:tr h="13333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Complication (Y/N)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8886910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SCTID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FSN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1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2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4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5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6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# complications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# not complications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90697670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724557008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Acquired iron deficiency anemia due to decreased absorption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73935833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724816007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Acquired anhidrosis co-occurrent and due to primary autonomic disorder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?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4189660931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721283000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Acidosis due to type 1 diabetes mellitus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Maybe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17921750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431804003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Acquired scleral show due to eyelid deformity (finding)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036613698"/>
                  </a:ext>
                </a:extLst>
              </a:tr>
              <a:tr h="284446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698741009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complete quadriplegia due to spinal cord lesion between first and fourth cervical vertebra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326439908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762353009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headache due to traumatic injury of head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88163352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722095005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kidney injury due to circulatory failure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7519745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698755001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paralysis due to lesion of spinal cord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711163591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429224003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renal failure due to acute cortical necrosis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289772359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707323002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Anemia co-occurrent and due to chronic kidney disease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74380030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413532003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Anemia due to blood loss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289953652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413533008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Anemia due to chronic blood loss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5307716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707753007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Angular cheilitis due to lack of adequate intermaxillary vertical dimension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057561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53868003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Anterior cord syndrome co-occurrent and due to closed fracture of C1-C4 level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8793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233864007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Aortic regurgitation due to cystic medial necrosis of aorta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711178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361272001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Cerebellar ataxia due to alcoholism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861565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438513002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Cerebral degeneration due to Parkinson's disease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066355435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705128004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Cerebral infarction due to embolism of middle cerebral artery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56716208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1.60243E+16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Cerebrovascular accident due to occlusion of right cerebellar artery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2918665126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717936002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Classic onset hemorrhagic disease of newborn due to vitamin K deficiency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832282235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722369003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Congenital nephrotic syndrome due to diffuse mesangial sclerosis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258279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1.62367E+16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Delirium due to methamphetamine intoxication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139695140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6.72511E+14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Dysarthria due to and following hemorrhagic cerebrovascular accident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46905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1.08522E+15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Rectal hemorrhage due to chronic ulcerative proctitis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35555850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735173007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Shock co-occurrent and due to anaphylaxis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23465493"/>
                  </a:ext>
                </a:extLst>
              </a:tr>
              <a:tr h="13333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5816188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 (23%)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134 (77%)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67325362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C660322-83AE-AC4E-9735-CA1DDA370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741" y="164530"/>
            <a:ext cx="4650105" cy="161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9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CF97-9D65-724E-AFFE-DB9D001C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41F2B-42A5-A047-AD77-F3A75EBEB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Model all disorders due to other disorders with a parent of 116223007 |Complication (disorder)| </a:t>
            </a:r>
            <a:r>
              <a:rPr lang="en-US" b="1" u="sng" dirty="0">
                <a:solidFill>
                  <a:srgbClr val="FF0000"/>
                </a:solidFill>
              </a:rPr>
              <a:t>or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Model no disorders due to other disorders with a parent of 116223007 |Complication (disorder)|</a:t>
            </a:r>
          </a:p>
          <a:p>
            <a:pPr lvl="1"/>
            <a:r>
              <a:rPr lang="en-US" dirty="0"/>
              <a:t>May use Complication as an additional description with as needed</a:t>
            </a:r>
          </a:p>
          <a:p>
            <a:pPr marL="457200" lvl="1" indent="0" algn="ctr">
              <a:buNone/>
            </a:pPr>
            <a:r>
              <a:rPr lang="en-US" b="1" u="sng" dirty="0">
                <a:solidFill>
                  <a:srgbClr val="FF0000"/>
                </a:solidFill>
              </a:rPr>
              <a:t>or</a:t>
            </a:r>
          </a:p>
          <a:p>
            <a:r>
              <a:rPr lang="en-US" dirty="0"/>
              <a:t>Model new content with a parent of complication only if requestor indicates this is a complication or if similar to an existing SNOMED concept modeled with a parent of 116223007 |Complication (disorder) </a:t>
            </a:r>
            <a:r>
              <a:rPr lang="en-US" b="1" u="sng" dirty="0">
                <a:solidFill>
                  <a:srgbClr val="FF0000"/>
                </a:solidFill>
              </a:rPr>
              <a:t>or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Model existing content with a parent of 116223007 |Complication (disorder)|if the word ”complication” is included in the FSN</a:t>
            </a:r>
          </a:p>
          <a:p>
            <a:pPr lvl="1"/>
            <a:r>
              <a:rPr lang="en-US" dirty="0"/>
              <a:t>Model descendants of concepts with “complication” in the FSN with a parent of 116223007 |Complication (disorder).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8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D4196-F275-3C4B-BA94-16371DFCF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Injuries</a:t>
            </a:r>
          </a:p>
        </p:txBody>
      </p:sp>
    </p:spTree>
    <p:extLst>
      <p:ext uri="{BB962C8B-B14F-4D97-AF65-F5344CB8AC3E}">
        <p14:creationId xmlns:p14="http://schemas.microsoft.com/office/powerpoint/2010/main" val="590236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B04043-5E2D-B54B-ACC8-9C05C672457C}"/>
              </a:ext>
            </a:extLst>
          </p:cNvPr>
          <p:cNvSpPr txBox="1"/>
          <p:nvPr/>
        </p:nvSpPr>
        <p:spPr>
          <a:xfrm>
            <a:off x="556593" y="993911"/>
            <a:ext cx="10446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Is there a need to retain unspecified as to whether traumatic or nontraumatic injuries as opposed to considering all injuries traumatic unless specified as nontraumatic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Should 417163006 |Traumatic AND/OR non-traumatic injury (disorder)|be retired</a:t>
            </a:r>
          </a:p>
        </p:txBody>
      </p:sp>
    </p:spTree>
    <p:extLst>
      <p:ext uri="{BB962C8B-B14F-4D97-AF65-F5344CB8AC3E}">
        <p14:creationId xmlns:p14="http://schemas.microsoft.com/office/powerpoint/2010/main" val="79497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73FDA-2A1A-465A-A810-FA5F25C8F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4D2417-2CB3-463F-8D09-D3D993A2C274}"/>
              </a:ext>
            </a:extLst>
          </p:cNvPr>
          <p:cNvSpPr txBox="1"/>
          <p:nvPr/>
        </p:nvSpPr>
        <p:spPr>
          <a:xfrm>
            <a:off x="707014" y="1690688"/>
            <a:ext cx="107779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current model for injury (traumatic or nontraumatic) is fully defined with an associated morphology of damage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meaning of damage as a subtype morphologic abnormality is unclear, many sources provide circular definitions of injury and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Specific types of injury would need to have morphologies that are subtypes of damage which is not always the case  in order to be fully defined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CE7F13D6-9011-43E9-899E-11B2533CD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579263"/>
            <a:ext cx="10515600" cy="2689640"/>
          </a:xfrm>
        </p:spPr>
      </p:pic>
    </p:spTree>
    <p:extLst>
      <p:ext uri="{BB962C8B-B14F-4D97-AF65-F5344CB8AC3E}">
        <p14:creationId xmlns:p14="http://schemas.microsoft.com/office/powerpoint/2010/main" val="228483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F2FF6-4277-4188-AA3E-76B7BCCA4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models for Traumatic injury (disorder) and new concept Nontraumatic injury (disorder)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5F9271-2211-46BE-90F3-737DF4EBFD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84180"/>
            <a:ext cx="10515600" cy="2634228"/>
          </a:xfrm>
        </p:spPr>
      </p:pic>
    </p:spTree>
    <p:extLst>
      <p:ext uri="{BB962C8B-B14F-4D97-AF65-F5344CB8AC3E}">
        <p14:creationId xmlns:p14="http://schemas.microsoft.com/office/powerpoint/2010/main" val="2626848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1495</Words>
  <Application>Microsoft Macintosh PowerPoint</Application>
  <PresentationFormat>Widescreen</PresentationFormat>
  <Paragraphs>411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Topics from ECE project group</vt:lpstr>
      <vt:lpstr>Complication model revisited</vt:lpstr>
      <vt:lpstr>Current definition of complication in editorial guidelines</vt:lpstr>
      <vt:lpstr>Results of survey</vt:lpstr>
      <vt:lpstr>Possible approaches</vt:lpstr>
      <vt:lpstr>Injuries</vt:lpstr>
      <vt:lpstr>PowerPoint Presentation</vt:lpstr>
      <vt:lpstr>Injury</vt:lpstr>
      <vt:lpstr>Proposed models for Traumatic injury (disorder) and new concept Nontraumatic injury (disorder)</vt:lpstr>
      <vt:lpstr>Injury concepts after inactivating 417163006 |Traumatic AND/OR non-traumatic injury (disorder)|</vt:lpstr>
      <vt:lpstr>Fractures</vt:lpstr>
      <vt:lpstr>Examples in SNOMED of fractures that are represented as both pathological fractures and traumatic fractures</vt:lpstr>
      <vt:lpstr>125605004 |Fracture of bone (disorder)|</vt:lpstr>
      <vt:lpstr>268029009 |Pathological fracture (disorder)|</vt:lpstr>
      <vt:lpstr>704255005 |Pathological fracture of ankle due to neoplastic disease (disorder)|</vt:lpstr>
      <vt:lpstr>789617005 |Traumatic fracture of ankle (disorder)|</vt:lpstr>
      <vt:lpstr>Decisions</vt:lpstr>
      <vt:lpstr>Multiple due to and/or causative agent relationships</vt:lpstr>
      <vt:lpstr>PowerPoint Presentation</vt:lpstr>
      <vt:lpstr>Concepts modeled with 2 or more due to relationships</vt:lpstr>
      <vt:lpstr> Disorders due to another disorder for which the parent disorder is defined with a due to relationship </vt:lpstr>
      <vt:lpstr>206442000 |Perinatal jaundice from bruising (disorder)|</vt:lpstr>
      <vt:lpstr>&gt;1 causative agent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4</cp:revision>
  <dcterms:created xsi:type="dcterms:W3CDTF">2019-10-18T00:24:49Z</dcterms:created>
  <dcterms:modified xsi:type="dcterms:W3CDTF">2019-10-18T00:59:01Z</dcterms:modified>
</cp:coreProperties>
</file>