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sldIdLst>
    <p:sldId id="256" r:id="rId2"/>
    <p:sldId id="257" r:id="rId3"/>
    <p:sldId id="259" r:id="rId4"/>
    <p:sldId id="261" r:id="rId5"/>
    <p:sldId id="260" r:id="rId6"/>
    <p:sldId id="262"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042"/>
    <p:restoredTop sz="94663"/>
  </p:normalViewPr>
  <p:slideViewPr>
    <p:cSldViewPr snapToGrid="0" snapToObjects="1">
      <p:cViewPr varScale="1">
        <p:scale>
          <a:sx n="105" d="100"/>
          <a:sy n="105" d="100"/>
        </p:scale>
        <p:origin x="928"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47CCB4-41EB-0E4F-A3C4-823B6C57BBB5}" type="datetimeFigureOut">
              <a:rPr lang="en-US" smtClean="0"/>
              <a:t>9/25/19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FA82148-5DCB-0B40-B14E-0E54069374B9}" type="slidenum">
              <a:rPr lang="en-US" smtClean="0"/>
              <a:t>‹#›</a:t>
            </a:fld>
            <a:endParaRPr lang="en-US"/>
          </a:p>
        </p:txBody>
      </p:sp>
    </p:spTree>
    <p:extLst>
      <p:ext uri="{BB962C8B-B14F-4D97-AF65-F5344CB8AC3E}">
        <p14:creationId xmlns:p14="http://schemas.microsoft.com/office/powerpoint/2010/main" val="9954555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Negation and maintenance discussed</a:t>
            </a:r>
          </a:p>
        </p:txBody>
      </p:sp>
      <p:sp>
        <p:nvSpPr>
          <p:cNvPr id="4" name="Slide Number Placeholder 3"/>
          <p:cNvSpPr>
            <a:spLocks noGrp="1"/>
          </p:cNvSpPr>
          <p:nvPr>
            <p:ph type="sldNum" sz="quarter" idx="5"/>
          </p:nvPr>
        </p:nvSpPr>
        <p:spPr/>
        <p:txBody>
          <a:bodyPr/>
          <a:lstStyle/>
          <a:p>
            <a:fld id="{BFA82148-5DCB-0B40-B14E-0E54069374B9}" type="slidenum">
              <a:rPr lang="en-US" smtClean="0"/>
              <a:t>2</a:t>
            </a:fld>
            <a:endParaRPr lang="en-US"/>
          </a:p>
        </p:txBody>
      </p:sp>
    </p:spTree>
    <p:extLst>
      <p:ext uri="{BB962C8B-B14F-4D97-AF65-F5344CB8AC3E}">
        <p14:creationId xmlns:p14="http://schemas.microsoft.com/office/powerpoint/2010/main" val="39578968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EBC0F-EB89-9340-824B-AA56FA57F7E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9FBEF2B-7877-3F4C-A3F8-37D62B17E07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307547B-119C-4542-9AB7-81B320E03028}"/>
              </a:ext>
            </a:extLst>
          </p:cNvPr>
          <p:cNvSpPr>
            <a:spLocks noGrp="1"/>
          </p:cNvSpPr>
          <p:nvPr>
            <p:ph type="dt" sz="half" idx="10"/>
          </p:nvPr>
        </p:nvSpPr>
        <p:spPr/>
        <p:txBody>
          <a:bodyPr/>
          <a:lstStyle/>
          <a:p>
            <a:fld id="{A664C2C5-9842-1E49-A326-70EA60D9827B}" type="datetimeFigureOut">
              <a:rPr lang="en-US" smtClean="0"/>
              <a:t>9/25/19</a:t>
            </a:fld>
            <a:endParaRPr lang="en-US"/>
          </a:p>
        </p:txBody>
      </p:sp>
      <p:sp>
        <p:nvSpPr>
          <p:cNvPr id="5" name="Footer Placeholder 4">
            <a:extLst>
              <a:ext uri="{FF2B5EF4-FFF2-40B4-BE49-F238E27FC236}">
                <a16:creationId xmlns:a16="http://schemas.microsoft.com/office/drawing/2014/main" id="{571C1D4B-3D54-2141-A8DD-9A598EFBBC1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C6051C5-3989-4F47-B431-516C9F255873}"/>
              </a:ext>
            </a:extLst>
          </p:cNvPr>
          <p:cNvSpPr>
            <a:spLocks noGrp="1"/>
          </p:cNvSpPr>
          <p:nvPr>
            <p:ph type="sldNum" sz="quarter" idx="12"/>
          </p:nvPr>
        </p:nvSpPr>
        <p:spPr/>
        <p:txBody>
          <a:bodyPr/>
          <a:lstStyle/>
          <a:p>
            <a:fld id="{66CA213D-1E61-774A-B38E-3D27123AEA6F}" type="slidenum">
              <a:rPr lang="en-US" smtClean="0"/>
              <a:t>‹#›</a:t>
            </a:fld>
            <a:endParaRPr lang="en-US"/>
          </a:p>
        </p:txBody>
      </p:sp>
    </p:spTree>
    <p:extLst>
      <p:ext uri="{BB962C8B-B14F-4D97-AF65-F5344CB8AC3E}">
        <p14:creationId xmlns:p14="http://schemas.microsoft.com/office/powerpoint/2010/main" val="10668810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A051BE-BAD7-6E4A-8642-1BABE034742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50E0EDB-F60F-0E4B-BBBB-04DE0E5B56F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CF22A06-1FFC-774F-805D-C60BC98BB414}"/>
              </a:ext>
            </a:extLst>
          </p:cNvPr>
          <p:cNvSpPr>
            <a:spLocks noGrp="1"/>
          </p:cNvSpPr>
          <p:nvPr>
            <p:ph type="dt" sz="half" idx="10"/>
          </p:nvPr>
        </p:nvSpPr>
        <p:spPr/>
        <p:txBody>
          <a:bodyPr/>
          <a:lstStyle/>
          <a:p>
            <a:fld id="{A664C2C5-9842-1E49-A326-70EA60D9827B}" type="datetimeFigureOut">
              <a:rPr lang="en-US" smtClean="0"/>
              <a:t>9/25/19</a:t>
            </a:fld>
            <a:endParaRPr lang="en-US"/>
          </a:p>
        </p:txBody>
      </p:sp>
      <p:sp>
        <p:nvSpPr>
          <p:cNvPr id="5" name="Footer Placeholder 4">
            <a:extLst>
              <a:ext uri="{FF2B5EF4-FFF2-40B4-BE49-F238E27FC236}">
                <a16:creationId xmlns:a16="http://schemas.microsoft.com/office/drawing/2014/main" id="{134D27B3-90A2-8F49-A023-EEBAE7B3800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FF2EC4F-AF23-2A4E-9246-B40BC0EB4E04}"/>
              </a:ext>
            </a:extLst>
          </p:cNvPr>
          <p:cNvSpPr>
            <a:spLocks noGrp="1"/>
          </p:cNvSpPr>
          <p:nvPr>
            <p:ph type="sldNum" sz="quarter" idx="12"/>
          </p:nvPr>
        </p:nvSpPr>
        <p:spPr/>
        <p:txBody>
          <a:bodyPr/>
          <a:lstStyle/>
          <a:p>
            <a:fld id="{66CA213D-1E61-774A-B38E-3D27123AEA6F}" type="slidenum">
              <a:rPr lang="en-US" smtClean="0"/>
              <a:t>‹#›</a:t>
            </a:fld>
            <a:endParaRPr lang="en-US"/>
          </a:p>
        </p:txBody>
      </p:sp>
    </p:spTree>
    <p:extLst>
      <p:ext uri="{BB962C8B-B14F-4D97-AF65-F5344CB8AC3E}">
        <p14:creationId xmlns:p14="http://schemas.microsoft.com/office/powerpoint/2010/main" val="20017851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9C4FE11-7CBA-E442-80A3-DDEA14A038A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AE11670-992B-9742-B14E-050A4438575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04D1711-A2B8-CB4A-B8E0-0073B73187ED}"/>
              </a:ext>
            </a:extLst>
          </p:cNvPr>
          <p:cNvSpPr>
            <a:spLocks noGrp="1"/>
          </p:cNvSpPr>
          <p:nvPr>
            <p:ph type="dt" sz="half" idx="10"/>
          </p:nvPr>
        </p:nvSpPr>
        <p:spPr/>
        <p:txBody>
          <a:bodyPr/>
          <a:lstStyle/>
          <a:p>
            <a:fld id="{A664C2C5-9842-1E49-A326-70EA60D9827B}" type="datetimeFigureOut">
              <a:rPr lang="en-US" smtClean="0"/>
              <a:t>9/25/19</a:t>
            </a:fld>
            <a:endParaRPr lang="en-US"/>
          </a:p>
        </p:txBody>
      </p:sp>
      <p:sp>
        <p:nvSpPr>
          <p:cNvPr id="5" name="Footer Placeholder 4">
            <a:extLst>
              <a:ext uri="{FF2B5EF4-FFF2-40B4-BE49-F238E27FC236}">
                <a16:creationId xmlns:a16="http://schemas.microsoft.com/office/drawing/2014/main" id="{8250E343-65AE-B141-B122-ED808C82A9C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9237FDE-2C19-674D-A147-82B121D89366}"/>
              </a:ext>
            </a:extLst>
          </p:cNvPr>
          <p:cNvSpPr>
            <a:spLocks noGrp="1"/>
          </p:cNvSpPr>
          <p:nvPr>
            <p:ph type="sldNum" sz="quarter" idx="12"/>
          </p:nvPr>
        </p:nvSpPr>
        <p:spPr/>
        <p:txBody>
          <a:bodyPr/>
          <a:lstStyle/>
          <a:p>
            <a:fld id="{66CA213D-1E61-774A-B38E-3D27123AEA6F}" type="slidenum">
              <a:rPr lang="en-US" smtClean="0"/>
              <a:t>‹#›</a:t>
            </a:fld>
            <a:endParaRPr lang="en-US"/>
          </a:p>
        </p:txBody>
      </p:sp>
    </p:spTree>
    <p:extLst>
      <p:ext uri="{BB962C8B-B14F-4D97-AF65-F5344CB8AC3E}">
        <p14:creationId xmlns:p14="http://schemas.microsoft.com/office/powerpoint/2010/main" val="28394569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EEFCA0-DEA5-7B41-BDAD-A202BE55E68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C26B8BD-5804-1342-B9C9-60B9FB032B5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3EE7067-5E1F-624D-915D-3EE706A6684A}"/>
              </a:ext>
            </a:extLst>
          </p:cNvPr>
          <p:cNvSpPr>
            <a:spLocks noGrp="1"/>
          </p:cNvSpPr>
          <p:nvPr>
            <p:ph type="dt" sz="half" idx="10"/>
          </p:nvPr>
        </p:nvSpPr>
        <p:spPr/>
        <p:txBody>
          <a:bodyPr/>
          <a:lstStyle/>
          <a:p>
            <a:fld id="{A664C2C5-9842-1E49-A326-70EA60D9827B}" type="datetimeFigureOut">
              <a:rPr lang="en-US" smtClean="0"/>
              <a:t>9/25/19</a:t>
            </a:fld>
            <a:endParaRPr lang="en-US"/>
          </a:p>
        </p:txBody>
      </p:sp>
      <p:sp>
        <p:nvSpPr>
          <p:cNvPr id="5" name="Footer Placeholder 4">
            <a:extLst>
              <a:ext uri="{FF2B5EF4-FFF2-40B4-BE49-F238E27FC236}">
                <a16:creationId xmlns:a16="http://schemas.microsoft.com/office/drawing/2014/main" id="{E3FC1DBD-6EC8-364C-9B6D-FBE1177F9BD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5D06F4D-429F-F841-80C8-C4F261C0C8C5}"/>
              </a:ext>
            </a:extLst>
          </p:cNvPr>
          <p:cNvSpPr>
            <a:spLocks noGrp="1"/>
          </p:cNvSpPr>
          <p:nvPr>
            <p:ph type="sldNum" sz="quarter" idx="12"/>
          </p:nvPr>
        </p:nvSpPr>
        <p:spPr/>
        <p:txBody>
          <a:bodyPr/>
          <a:lstStyle/>
          <a:p>
            <a:fld id="{66CA213D-1E61-774A-B38E-3D27123AEA6F}" type="slidenum">
              <a:rPr lang="en-US" smtClean="0"/>
              <a:t>‹#›</a:t>
            </a:fld>
            <a:endParaRPr lang="en-US"/>
          </a:p>
        </p:txBody>
      </p:sp>
    </p:spTree>
    <p:extLst>
      <p:ext uri="{BB962C8B-B14F-4D97-AF65-F5344CB8AC3E}">
        <p14:creationId xmlns:p14="http://schemas.microsoft.com/office/powerpoint/2010/main" val="15285093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5BEA0F-8794-A54B-8F59-7EE46BFB4E3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20FADB5-B821-FD40-9B5F-6148CE4AD2D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146D8D5-85AB-5B4A-A947-7E482CCD7269}"/>
              </a:ext>
            </a:extLst>
          </p:cNvPr>
          <p:cNvSpPr>
            <a:spLocks noGrp="1"/>
          </p:cNvSpPr>
          <p:nvPr>
            <p:ph type="dt" sz="half" idx="10"/>
          </p:nvPr>
        </p:nvSpPr>
        <p:spPr/>
        <p:txBody>
          <a:bodyPr/>
          <a:lstStyle/>
          <a:p>
            <a:fld id="{A664C2C5-9842-1E49-A326-70EA60D9827B}" type="datetimeFigureOut">
              <a:rPr lang="en-US" smtClean="0"/>
              <a:t>9/25/19</a:t>
            </a:fld>
            <a:endParaRPr lang="en-US"/>
          </a:p>
        </p:txBody>
      </p:sp>
      <p:sp>
        <p:nvSpPr>
          <p:cNvPr id="5" name="Footer Placeholder 4">
            <a:extLst>
              <a:ext uri="{FF2B5EF4-FFF2-40B4-BE49-F238E27FC236}">
                <a16:creationId xmlns:a16="http://schemas.microsoft.com/office/drawing/2014/main" id="{2F74E0F0-7B7E-0C45-8707-BC11714ABEE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4BCF549-301D-E148-A96E-29C1A432D3CA}"/>
              </a:ext>
            </a:extLst>
          </p:cNvPr>
          <p:cNvSpPr>
            <a:spLocks noGrp="1"/>
          </p:cNvSpPr>
          <p:nvPr>
            <p:ph type="sldNum" sz="quarter" idx="12"/>
          </p:nvPr>
        </p:nvSpPr>
        <p:spPr/>
        <p:txBody>
          <a:bodyPr/>
          <a:lstStyle/>
          <a:p>
            <a:fld id="{66CA213D-1E61-774A-B38E-3D27123AEA6F}" type="slidenum">
              <a:rPr lang="en-US" smtClean="0"/>
              <a:t>‹#›</a:t>
            </a:fld>
            <a:endParaRPr lang="en-US"/>
          </a:p>
        </p:txBody>
      </p:sp>
    </p:spTree>
    <p:extLst>
      <p:ext uri="{BB962C8B-B14F-4D97-AF65-F5344CB8AC3E}">
        <p14:creationId xmlns:p14="http://schemas.microsoft.com/office/powerpoint/2010/main" val="38523047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22F7DE-B0A1-7C4A-8F82-F46C9245C9E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000D67D-FE91-1340-A399-F23A9A484A6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9680F9F-3D5B-1D49-AAED-51C9AE08EBD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1D71FD7-7F5B-4C4E-BEAB-2A4F9DF50E64}"/>
              </a:ext>
            </a:extLst>
          </p:cNvPr>
          <p:cNvSpPr>
            <a:spLocks noGrp="1"/>
          </p:cNvSpPr>
          <p:nvPr>
            <p:ph type="dt" sz="half" idx="10"/>
          </p:nvPr>
        </p:nvSpPr>
        <p:spPr/>
        <p:txBody>
          <a:bodyPr/>
          <a:lstStyle/>
          <a:p>
            <a:fld id="{A664C2C5-9842-1E49-A326-70EA60D9827B}" type="datetimeFigureOut">
              <a:rPr lang="en-US" smtClean="0"/>
              <a:t>9/25/19</a:t>
            </a:fld>
            <a:endParaRPr lang="en-US"/>
          </a:p>
        </p:txBody>
      </p:sp>
      <p:sp>
        <p:nvSpPr>
          <p:cNvPr id="6" name="Footer Placeholder 5">
            <a:extLst>
              <a:ext uri="{FF2B5EF4-FFF2-40B4-BE49-F238E27FC236}">
                <a16:creationId xmlns:a16="http://schemas.microsoft.com/office/drawing/2014/main" id="{4832623C-C02D-0943-B82D-6431BE8BB4B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E1350BE-F85F-FC4B-AF49-FB5719CD71E1}"/>
              </a:ext>
            </a:extLst>
          </p:cNvPr>
          <p:cNvSpPr>
            <a:spLocks noGrp="1"/>
          </p:cNvSpPr>
          <p:nvPr>
            <p:ph type="sldNum" sz="quarter" idx="12"/>
          </p:nvPr>
        </p:nvSpPr>
        <p:spPr/>
        <p:txBody>
          <a:bodyPr/>
          <a:lstStyle/>
          <a:p>
            <a:fld id="{66CA213D-1E61-774A-B38E-3D27123AEA6F}" type="slidenum">
              <a:rPr lang="en-US" smtClean="0"/>
              <a:t>‹#›</a:t>
            </a:fld>
            <a:endParaRPr lang="en-US"/>
          </a:p>
        </p:txBody>
      </p:sp>
    </p:spTree>
    <p:extLst>
      <p:ext uri="{BB962C8B-B14F-4D97-AF65-F5344CB8AC3E}">
        <p14:creationId xmlns:p14="http://schemas.microsoft.com/office/powerpoint/2010/main" val="32240735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E5DA56-A947-5C4A-AAF8-120BCA68877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0E67C54-A32B-E545-A944-A5750FD4880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C1E95F6-B676-534B-A1AA-B898F74048C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C17E7D8-9091-2E46-88CE-9293A736B5A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AEDCEED-6830-7846-852A-27E5194F0BF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2784BFD-DC8D-2040-A863-732B1C12E86D}"/>
              </a:ext>
            </a:extLst>
          </p:cNvPr>
          <p:cNvSpPr>
            <a:spLocks noGrp="1"/>
          </p:cNvSpPr>
          <p:nvPr>
            <p:ph type="dt" sz="half" idx="10"/>
          </p:nvPr>
        </p:nvSpPr>
        <p:spPr/>
        <p:txBody>
          <a:bodyPr/>
          <a:lstStyle/>
          <a:p>
            <a:fld id="{A664C2C5-9842-1E49-A326-70EA60D9827B}" type="datetimeFigureOut">
              <a:rPr lang="en-US" smtClean="0"/>
              <a:t>9/25/19</a:t>
            </a:fld>
            <a:endParaRPr lang="en-US"/>
          </a:p>
        </p:txBody>
      </p:sp>
      <p:sp>
        <p:nvSpPr>
          <p:cNvPr id="8" name="Footer Placeholder 7">
            <a:extLst>
              <a:ext uri="{FF2B5EF4-FFF2-40B4-BE49-F238E27FC236}">
                <a16:creationId xmlns:a16="http://schemas.microsoft.com/office/drawing/2014/main" id="{E31A9ED0-8383-FB49-8D9D-73DD8ED9CA3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B184DF5-540B-8D46-AE8D-6EAF897CFC24}"/>
              </a:ext>
            </a:extLst>
          </p:cNvPr>
          <p:cNvSpPr>
            <a:spLocks noGrp="1"/>
          </p:cNvSpPr>
          <p:nvPr>
            <p:ph type="sldNum" sz="quarter" idx="12"/>
          </p:nvPr>
        </p:nvSpPr>
        <p:spPr/>
        <p:txBody>
          <a:bodyPr/>
          <a:lstStyle/>
          <a:p>
            <a:fld id="{66CA213D-1E61-774A-B38E-3D27123AEA6F}" type="slidenum">
              <a:rPr lang="en-US" smtClean="0"/>
              <a:t>‹#›</a:t>
            </a:fld>
            <a:endParaRPr lang="en-US"/>
          </a:p>
        </p:txBody>
      </p:sp>
    </p:spTree>
    <p:extLst>
      <p:ext uri="{BB962C8B-B14F-4D97-AF65-F5344CB8AC3E}">
        <p14:creationId xmlns:p14="http://schemas.microsoft.com/office/powerpoint/2010/main" val="1241526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02786C-323C-5E43-98BE-34689AD35F9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5E8A819-A449-BC41-AF90-39144BA5DEF6}"/>
              </a:ext>
            </a:extLst>
          </p:cNvPr>
          <p:cNvSpPr>
            <a:spLocks noGrp="1"/>
          </p:cNvSpPr>
          <p:nvPr>
            <p:ph type="dt" sz="half" idx="10"/>
          </p:nvPr>
        </p:nvSpPr>
        <p:spPr/>
        <p:txBody>
          <a:bodyPr/>
          <a:lstStyle/>
          <a:p>
            <a:fld id="{A664C2C5-9842-1E49-A326-70EA60D9827B}" type="datetimeFigureOut">
              <a:rPr lang="en-US" smtClean="0"/>
              <a:t>9/25/19</a:t>
            </a:fld>
            <a:endParaRPr lang="en-US"/>
          </a:p>
        </p:txBody>
      </p:sp>
      <p:sp>
        <p:nvSpPr>
          <p:cNvPr id="4" name="Footer Placeholder 3">
            <a:extLst>
              <a:ext uri="{FF2B5EF4-FFF2-40B4-BE49-F238E27FC236}">
                <a16:creationId xmlns:a16="http://schemas.microsoft.com/office/drawing/2014/main" id="{CE5D485A-6F74-2648-9924-FC1A1DCBBD0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48CBA67-AD24-6A4E-9D62-CDB4DC698D3B}"/>
              </a:ext>
            </a:extLst>
          </p:cNvPr>
          <p:cNvSpPr>
            <a:spLocks noGrp="1"/>
          </p:cNvSpPr>
          <p:nvPr>
            <p:ph type="sldNum" sz="quarter" idx="12"/>
          </p:nvPr>
        </p:nvSpPr>
        <p:spPr/>
        <p:txBody>
          <a:bodyPr/>
          <a:lstStyle/>
          <a:p>
            <a:fld id="{66CA213D-1E61-774A-B38E-3D27123AEA6F}" type="slidenum">
              <a:rPr lang="en-US" smtClean="0"/>
              <a:t>‹#›</a:t>
            </a:fld>
            <a:endParaRPr lang="en-US"/>
          </a:p>
        </p:txBody>
      </p:sp>
    </p:spTree>
    <p:extLst>
      <p:ext uri="{BB962C8B-B14F-4D97-AF65-F5344CB8AC3E}">
        <p14:creationId xmlns:p14="http://schemas.microsoft.com/office/powerpoint/2010/main" val="14625785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9A9784B-5125-1D40-8A92-88E375DF207D}"/>
              </a:ext>
            </a:extLst>
          </p:cNvPr>
          <p:cNvSpPr>
            <a:spLocks noGrp="1"/>
          </p:cNvSpPr>
          <p:nvPr>
            <p:ph type="dt" sz="half" idx="10"/>
          </p:nvPr>
        </p:nvSpPr>
        <p:spPr/>
        <p:txBody>
          <a:bodyPr/>
          <a:lstStyle/>
          <a:p>
            <a:fld id="{A664C2C5-9842-1E49-A326-70EA60D9827B}" type="datetimeFigureOut">
              <a:rPr lang="en-US" smtClean="0"/>
              <a:t>9/25/19</a:t>
            </a:fld>
            <a:endParaRPr lang="en-US"/>
          </a:p>
        </p:txBody>
      </p:sp>
      <p:sp>
        <p:nvSpPr>
          <p:cNvPr id="3" name="Footer Placeholder 2">
            <a:extLst>
              <a:ext uri="{FF2B5EF4-FFF2-40B4-BE49-F238E27FC236}">
                <a16:creationId xmlns:a16="http://schemas.microsoft.com/office/drawing/2014/main" id="{186C6D95-6A44-2346-AE24-044E8EF9123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71EA6C2-ADE2-9C49-A81C-697FD2CF9289}"/>
              </a:ext>
            </a:extLst>
          </p:cNvPr>
          <p:cNvSpPr>
            <a:spLocks noGrp="1"/>
          </p:cNvSpPr>
          <p:nvPr>
            <p:ph type="sldNum" sz="quarter" idx="12"/>
          </p:nvPr>
        </p:nvSpPr>
        <p:spPr/>
        <p:txBody>
          <a:bodyPr/>
          <a:lstStyle/>
          <a:p>
            <a:fld id="{66CA213D-1E61-774A-B38E-3D27123AEA6F}" type="slidenum">
              <a:rPr lang="en-US" smtClean="0"/>
              <a:t>‹#›</a:t>
            </a:fld>
            <a:endParaRPr lang="en-US"/>
          </a:p>
        </p:txBody>
      </p:sp>
    </p:spTree>
    <p:extLst>
      <p:ext uri="{BB962C8B-B14F-4D97-AF65-F5344CB8AC3E}">
        <p14:creationId xmlns:p14="http://schemas.microsoft.com/office/powerpoint/2010/main" val="41538690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CB86AE-6D6E-DE4E-BD0F-352B24808EA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F7F41BF-6D65-CF4F-844C-3F6D1C7A3C6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791A707-871C-DC48-BB3B-041515C8236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DFBA9BA-8B86-AB49-A1E4-085E1D7CAEC5}"/>
              </a:ext>
            </a:extLst>
          </p:cNvPr>
          <p:cNvSpPr>
            <a:spLocks noGrp="1"/>
          </p:cNvSpPr>
          <p:nvPr>
            <p:ph type="dt" sz="half" idx="10"/>
          </p:nvPr>
        </p:nvSpPr>
        <p:spPr/>
        <p:txBody>
          <a:bodyPr/>
          <a:lstStyle/>
          <a:p>
            <a:fld id="{A664C2C5-9842-1E49-A326-70EA60D9827B}" type="datetimeFigureOut">
              <a:rPr lang="en-US" smtClean="0"/>
              <a:t>9/25/19</a:t>
            </a:fld>
            <a:endParaRPr lang="en-US"/>
          </a:p>
        </p:txBody>
      </p:sp>
      <p:sp>
        <p:nvSpPr>
          <p:cNvPr id="6" name="Footer Placeholder 5">
            <a:extLst>
              <a:ext uri="{FF2B5EF4-FFF2-40B4-BE49-F238E27FC236}">
                <a16:creationId xmlns:a16="http://schemas.microsoft.com/office/drawing/2014/main" id="{04663C64-02A5-E741-A30C-4F6D1C8599A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FDE4B4C-1355-774D-ADA3-3646C70DFEF3}"/>
              </a:ext>
            </a:extLst>
          </p:cNvPr>
          <p:cNvSpPr>
            <a:spLocks noGrp="1"/>
          </p:cNvSpPr>
          <p:nvPr>
            <p:ph type="sldNum" sz="quarter" idx="12"/>
          </p:nvPr>
        </p:nvSpPr>
        <p:spPr/>
        <p:txBody>
          <a:bodyPr/>
          <a:lstStyle/>
          <a:p>
            <a:fld id="{66CA213D-1E61-774A-B38E-3D27123AEA6F}" type="slidenum">
              <a:rPr lang="en-US" smtClean="0"/>
              <a:t>‹#›</a:t>
            </a:fld>
            <a:endParaRPr lang="en-US"/>
          </a:p>
        </p:txBody>
      </p:sp>
    </p:spTree>
    <p:extLst>
      <p:ext uri="{BB962C8B-B14F-4D97-AF65-F5344CB8AC3E}">
        <p14:creationId xmlns:p14="http://schemas.microsoft.com/office/powerpoint/2010/main" val="2819307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5D47E5-2DD7-464E-838C-C0FBD2BC60B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D6BA869-D68C-E94E-BB75-407CE16D56A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F10FF89-56EF-804F-B5A7-624B7FACB23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E7EF2F7-85B1-B046-9531-F1F25215C0DF}"/>
              </a:ext>
            </a:extLst>
          </p:cNvPr>
          <p:cNvSpPr>
            <a:spLocks noGrp="1"/>
          </p:cNvSpPr>
          <p:nvPr>
            <p:ph type="dt" sz="half" idx="10"/>
          </p:nvPr>
        </p:nvSpPr>
        <p:spPr/>
        <p:txBody>
          <a:bodyPr/>
          <a:lstStyle/>
          <a:p>
            <a:fld id="{A664C2C5-9842-1E49-A326-70EA60D9827B}" type="datetimeFigureOut">
              <a:rPr lang="en-US" smtClean="0"/>
              <a:t>9/25/19</a:t>
            </a:fld>
            <a:endParaRPr lang="en-US"/>
          </a:p>
        </p:txBody>
      </p:sp>
      <p:sp>
        <p:nvSpPr>
          <p:cNvPr id="6" name="Footer Placeholder 5">
            <a:extLst>
              <a:ext uri="{FF2B5EF4-FFF2-40B4-BE49-F238E27FC236}">
                <a16:creationId xmlns:a16="http://schemas.microsoft.com/office/drawing/2014/main" id="{3B6F3814-AF7B-7E49-A510-D453D828DCD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D678E0A-5668-3F42-A747-82B9DC5F8161}"/>
              </a:ext>
            </a:extLst>
          </p:cNvPr>
          <p:cNvSpPr>
            <a:spLocks noGrp="1"/>
          </p:cNvSpPr>
          <p:nvPr>
            <p:ph type="sldNum" sz="quarter" idx="12"/>
          </p:nvPr>
        </p:nvSpPr>
        <p:spPr/>
        <p:txBody>
          <a:bodyPr/>
          <a:lstStyle/>
          <a:p>
            <a:fld id="{66CA213D-1E61-774A-B38E-3D27123AEA6F}" type="slidenum">
              <a:rPr lang="en-US" smtClean="0"/>
              <a:t>‹#›</a:t>
            </a:fld>
            <a:endParaRPr lang="en-US"/>
          </a:p>
        </p:txBody>
      </p:sp>
    </p:spTree>
    <p:extLst>
      <p:ext uri="{BB962C8B-B14F-4D97-AF65-F5344CB8AC3E}">
        <p14:creationId xmlns:p14="http://schemas.microsoft.com/office/powerpoint/2010/main" val="27998368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9541040-7F43-6141-B35F-132A0064323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910C957-82C9-1E4F-8649-B680298052A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A537600-AB7D-D04A-8663-003F6C27F80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64C2C5-9842-1E49-A326-70EA60D9827B}" type="datetimeFigureOut">
              <a:rPr lang="en-US" smtClean="0"/>
              <a:t>9/25/19</a:t>
            </a:fld>
            <a:endParaRPr lang="en-US"/>
          </a:p>
        </p:txBody>
      </p:sp>
      <p:sp>
        <p:nvSpPr>
          <p:cNvPr id="5" name="Footer Placeholder 4">
            <a:extLst>
              <a:ext uri="{FF2B5EF4-FFF2-40B4-BE49-F238E27FC236}">
                <a16:creationId xmlns:a16="http://schemas.microsoft.com/office/drawing/2014/main" id="{87F23CFF-C0BA-F849-A0AF-DB5296DEC89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B26F6E7-2C84-7748-89FF-FB8701E430F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CA213D-1E61-774A-B38E-3D27123AEA6F}" type="slidenum">
              <a:rPr lang="en-US" smtClean="0"/>
              <a:t>‹#›</a:t>
            </a:fld>
            <a:endParaRPr lang="en-US"/>
          </a:p>
        </p:txBody>
      </p:sp>
    </p:spTree>
    <p:extLst>
      <p:ext uri="{BB962C8B-B14F-4D97-AF65-F5344CB8AC3E}">
        <p14:creationId xmlns:p14="http://schemas.microsoft.com/office/powerpoint/2010/main" val="27790882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confluence.ihtsdotools.org/display/MICROBIOLOGYREPORTINGPROJECT/20141103"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s://confluence.ihtsdotools.org/display/MICROBIOLOGYREPORTINGPROJECT/Discussion++Items"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ihtsdo.freshdesk.com/a/tickets/26503"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117A0E-6AD2-9640-8A16-3BB15219436D}"/>
              </a:ext>
            </a:extLst>
          </p:cNvPr>
          <p:cNvSpPr>
            <a:spLocks noGrp="1"/>
          </p:cNvSpPr>
          <p:nvPr>
            <p:ph type="ctrTitle"/>
          </p:nvPr>
        </p:nvSpPr>
        <p:spPr/>
        <p:txBody>
          <a:bodyPr/>
          <a:lstStyle/>
          <a:p>
            <a:r>
              <a:rPr lang="en-US" dirty="0"/>
              <a:t>X, not Y Organism</a:t>
            </a:r>
          </a:p>
        </p:txBody>
      </p:sp>
      <p:sp>
        <p:nvSpPr>
          <p:cNvPr id="3" name="Subtitle 2">
            <a:extLst>
              <a:ext uri="{FF2B5EF4-FFF2-40B4-BE49-F238E27FC236}">
                <a16:creationId xmlns:a16="http://schemas.microsoft.com/office/drawing/2014/main" id="{D2828910-72FE-1246-88E0-C6061C1EF458}"/>
              </a:ext>
            </a:extLst>
          </p:cNvPr>
          <p:cNvSpPr>
            <a:spLocks noGrp="1"/>
          </p:cNvSpPr>
          <p:nvPr>
            <p:ph type="subTitle" idx="1"/>
          </p:nvPr>
        </p:nvSpPr>
        <p:spPr/>
        <p:txBody>
          <a:bodyPr/>
          <a:lstStyle/>
          <a:p>
            <a:r>
              <a:rPr lang="en-CA" dirty="0"/>
              <a:t>2019-09-25 Editorial Advisory Group Conference call</a:t>
            </a:r>
            <a:endParaRPr lang="en-US" dirty="0"/>
          </a:p>
        </p:txBody>
      </p:sp>
    </p:spTree>
    <p:extLst>
      <p:ext uri="{BB962C8B-B14F-4D97-AF65-F5344CB8AC3E}">
        <p14:creationId xmlns:p14="http://schemas.microsoft.com/office/powerpoint/2010/main" val="12328006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18F40-DACE-2C49-AA57-D5FD4C2610FC}"/>
              </a:ext>
            </a:extLst>
          </p:cNvPr>
          <p:cNvSpPr>
            <a:spLocks noGrp="1"/>
          </p:cNvSpPr>
          <p:nvPr>
            <p:ph type="title"/>
          </p:nvPr>
        </p:nvSpPr>
        <p:spPr/>
        <p:txBody>
          <a:bodyPr/>
          <a:lstStyle/>
          <a:p>
            <a:r>
              <a:rPr lang="en-US" dirty="0"/>
              <a:t>Background</a:t>
            </a:r>
          </a:p>
        </p:txBody>
      </p:sp>
      <p:sp>
        <p:nvSpPr>
          <p:cNvPr id="3" name="Content Placeholder 2">
            <a:extLst>
              <a:ext uri="{FF2B5EF4-FFF2-40B4-BE49-F238E27FC236}">
                <a16:creationId xmlns:a16="http://schemas.microsoft.com/office/drawing/2014/main" id="{E86E1A36-AAE7-F145-AF9E-841077A04761}"/>
              </a:ext>
            </a:extLst>
          </p:cNvPr>
          <p:cNvSpPr>
            <a:spLocks noGrp="1"/>
          </p:cNvSpPr>
          <p:nvPr>
            <p:ph idx="1"/>
          </p:nvPr>
        </p:nvSpPr>
        <p:spPr/>
        <p:txBody>
          <a:bodyPr>
            <a:normAutofit lnSpcReduction="10000"/>
          </a:bodyPr>
          <a:lstStyle/>
          <a:p>
            <a:r>
              <a:rPr lang="en-CA" dirty="0">
                <a:hlinkClick r:id="rId3"/>
              </a:rPr>
              <a:t>The Microbiology reporting project call on November 3, 2014 </a:t>
            </a:r>
            <a:endParaRPr lang="en-CA" dirty="0"/>
          </a:p>
          <a:p>
            <a:pPr lvl="1"/>
            <a:r>
              <a:rPr lang="en-CA" dirty="0">
                <a:hlinkClick r:id="rId4"/>
              </a:rPr>
              <a:t>Discussion paper</a:t>
            </a:r>
            <a:r>
              <a:rPr lang="en-CA" dirty="0"/>
              <a:t> (submitted by Beverley Knight from Canada):</a:t>
            </a:r>
          </a:p>
          <a:p>
            <a:pPr lvl="2"/>
            <a:r>
              <a:rPr lang="en-CA" dirty="0"/>
              <a:t>Problem statement: “Many laboratories have occasion to report a class of organism described by exclusion of specific Linnaean or non-Linnaean classes. What hierarchy do these kind of concepts belong to: finding or organism?”</a:t>
            </a:r>
          </a:p>
          <a:p>
            <a:pPr lvl="2"/>
            <a:r>
              <a:rPr lang="en-US" dirty="0"/>
              <a:t>“Organism X, not Organism Y” exists at least in Canada and the US communicable disease content as an agent. Keeping these type of concepts in the organism hierarchy makes it easier for them.</a:t>
            </a:r>
            <a:endParaRPr lang="en-CA" dirty="0"/>
          </a:p>
          <a:p>
            <a:pPr lvl="1"/>
            <a:r>
              <a:rPr lang="en-CA" dirty="0"/>
              <a:t>Recommendation from the project group (current guidelines):</a:t>
            </a:r>
          </a:p>
          <a:p>
            <a:pPr lvl="2"/>
            <a:r>
              <a:rPr lang="en-CA" dirty="0"/>
              <a:t>These concepts clearly identify the taxonomic rank (e.g. genus) and then exclude the ones that don’t belong to this class.</a:t>
            </a:r>
          </a:p>
          <a:p>
            <a:pPr lvl="2"/>
            <a:r>
              <a:rPr lang="en-CA" dirty="0"/>
              <a:t>Accommodate these concepts (existing and new ones) in the Organism hierarchy (based on reasonable use case to avoid combinatorial explosion), but make them primitive class in between the species (or species subtype e.g. Haemophilus influenzae, not B)</a:t>
            </a:r>
          </a:p>
          <a:p>
            <a:endParaRPr lang="en-US" dirty="0"/>
          </a:p>
        </p:txBody>
      </p:sp>
    </p:spTree>
    <p:extLst>
      <p:ext uri="{BB962C8B-B14F-4D97-AF65-F5344CB8AC3E}">
        <p14:creationId xmlns:p14="http://schemas.microsoft.com/office/powerpoint/2010/main" val="25723436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C41FF-1A76-2E46-BD09-3F3491D91B9D}"/>
              </a:ext>
            </a:extLst>
          </p:cNvPr>
          <p:cNvSpPr>
            <a:spLocks noGrp="1"/>
          </p:cNvSpPr>
          <p:nvPr>
            <p:ph type="title"/>
          </p:nvPr>
        </p:nvSpPr>
        <p:spPr/>
        <p:txBody>
          <a:bodyPr/>
          <a:lstStyle/>
          <a:p>
            <a:r>
              <a:rPr lang="en-US" dirty="0"/>
              <a:t>Examples: </a:t>
            </a:r>
            <a:r>
              <a:rPr lang="en-CA" dirty="0"/>
              <a:t>Linnaean classes</a:t>
            </a:r>
            <a:endParaRPr lang="en-US" dirty="0"/>
          </a:p>
        </p:txBody>
      </p:sp>
      <p:sp>
        <p:nvSpPr>
          <p:cNvPr id="3" name="Content Placeholder 2">
            <a:extLst>
              <a:ext uri="{FF2B5EF4-FFF2-40B4-BE49-F238E27FC236}">
                <a16:creationId xmlns:a16="http://schemas.microsoft.com/office/drawing/2014/main" id="{3FD64D9A-B72E-7B41-BD3A-954306B8ECD2}"/>
              </a:ext>
            </a:extLst>
          </p:cNvPr>
          <p:cNvSpPr>
            <a:spLocks noGrp="1"/>
          </p:cNvSpPr>
          <p:nvPr>
            <p:ph idx="1"/>
          </p:nvPr>
        </p:nvSpPr>
        <p:spPr/>
        <p:txBody>
          <a:bodyPr>
            <a:normAutofit fontScale="92500" lnSpcReduction="10000"/>
          </a:bodyPr>
          <a:lstStyle/>
          <a:p>
            <a:r>
              <a:rPr lang="en-US" dirty="0" err="1"/>
              <a:t>Aerococcus</a:t>
            </a:r>
            <a:r>
              <a:rPr lang="en-US" dirty="0"/>
              <a:t> species not </a:t>
            </a:r>
            <a:r>
              <a:rPr lang="en-US" dirty="0" err="1"/>
              <a:t>Aerococcus</a:t>
            </a:r>
            <a:r>
              <a:rPr lang="en-US" dirty="0"/>
              <a:t> </a:t>
            </a:r>
            <a:r>
              <a:rPr lang="en-US" dirty="0" err="1"/>
              <a:t>urinae</a:t>
            </a:r>
            <a:r>
              <a:rPr lang="en-US" dirty="0"/>
              <a:t> (organism)</a:t>
            </a:r>
          </a:p>
          <a:p>
            <a:endParaRPr lang="en-CA" dirty="0"/>
          </a:p>
          <a:p>
            <a:r>
              <a:rPr lang="en-CA" dirty="0"/>
              <a:t>Corynebacterium species not Corynebacterium </a:t>
            </a:r>
            <a:r>
              <a:rPr lang="en-CA" dirty="0" err="1"/>
              <a:t>jeikeium</a:t>
            </a:r>
            <a:r>
              <a:rPr lang="en-CA" dirty="0"/>
              <a:t> (organism)</a:t>
            </a:r>
            <a:endParaRPr lang="en-CA" b="0" dirty="0">
              <a:effectLst/>
            </a:endParaRPr>
          </a:p>
          <a:p>
            <a:r>
              <a:rPr lang="en-CA" dirty="0"/>
              <a:t>Corynebacterium species not Corynebacterium </a:t>
            </a:r>
            <a:r>
              <a:rPr lang="en-CA" dirty="0" err="1"/>
              <a:t>urealyticum</a:t>
            </a:r>
            <a:r>
              <a:rPr lang="en-CA" dirty="0"/>
              <a:t> (organism)</a:t>
            </a:r>
            <a:endParaRPr lang="en-CA" b="0" dirty="0">
              <a:effectLst/>
            </a:endParaRPr>
          </a:p>
          <a:p>
            <a:r>
              <a:rPr lang="en-CA" dirty="0"/>
              <a:t>Corynebacterium species, not Corynebacterium diphtheriae (organism)</a:t>
            </a:r>
          </a:p>
          <a:p>
            <a:endParaRPr lang="en-CA" dirty="0"/>
          </a:p>
          <a:p>
            <a:r>
              <a:rPr lang="en-CA" dirty="0"/>
              <a:t>Bacillus species not Bacillus anthracis (organism)</a:t>
            </a:r>
          </a:p>
          <a:p>
            <a:pPr lvl="1"/>
            <a:r>
              <a:rPr lang="en-CA" dirty="0"/>
              <a:t>Bacillus species, not Bacillus anthracis and not Bacillus cereus (organism)</a:t>
            </a:r>
          </a:p>
          <a:p>
            <a:r>
              <a:rPr lang="en-CA" dirty="0"/>
              <a:t>Bacillus species, not Bacillus cereus (organism)</a:t>
            </a:r>
          </a:p>
          <a:p>
            <a:pPr lvl="1"/>
            <a:r>
              <a:rPr lang="en-CA" dirty="0"/>
              <a:t>Bacillus species, not Bacillus anthracis and not Bacillus cereus (organism)</a:t>
            </a:r>
            <a:endParaRPr lang="en-CA" sz="1600" dirty="0"/>
          </a:p>
          <a:p>
            <a:pPr marL="0" indent="0">
              <a:buNone/>
            </a:pPr>
            <a:endParaRPr lang="en-US" dirty="0"/>
          </a:p>
        </p:txBody>
      </p:sp>
    </p:spTree>
    <p:extLst>
      <p:ext uri="{BB962C8B-B14F-4D97-AF65-F5344CB8AC3E}">
        <p14:creationId xmlns:p14="http://schemas.microsoft.com/office/powerpoint/2010/main" val="24685211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57695D-82C1-3E46-8AFF-68983E0B27CE}"/>
              </a:ext>
            </a:extLst>
          </p:cNvPr>
          <p:cNvSpPr>
            <a:spLocks noGrp="1"/>
          </p:cNvSpPr>
          <p:nvPr>
            <p:ph type="title"/>
          </p:nvPr>
        </p:nvSpPr>
        <p:spPr/>
        <p:txBody>
          <a:bodyPr/>
          <a:lstStyle/>
          <a:p>
            <a:r>
              <a:rPr lang="en-US" dirty="0"/>
              <a:t>Examples: Non-</a:t>
            </a:r>
            <a:r>
              <a:rPr lang="en-CA" dirty="0"/>
              <a:t>Linnaean classes</a:t>
            </a:r>
            <a:endParaRPr lang="en-US" dirty="0"/>
          </a:p>
        </p:txBody>
      </p:sp>
      <p:sp>
        <p:nvSpPr>
          <p:cNvPr id="3" name="Content Placeholder 2">
            <a:extLst>
              <a:ext uri="{FF2B5EF4-FFF2-40B4-BE49-F238E27FC236}">
                <a16:creationId xmlns:a16="http://schemas.microsoft.com/office/drawing/2014/main" id="{0D920294-EAAC-8E42-A367-53198ECB7581}"/>
              </a:ext>
            </a:extLst>
          </p:cNvPr>
          <p:cNvSpPr>
            <a:spLocks noGrp="1"/>
          </p:cNvSpPr>
          <p:nvPr>
            <p:ph idx="1"/>
          </p:nvPr>
        </p:nvSpPr>
        <p:spPr/>
        <p:txBody>
          <a:bodyPr>
            <a:normAutofit fontScale="92500"/>
          </a:bodyPr>
          <a:lstStyle/>
          <a:p>
            <a:r>
              <a:rPr lang="en-US" dirty="0"/>
              <a:t>Alpha-hemolytic Streptococcus not Streptococcus pneumoniae (organism)</a:t>
            </a:r>
          </a:p>
          <a:p>
            <a:endParaRPr lang="en-US" dirty="0"/>
          </a:p>
          <a:p>
            <a:r>
              <a:rPr lang="en-US" dirty="0"/>
              <a:t>Coagulase negative Staphylococcus species, not Staphylococcus </a:t>
            </a:r>
            <a:r>
              <a:rPr lang="en-US" dirty="0" err="1"/>
              <a:t>lugdunensis</a:t>
            </a:r>
            <a:r>
              <a:rPr lang="en-US" dirty="0"/>
              <a:t> (organism)</a:t>
            </a:r>
          </a:p>
          <a:p>
            <a:r>
              <a:rPr lang="en-US" dirty="0"/>
              <a:t>Coagulase-negative Staphylococcus species, not Staphylococcus saprophyticus (organism)</a:t>
            </a:r>
          </a:p>
          <a:p>
            <a:pPr marL="0" indent="0">
              <a:buNone/>
            </a:pPr>
            <a:endParaRPr lang="en-US" dirty="0"/>
          </a:p>
          <a:p>
            <a:r>
              <a:rPr lang="en-US" dirty="0"/>
              <a:t>Gram positive bacillus, not Lactobacillus (organism) – New request</a:t>
            </a:r>
          </a:p>
          <a:p>
            <a:r>
              <a:rPr lang="en-US" dirty="0"/>
              <a:t>Anaerobic Gram-positive bacillus, not Clostridium perfringens (organism)</a:t>
            </a:r>
          </a:p>
        </p:txBody>
      </p:sp>
    </p:spTree>
    <p:extLst>
      <p:ext uri="{BB962C8B-B14F-4D97-AF65-F5344CB8AC3E}">
        <p14:creationId xmlns:p14="http://schemas.microsoft.com/office/powerpoint/2010/main" val="29318053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B24DCD-CDEC-714F-9C92-69D4C76CAE97}"/>
              </a:ext>
            </a:extLst>
          </p:cNvPr>
          <p:cNvSpPr>
            <a:spLocks noGrp="1"/>
          </p:cNvSpPr>
          <p:nvPr>
            <p:ph type="title"/>
          </p:nvPr>
        </p:nvSpPr>
        <p:spPr/>
        <p:txBody>
          <a:bodyPr/>
          <a:lstStyle/>
          <a:p>
            <a:r>
              <a:rPr lang="en-US" dirty="0"/>
              <a:t>Examples - </a:t>
            </a:r>
            <a:r>
              <a:rPr lang="en-CA" dirty="0"/>
              <a:t>Escherichia coli not O157 </a:t>
            </a:r>
            <a:endParaRPr lang="en-US" dirty="0"/>
          </a:p>
        </p:txBody>
      </p:sp>
      <p:sp>
        <p:nvSpPr>
          <p:cNvPr id="3" name="Content Placeholder 2">
            <a:extLst>
              <a:ext uri="{FF2B5EF4-FFF2-40B4-BE49-F238E27FC236}">
                <a16:creationId xmlns:a16="http://schemas.microsoft.com/office/drawing/2014/main" id="{241E942F-BC2D-7C41-88BF-701A16C8F539}"/>
              </a:ext>
            </a:extLst>
          </p:cNvPr>
          <p:cNvSpPr>
            <a:spLocks noGrp="1"/>
          </p:cNvSpPr>
          <p:nvPr>
            <p:ph idx="1"/>
          </p:nvPr>
        </p:nvSpPr>
        <p:spPr/>
        <p:txBody>
          <a:bodyPr>
            <a:normAutofit fontScale="85000" lnSpcReduction="20000"/>
          </a:bodyPr>
          <a:lstStyle/>
          <a:p>
            <a:r>
              <a:rPr lang="en-CA" dirty="0"/>
              <a:t>Escherichia coli not O157 (organism)</a:t>
            </a:r>
            <a:endParaRPr lang="en-CA" b="0" dirty="0">
              <a:effectLst/>
            </a:endParaRPr>
          </a:p>
          <a:p>
            <a:pPr lvl="1"/>
            <a:r>
              <a:rPr lang="en-CA" dirty="0"/>
              <a:t>Escherichia coli not O157:H7 (organism)</a:t>
            </a:r>
          </a:p>
          <a:p>
            <a:pPr lvl="2"/>
            <a:r>
              <a:rPr lang="en-CA" dirty="0"/>
              <a:t>Enterohemorrhagic Escherichia coli not O157:H7 (organism)</a:t>
            </a:r>
          </a:p>
          <a:p>
            <a:r>
              <a:rPr lang="en-CA" dirty="0"/>
              <a:t>Feedback from Canada (</a:t>
            </a:r>
            <a:r>
              <a:rPr lang="en-CA" dirty="0">
                <a:hlinkClick r:id="rId2"/>
              </a:rPr>
              <a:t>https://ihtsdo.freshdesk.com/a/tickets/26503</a:t>
            </a:r>
            <a:r>
              <a:rPr lang="en-CA" dirty="0"/>
              <a:t>)</a:t>
            </a:r>
          </a:p>
          <a:p>
            <a:pPr lvl="1"/>
            <a:r>
              <a:rPr lang="en-CA" i="1" dirty="0"/>
              <a:t>Things like “E. Coli not serotype O157” are problematic.  This kind of “negative logic” is difficult to place in a terminology’s hierarchy.  If you were to create something like this, it would have to be related to all parents except O157.  And a similar exercise would have to repeated for all O groups.  So it is better to identify the specific serotype.  If this is not possible, then a broader way of classifying should be used.  For example, a “Shiga-toxin Producing E. Coli” node could be created, and then we would be careful to NOT relate “E. Coli not serotype O157:H7” to this parent node.  This kind of modeling requires terminology, clinical, and domain expertise. …. “Escherichia coli not O157” was created in core, and under it a few non-O157 serotypes are listed, but there are over 100 more.  Further this concept is at Level 2, but also at Level 2 are concepts like “Escherichia coli serogroup O111”  … “Escherichia coli serogroup O111” is also not O157.  The same concept can be found at Level 2 and Level 3.  Is that allowed?</a:t>
            </a:r>
            <a:br>
              <a:rPr lang="en-CA" i="1" dirty="0"/>
            </a:br>
            <a:endParaRPr lang="en-US" i="1" dirty="0"/>
          </a:p>
        </p:txBody>
      </p:sp>
    </p:spTree>
    <p:extLst>
      <p:ext uri="{BB962C8B-B14F-4D97-AF65-F5344CB8AC3E}">
        <p14:creationId xmlns:p14="http://schemas.microsoft.com/office/powerpoint/2010/main" val="29770946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A1C87F-6FF7-1B41-A78F-CD091322B027}"/>
              </a:ext>
            </a:extLst>
          </p:cNvPr>
          <p:cNvSpPr>
            <a:spLocks noGrp="1"/>
          </p:cNvSpPr>
          <p:nvPr>
            <p:ph type="title"/>
          </p:nvPr>
        </p:nvSpPr>
        <p:spPr/>
        <p:txBody>
          <a:bodyPr/>
          <a:lstStyle/>
          <a:p>
            <a:r>
              <a:rPr lang="en-US" dirty="0"/>
              <a:t>Discussion points</a:t>
            </a:r>
          </a:p>
        </p:txBody>
      </p:sp>
      <p:sp>
        <p:nvSpPr>
          <p:cNvPr id="3" name="Content Placeholder 2">
            <a:extLst>
              <a:ext uri="{FF2B5EF4-FFF2-40B4-BE49-F238E27FC236}">
                <a16:creationId xmlns:a16="http://schemas.microsoft.com/office/drawing/2014/main" id="{ECF49AC4-0746-254D-A034-698028447252}"/>
              </a:ext>
            </a:extLst>
          </p:cNvPr>
          <p:cNvSpPr>
            <a:spLocks noGrp="1"/>
          </p:cNvSpPr>
          <p:nvPr>
            <p:ph idx="1"/>
          </p:nvPr>
        </p:nvSpPr>
        <p:spPr/>
        <p:txBody>
          <a:bodyPr>
            <a:normAutofit fontScale="85000" lnSpcReduction="20000"/>
          </a:bodyPr>
          <a:lstStyle/>
          <a:p>
            <a:r>
              <a:rPr lang="en-CA" dirty="0"/>
              <a:t>Need to define what is meant ontologically by "X, not Y (organism)" in light of the limitations of our DL profile</a:t>
            </a:r>
          </a:p>
          <a:p>
            <a:pPr lvl="1"/>
            <a:r>
              <a:rPr lang="en-US" dirty="0"/>
              <a:t> </a:t>
            </a:r>
            <a:r>
              <a:rPr lang="en-US" dirty="0">
                <a:solidFill>
                  <a:schemeClr val="accent1"/>
                </a:solidFill>
              </a:rPr>
              <a:t>EAG:</a:t>
            </a:r>
            <a:r>
              <a:rPr lang="en-US" dirty="0"/>
              <a:t> </a:t>
            </a:r>
          </a:p>
          <a:p>
            <a:pPr lvl="2"/>
            <a:r>
              <a:rPr lang="en-US" dirty="0">
                <a:solidFill>
                  <a:schemeClr val="accent1"/>
                </a:solidFill>
              </a:rPr>
              <a:t>These are not true negation, They are disjointed classes.</a:t>
            </a:r>
          </a:p>
          <a:p>
            <a:pPr lvl="2"/>
            <a:r>
              <a:rPr lang="en-US" dirty="0">
                <a:solidFill>
                  <a:schemeClr val="accent1"/>
                </a:solidFill>
              </a:rPr>
              <a:t>Clarification from the requester is required (what we mean by disjoint/not and the implications for maintenance and retrieval): </a:t>
            </a:r>
          </a:p>
          <a:p>
            <a:pPr lvl="3"/>
            <a:r>
              <a:rPr lang="en-US" dirty="0">
                <a:solidFill>
                  <a:schemeClr val="accent1"/>
                </a:solidFill>
              </a:rPr>
              <a:t>Are these concepts considered grouper for all subtypes of X except only Y? e.g. </a:t>
            </a:r>
            <a:r>
              <a:rPr lang="en-CA" dirty="0">
                <a:solidFill>
                  <a:schemeClr val="accent1"/>
                </a:solidFill>
              </a:rPr>
              <a:t>Escherichia coli not O157 will subsume all Escherichia coli except for O157 serotype and its subtypes </a:t>
            </a:r>
            <a:endParaRPr lang="en-US" dirty="0">
              <a:solidFill>
                <a:schemeClr val="accent1"/>
              </a:solidFill>
            </a:endParaRPr>
          </a:p>
          <a:p>
            <a:pPr lvl="3"/>
            <a:r>
              <a:rPr lang="en-US" dirty="0">
                <a:solidFill>
                  <a:schemeClr val="accent1"/>
                </a:solidFill>
              </a:rPr>
              <a:t>Are these concepts considered groupers for no other subtypes of X unless it is a specific subtype of Y? </a:t>
            </a:r>
            <a:r>
              <a:rPr lang="en-CA" dirty="0">
                <a:solidFill>
                  <a:schemeClr val="accent1"/>
                </a:solidFill>
              </a:rPr>
              <a:t>Escherichia coli not O157 will </a:t>
            </a:r>
            <a:r>
              <a:rPr lang="en-CA">
                <a:solidFill>
                  <a:schemeClr val="accent1"/>
                </a:solidFill>
              </a:rPr>
              <a:t>only subsumes </a:t>
            </a:r>
            <a:r>
              <a:rPr lang="en-CA" dirty="0">
                <a:solidFill>
                  <a:schemeClr val="accent1"/>
                </a:solidFill>
              </a:rPr>
              <a:t>Escherichia coli not O157:H7 </a:t>
            </a:r>
            <a:endParaRPr lang="en-US" dirty="0">
              <a:solidFill>
                <a:schemeClr val="accent1"/>
              </a:solidFill>
            </a:endParaRPr>
          </a:p>
          <a:p>
            <a:r>
              <a:rPr lang="en-US" dirty="0"/>
              <a:t>Verify guidelines: X not Y organism: Organism or finding? </a:t>
            </a:r>
          </a:p>
          <a:p>
            <a:pPr lvl="1"/>
            <a:r>
              <a:rPr lang="en-US" dirty="0">
                <a:solidFill>
                  <a:schemeClr val="accent1"/>
                </a:solidFill>
              </a:rPr>
              <a:t>EAG: Organism from pragmatic point of view</a:t>
            </a:r>
          </a:p>
          <a:p>
            <a:r>
              <a:rPr lang="en-US" dirty="0"/>
              <a:t>If considered organism, is it applicable to: not discussed.</a:t>
            </a:r>
          </a:p>
          <a:p>
            <a:pPr lvl="1"/>
            <a:r>
              <a:rPr lang="en-US" dirty="0"/>
              <a:t>When Linnaean and non-Linnaean classes are mixed at Genus level e.g. E. Coli</a:t>
            </a:r>
          </a:p>
          <a:p>
            <a:pPr lvl="1"/>
            <a:r>
              <a:rPr lang="en-US" dirty="0"/>
              <a:t>Linnaean and non-Linnaean classes above Genus level</a:t>
            </a:r>
          </a:p>
          <a:p>
            <a:pPr marL="914400" lvl="2" indent="0">
              <a:buNone/>
            </a:pPr>
            <a:endParaRPr lang="en-US" dirty="0"/>
          </a:p>
        </p:txBody>
      </p:sp>
    </p:spTree>
    <p:extLst>
      <p:ext uri="{BB962C8B-B14F-4D97-AF65-F5344CB8AC3E}">
        <p14:creationId xmlns:p14="http://schemas.microsoft.com/office/powerpoint/2010/main" val="22494109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1833</TotalTime>
  <Words>580</Words>
  <Application>Microsoft Macintosh PowerPoint</Application>
  <PresentationFormat>Widescreen</PresentationFormat>
  <Paragraphs>49</Paragraphs>
  <Slides>6</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X, not Y Organism</vt:lpstr>
      <vt:lpstr>Background</vt:lpstr>
      <vt:lpstr>Examples: Linnaean classes</vt:lpstr>
      <vt:lpstr>Examples: Non-Linnaean classes</vt:lpstr>
      <vt:lpstr>Examples - Escherichia coli not O157 </vt:lpstr>
      <vt:lpstr>Discussion points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X, not Y Organism</dc:title>
  <dc:creator>Farzaneh Ashrafi</dc:creator>
  <cp:lastModifiedBy>Farzaneh Ashrafi</cp:lastModifiedBy>
  <cp:revision>17</cp:revision>
  <dcterms:created xsi:type="dcterms:W3CDTF">2019-09-24T12:06:28Z</dcterms:created>
  <dcterms:modified xsi:type="dcterms:W3CDTF">2019-09-25T18:54:48Z</dcterms:modified>
</cp:coreProperties>
</file>