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6F804E-0A98-5848-ADB7-C72219FCC73B}" v="25" dt="2019-09-17T23:51:15.3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4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4F2FD-6F4D-CC4A-B53B-80D26C9DF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2CD03-F064-F045-91A4-20C7A0BE2A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B9D2D-1EED-5C4A-8D72-59C9332A5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95425-8586-1548-A0CF-F07942165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7FE8C-AF8F-C24B-BCDC-B50221D5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7B1B1-03D7-3345-8980-3537468F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9FC9E0-0CC0-414B-947A-84C479AB6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2388B-0961-AD4B-B88D-6E9D2B235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7B4BC-BE59-114D-BA2B-C4537994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BAB52-9E43-5045-8601-C418A3447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4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20ABE0-10D1-C941-9771-4496337480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45213F-6B95-DD40-8688-1A31E68AF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75198-AB5A-B246-B5FC-101D1A16A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1215E-E680-D645-819F-757CDC433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C6A87-3513-A149-A1FD-34A0B93F9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6363A-FB3E-F14D-98FB-FFB65B764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6BF62-0734-8240-BE5A-F6B0D10F7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42888-91DA-7F4A-9AFC-B177D4813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88F5F-C27E-2849-A4ED-92E0BFFFF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C60B8-54DF-074B-AF5E-D013F23A5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9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6272-5798-1045-B845-2BC13FC93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40AC3-B529-AD4B-8AFB-F465C365C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4485C-162A-8543-BD3A-C87BE6AFA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CDF4C-A629-B14E-9D05-1E6E5B806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F63B5-8E73-E44E-929C-27DD47661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63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A89C-070B-2641-8546-6C4394EAC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4FB26-47E9-4D40-A882-08028ADBF2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F2C6E-DF98-A445-A69C-C5BAF2725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66050-BFF3-3542-B8D9-623AE63F0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DE86F-0120-F641-B876-BB191E73A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A40991-AD06-8940-8668-1ED314A7B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1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CD221-21BD-994B-BFDC-D41AF7213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3B413-C26A-1C45-A322-A8FA8445E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54EA9-17DA-A44F-80BA-1B4EC7944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7D4D29-986C-8148-8854-50E3773360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E3D64D-ED3D-0E4D-A0C1-2D957BC00E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6702E4-3DD9-CC40-84B0-92E13AA1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09E425-D0DB-4842-9178-B5582754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D07CA2-A666-EC45-8253-CC9C2688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8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729FC-1FB4-B04B-A63A-0BD490621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0FEE4-5732-6247-A67C-DA96BA540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15500-BC96-8449-AC05-4023DDC71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844637-6746-1243-91FD-1F58FEDEB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857BB7-B6F6-734E-B1DE-9F0FED0B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7EC2A9-503A-BA45-A9C2-6AD1B30C0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C387F-7B9B-734F-87A8-5DEBC42A1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0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291D6-2BF7-8042-9D27-AB176D39C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C3C6A-9131-C54D-B5BE-E4D1A6B83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7C859B-0C45-1C40-8CDB-18B791743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E79E0-EB01-4F48-BCAF-4C774587D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C5A5DE-4B2B-3B43-9616-487DB837D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2E5C1-6B2D-934B-AB40-022E48F0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6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B5BD9-54DB-D540-803C-5163F2D16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B3DF11-C39E-6B40-BB6E-3C0D48EE26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B2776A-CB83-3F4B-BEA6-D64965BA5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5B1A7-13BD-A94A-B264-6A0632071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311F2-622C-2549-AC61-7E9DA7BE4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A72D8-E17A-4E45-BE7D-8935C9DBB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9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FBA291-157E-4142-9D54-3DF520460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A2BB0-721A-1044-A5E9-F6785E21A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E167C-63C0-AC4F-BF8D-EC304BC4F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9E04F-BB39-B940-875C-56904407B13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D858E-3B77-7C4C-B919-5C3C7D8DD1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4B44C-8B52-E745-ADF8-C0C5C2657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85ECB-706A-0F4A-8AD6-2B0978916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2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9150F-4166-1845-9DFB-E064EAD687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Fracture modeling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E8406-101A-B041-8F8C-38252AC3C0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Follow-up from August 28, 2019 EAG call</a:t>
            </a:r>
          </a:p>
        </p:txBody>
      </p:sp>
    </p:spTree>
    <p:extLst>
      <p:ext uri="{BB962C8B-B14F-4D97-AF65-F5344CB8AC3E}">
        <p14:creationId xmlns:p14="http://schemas.microsoft.com/office/powerpoint/2010/main" val="2664624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E79B2-C2E8-0544-B129-16046A37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704255005 |Pathological fracture of ankle due to neoplastic disease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FA288B3-B00A-3D43-99A7-799C3133F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9037"/>
            <a:ext cx="10515600" cy="235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62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497B6-4A8D-EB4C-AC87-3C2F3001F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704328003 |Pathological fracture of ankle due to osteoporosis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09247C-CB31-6F4F-8566-37B8641D26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73412"/>
            <a:ext cx="10515600" cy="245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92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756AE-93A2-A64E-8483-9E607D06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 reached during August 28 EAG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A2D08-9EC2-4A43-9D2B-F87EF8A3D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Remodel 72704001 |Fracture (morphologic abnormality)|by removing parent of 400015001 |Traumatic abnormality by morphology (morphologic abnormality)|</a:t>
            </a:r>
          </a:p>
          <a:p>
            <a:r>
              <a:rPr lang="en-US" dirty="0"/>
              <a:t>Model Pathological fractures as due to Spontaneous event while replacing associated morphology 22640007 |Pathologic fracture (morphologic abnormality)|with 72704001 |Fracture (morphologic abnormality)|</a:t>
            </a:r>
          </a:p>
          <a:p>
            <a:r>
              <a:rPr lang="en-US" dirty="0"/>
              <a:t>Model All existing fractures other than pathological fractures as due to traumatic event. Note all fractures including pathological fractures are currently considered to be traumatic in SNOMED</a:t>
            </a:r>
          </a:p>
          <a:p>
            <a:r>
              <a:rPr lang="en-US" dirty="0"/>
              <a:t>For those fractures in SNOMED that are represented as both pathological fractures and traumatic fractures, create additional fracture concepts without a due to spontaneous/traumatic event relationship</a:t>
            </a:r>
          </a:p>
        </p:txBody>
      </p:sp>
    </p:spTree>
    <p:extLst>
      <p:ext uri="{BB962C8B-B14F-4D97-AF65-F5344CB8AC3E}">
        <p14:creationId xmlns:p14="http://schemas.microsoft.com/office/powerpoint/2010/main" val="1693550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F477-FBA8-5E48-B398-A299A8C0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Examples in SNOMED of fractures that are represented as both pathological fractures and traumatic fractures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355075F-0C25-E340-B836-BE2C13D1D2F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1512" y="1825624"/>
          <a:ext cx="3348976" cy="4351340"/>
        </p:xfrm>
        <a:graphic>
          <a:graphicData uri="http://schemas.openxmlformats.org/drawingml/2006/table">
            <a:tbl>
              <a:tblPr/>
              <a:tblGrid>
                <a:gridCol w="567228">
                  <a:extLst>
                    <a:ext uri="{9D8B030D-6E8A-4147-A177-3AD203B41FA5}">
                      <a16:colId xmlns:a16="http://schemas.microsoft.com/office/drawing/2014/main" val="3774862486"/>
                    </a:ext>
                  </a:extLst>
                </a:gridCol>
                <a:gridCol w="2781748">
                  <a:extLst>
                    <a:ext uri="{9D8B030D-6E8A-4147-A177-3AD203B41FA5}">
                      <a16:colId xmlns:a16="http://schemas.microsoft.com/office/drawing/2014/main" val="1381848778"/>
                    </a:ext>
                  </a:extLst>
                </a:gridCol>
              </a:tblGrid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fsn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6047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704173002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ankle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69807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16114001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ankle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53682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424455005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clavicle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8646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58150001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clavicle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37919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409667007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04403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71620000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99340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445527009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fibula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37336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75591007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fibula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77534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424644003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7107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15574005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8946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1.13152E+16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mandible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1943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263172003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mandible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4808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1.13152E+16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maxilla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06843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263156006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maxilla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92457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409666003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neck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72065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5913000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neck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38122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426777008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patella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09803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51037009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patella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96755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426115002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pelvis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04535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77493009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pelvis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077037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704172007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phalanx of finger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81989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18171007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phalanx of finger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63524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704168008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phalanx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61844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21351003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phalanx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440031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704171000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proximal end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00709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263225007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proximal end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05354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704170004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radius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84848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12676007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radius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756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704169000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rib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76628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33737001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rib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35660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422469006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scapula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4349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9682006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scapula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0597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704167003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ulna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218509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54556006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ulna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520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17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25BA5-52DC-2F46-91B4-03C237249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125605004 |Fracture of bone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F77500-086B-AD4A-B48E-6BED42DC7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18547"/>
            <a:ext cx="10515600" cy="205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946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29359-09C2-F14A-BB9D-7D3D4E6F8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268029009 |Pathological fracture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392756-3957-0443-BCAA-E5020AA15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23951"/>
            <a:ext cx="10515600" cy="212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415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9F395-AA15-084B-B226-F32509AF5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704173002 |Pathological fracture of ankle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8DFFF9-16AA-3246-8428-C95DF6C56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68903"/>
            <a:ext cx="10515600" cy="222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441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39C0A-11E0-B942-B3C4-CB532D214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16114001 |Fracture of ankle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828A107-A0D9-2B44-90D8-E487349304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628" y="2426298"/>
            <a:ext cx="10515600" cy="200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81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FF130-283C-AC4C-9152-1FFA415EF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789617005 |Traumatic fracture of ankle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BA4D49-2487-BF4C-B8B0-3A1DECC17A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0320"/>
            <a:ext cx="10515600" cy="219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75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01511-1D39-9B4F-B669-59ACF8858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71642004 |Fracture of skull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D7A193-D9E0-A543-A30D-517FA571C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52332"/>
            <a:ext cx="10515600" cy="245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14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492</Words>
  <Application>Microsoft Macintosh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Fracture modeling</vt:lpstr>
      <vt:lpstr>Decisions reached during August 28 EAG call</vt:lpstr>
      <vt:lpstr>Examples in SNOMED of fractures that are represented as both pathological fractures and traumatic fractures</vt:lpstr>
      <vt:lpstr>125605004 |Fracture of bone (disorder)|</vt:lpstr>
      <vt:lpstr>268029009 |Pathological fracture (disorder)|</vt:lpstr>
      <vt:lpstr>704173002 |Pathological fracture of ankle (disorder)|</vt:lpstr>
      <vt:lpstr>16114001 |Fracture of ankle (disorder)|</vt:lpstr>
      <vt:lpstr>789617005 |Traumatic fracture of ankle (disorder)|</vt:lpstr>
      <vt:lpstr>71642004 |Fracture of skull (disorder)|</vt:lpstr>
      <vt:lpstr>704255005 |Pathological fracture of ankle due to neoplastic disease (disorder)|</vt:lpstr>
      <vt:lpstr>704328003 |Pathological fracture of ankle due to osteoporosis (disorder)|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6</cp:revision>
  <dcterms:created xsi:type="dcterms:W3CDTF">2019-09-07T00:25:08Z</dcterms:created>
  <dcterms:modified xsi:type="dcterms:W3CDTF">2019-09-18T00:04:21Z</dcterms:modified>
</cp:coreProperties>
</file>