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7384E-56B8-4ED2-968E-50128C765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D96412-20E7-4690-A7FB-84BCD6AAF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56C0D-7660-4278-B19B-4A91CA157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0CBA9-F916-409E-8437-20E9D314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70DD7-2B9A-4148-AB41-A0275ED7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06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C658D-F862-4230-898D-9A780346E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55D880-FE19-454E-8670-DC5691D5E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E6E8A-37A8-4D29-9FD0-20221BA8D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F3131-9421-46B8-99A6-0A2A86B09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51EAD-DFCF-4D68-9AB7-7893961F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7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104060-F82F-4AF5-B59D-0AF1C67903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591C5-FB13-4C88-8718-16BF2222F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5AB79-364B-40D4-8AD1-C9039AEB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E8328-CBF0-4C2D-9F41-AA3FEF9F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26A1C-D207-4899-8ACC-5F3FDD295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6A4A9-2E60-4DC9-999F-E694ADBEF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3F42F-3AD5-423C-B9B6-3B4C172F3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62C7D-4BD5-4929-8AF6-971EFECC0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F35C9-280E-4512-AA2A-70B5CDA9F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B5CCA-954C-4300-8908-9312887BB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3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DC413-9A14-4263-9D24-A25CB80F2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60B21-5A66-4CED-A7E3-5FA1A0377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CCF5-2A25-4F06-86A0-AC00AD70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E2B7-99A9-473E-A151-047D4576C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62288-30B5-48D2-8890-79472A73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3DE7F-CBCA-446E-8653-6C87EB28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9104E-7DDA-4033-903F-2840E46401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86A36-0CB9-4C6B-B537-22782CF02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BF33A-3F15-491B-A060-2C772649E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A344D-2B8C-4DC0-AD27-7D855B7DD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AFA82-C766-4D59-B9F8-AD47C6B6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6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0B118-43DA-489A-9B8C-2DFDA8D8A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43F863-DA03-4445-9057-01F5347B7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952FF5-F4A3-4AD8-AB31-5F1697C6D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48BE54-DC4C-44BE-9E6E-F6CDBBE928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B04475-5531-4AC4-B5F1-5670B73DE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64133E-8138-4D69-9EEB-F58F62490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ACA16-3ADF-4064-BFC0-4238CC89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4F8DB7-7DF7-4BA9-83C3-C5EC436DE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1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96B65-678D-45D8-B683-9048427D5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D1EAB3-8A05-41F8-B83C-55E85DF1C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C197B-5DC6-44CE-A2D9-E802DB6D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6CF0D-D0D7-4627-AEF6-8376AC356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3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DC950-65AB-47FC-9541-A0BE1BEAD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64E012-8057-4AFD-B4A9-2018CA08E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2E076-763B-4F86-B726-64FDD5FC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9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C8F87-BFAC-4710-8AA9-AD14B470A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9FCE0-65E3-4B6F-BAD3-64248922E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D0F19-4A5B-4BB4-AF9D-D6C36EA4BA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C44F2-8CA0-42B8-9635-080AB31B8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B7FA5-58F3-46FC-98A7-AB08851D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D588F-7A7B-45C8-BCCD-782C02C1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2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6B9EE-DD49-4FCB-A8AF-8FFE8066E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49A2B4-3E10-441B-AD66-DFFDB18C4D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9C75FB-ED47-46D5-B5B9-18FDA52EF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0FB60-0636-4DC1-96D1-4813E361D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A1A11-900D-484D-B03F-0559C8836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0BDDF-452F-4852-96A1-801CAE19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7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B521C5-A6F0-4A77-A654-04B55D3C5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9ED22-E082-4D20-A0C3-C10F05315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09A0F-03D4-4FBD-ABA8-C2D04E4BA0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72986-6108-4E22-819E-EC26B6C8B77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CE731-257B-44CD-8A02-CE5059E31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60B0D-1CEB-468C-B5D9-605271CBA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C440D-7BA0-453C-AA0E-0CF31657B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4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9F96C-EE43-4F68-8BDD-61C8420FCB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Editorial policy for simple co-occurrence</a:t>
            </a:r>
          </a:p>
        </p:txBody>
      </p:sp>
    </p:spTree>
    <p:extLst>
      <p:ext uri="{BB962C8B-B14F-4D97-AF65-F5344CB8AC3E}">
        <p14:creationId xmlns:p14="http://schemas.microsoft.com/office/powerpoint/2010/main" val="3693257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A10D6-9D17-46D6-B4DB-FFB5D0C9D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co-occurrence -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E703-A4A8-4087-89E2-51CE7B305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create new concepts where there is just a random coincidental occurrence of multiple conditions.</a:t>
            </a:r>
          </a:p>
          <a:p>
            <a:r>
              <a:rPr lang="en-US" dirty="0"/>
              <a:t>Existing concepts may be retained</a:t>
            </a:r>
          </a:p>
        </p:txBody>
      </p:sp>
    </p:spTree>
    <p:extLst>
      <p:ext uri="{BB962C8B-B14F-4D97-AF65-F5344CB8AC3E}">
        <p14:creationId xmlns:p14="http://schemas.microsoft.com/office/powerpoint/2010/main" val="344034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570D1-DABF-4DCD-A491-B6E22B990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simple co-occurrence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404D-7033-4F8F-9140-950782D5C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or more conditions in which a causal relationship between the conditions is absent or unknown but are related either by a common causal relationship or pathological process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C297B2-3524-4ABA-918A-BE16E14B0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482" y="3706997"/>
            <a:ext cx="4219575" cy="2038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178FE0-A0D0-4F89-9A29-87169F93F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635" y="3706997"/>
            <a:ext cx="42195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9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F210A-C252-4BE6-AC89-6C605DB3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0B786-9FAE-484F-8CFC-80B67A34D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Multi-component (genetic) syndromes</a:t>
            </a:r>
          </a:p>
          <a:p>
            <a:r>
              <a:rPr lang="en-US" dirty="0"/>
              <a:t>Manifestations of multi-system disorders</a:t>
            </a:r>
          </a:p>
          <a:p>
            <a:r>
              <a:rPr lang="en-US" dirty="0"/>
              <a:t>Overlap syndromes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91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A6AEF2-37CF-4949-B3FA-F1092891C44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individual conditions comprising syndromes are usually associated by a common cause such as a genetic mutation</a:t>
            </a:r>
          </a:p>
          <a:p>
            <a:r>
              <a:rPr lang="en-US" dirty="0"/>
              <a:t>Syndromes may comprise a few common features as well a number of less common features</a:t>
            </a:r>
          </a:p>
          <a:p>
            <a:pPr lvl="1"/>
            <a:r>
              <a:rPr lang="en-US" dirty="0"/>
              <a:t>Example 717785002 |Coloboma of macula with brachydactyly type B syndrome (disorder)|</a:t>
            </a:r>
          </a:p>
          <a:p>
            <a:pPr lvl="2"/>
            <a:r>
              <a:rPr lang="en-US" dirty="0"/>
              <a:t>Common features: bilateral macular colobomas and apical dystrophy of the hands and feet (brachydactyly type B)</a:t>
            </a:r>
          </a:p>
          <a:p>
            <a:pPr lvl="2"/>
            <a:r>
              <a:rPr lang="en-US" dirty="0"/>
              <a:t>Uncommon features: single kidney, hearing loss, uterine anomaly</a:t>
            </a:r>
          </a:p>
          <a:p>
            <a:r>
              <a:rPr lang="en-US" dirty="0"/>
              <a:t>As there is currently no model for genetic diseases, it is recommended that for now, genetic diseases consisting of multiple conditions be modeled using only simple co-occurrence of the most common/consistent features.</a:t>
            </a:r>
          </a:p>
          <a:p>
            <a:r>
              <a:rPr lang="en-US" dirty="0"/>
              <a:t>For less common features model the feature co-occurrent with the common features</a:t>
            </a:r>
          </a:p>
          <a:p>
            <a:pPr lvl="2"/>
            <a:r>
              <a:rPr lang="en-US" dirty="0"/>
              <a:t>Example Hearing loss co-occurrent with Coloboma of macula with brachydactyly type B syndrome (disorder)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B50E91-BC80-495C-808D-8BF557AE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Syndromes</a:t>
            </a:r>
          </a:p>
        </p:txBody>
      </p:sp>
    </p:spTree>
    <p:extLst>
      <p:ext uri="{BB962C8B-B14F-4D97-AF65-F5344CB8AC3E}">
        <p14:creationId xmlns:p14="http://schemas.microsoft.com/office/powerpoint/2010/main" val="2169942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F82-7090-4AEB-B1AB-F88305DBC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86299006 |Tetralogy of Fallot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55C1D39-8C46-4032-9C4D-C89F3FBEB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976" y="1766901"/>
            <a:ext cx="11072824" cy="482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7AB9B-1CF2-428F-8F46-0BFE26A32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Manifestations of multisystem disorders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D13C6EC-E4FC-4454-9317-BDFD82F876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734" y="1625533"/>
            <a:ext cx="11658889" cy="417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36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92FB3-0AA0-40E0-94E3-949E9147D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Manifestations of multisystem disorders where the multisystem disorder is named and modeled as the primary manifestation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8CBB13-008E-4C6F-987E-A76F7E9A2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97388"/>
            <a:ext cx="10515600" cy="400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2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6E95D-5617-4CA5-BAD6-212739D10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113" y="365125"/>
            <a:ext cx="10515600" cy="516120"/>
          </a:xfrm>
        </p:spPr>
        <p:txBody>
          <a:bodyPr>
            <a:normAutofit fontScale="90000"/>
          </a:bodyPr>
          <a:lstStyle/>
          <a:p>
            <a:r>
              <a:rPr lang="en-US" dirty="0"/>
              <a:t>Manifestations of rheumatoid </a:t>
            </a:r>
            <a:r>
              <a:rPr lang="en-US" dirty="0" err="1"/>
              <a:t>arthrits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D9032C6-1CD1-4564-A473-0A50C07FC9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309" y="965101"/>
            <a:ext cx="3238850" cy="1451173"/>
          </a:xfrm>
          <a:prstGeom prst="rect">
            <a:avLst/>
          </a:prstGeom>
        </p:spPr>
      </p:pic>
      <p:pic>
        <p:nvPicPr>
          <p:cNvPr id="1026" name="Picture 2" descr="C:\Users\p091025\AppData\Local\Temp\SNAGHTML124425c.PNG">
            <a:extLst>
              <a:ext uri="{FF2B5EF4-FFF2-40B4-BE49-F238E27FC236}">
                <a16:creationId xmlns:a16="http://schemas.microsoft.com/office/drawing/2014/main" id="{E541FC0A-E6A7-47CD-8A2D-6A9F8F0E9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5" y="2500130"/>
            <a:ext cx="10640037" cy="417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27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A0155-1101-4A09-8E05-ACD3EB1B5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systemic disorders for which this approach would be useful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C35D35-75D2-47ED-8D18-FB52F35E4C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97588"/>
            <a:ext cx="10380100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EC96F4-2A15-4C29-BB41-ECE4D69ADDDA}"/>
              </a:ext>
            </a:extLst>
          </p:cNvPr>
          <p:cNvSpPr txBox="1"/>
          <p:nvPr/>
        </p:nvSpPr>
        <p:spPr>
          <a:xfrm>
            <a:off x="578592" y="6409189"/>
            <a:ext cx="106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a new concept of extra-intestinal inflammatory bowel disease as a sibling of Inflammatory bowel disease</a:t>
            </a:r>
          </a:p>
        </p:txBody>
      </p:sp>
    </p:spTree>
    <p:extLst>
      <p:ext uri="{BB962C8B-B14F-4D97-AF65-F5344CB8AC3E}">
        <p14:creationId xmlns:p14="http://schemas.microsoft.com/office/powerpoint/2010/main" val="1812232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276</Words>
  <Application>Microsoft Office PowerPoint</Application>
  <PresentationFormat>Widescreen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Editorial policy for simple co-occurrence</vt:lpstr>
      <vt:lpstr>Definition of simple co-occurrence</vt:lpstr>
      <vt:lpstr>Use cases</vt:lpstr>
      <vt:lpstr>Syndromes</vt:lpstr>
      <vt:lpstr>86299006 |Tetralogy of Fallot (disorder)|</vt:lpstr>
      <vt:lpstr>Manifestations of multisystem disorders</vt:lpstr>
      <vt:lpstr>Manifestations of multisystem disorders where the multisystem disorder is named and modeled as the primary manifestation</vt:lpstr>
      <vt:lpstr>Manifestations of rheumatoid arthrits</vt:lpstr>
      <vt:lpstr>Other systemic disorders for which this approach would be useful</vt:lpstr>
      <vt:lpstr>Simple co-occurrence -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Editorial policy for simple co-occurrence</dc:title>
  <dc:creator>Bruce J Goldberg</dc:creator>
  <cp:lastModifiedBy>Bruce J Goldberg</cp:lastModifiedBy>
  <cp:revision>10</cp:revision>
  <dcterms:created xsi:type="dcterms:W3CDTF">2019-09-24T22:00:44Z</dcterms:created>
  <dcterms:modified xsi:type="dcterms:W3CDTF">2019-09-25T00:15:33Z</dcterms:modified>
</cp:coreProperties>
</file>