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7" r:id="rId2"/>
    <p:sldId id="280" r:id="rId3"/>
    <p:sldId id="283" r:id="rId4"/>
    <p:sldId id="284" r:id="rId5"/>
    <p:sldId id="285" r:id="rId6"/>
    <p:sldId id="281" r:id="rId7"/>
    <p:sldId id="286" r:id="rId8"/>
    <p:sldId id="287" r:id="rId9"/>
    <p:sldId id="291" r:id="rId10"/>
    <p:sldId id="290" r:id="rId11"/>
    <p:sldId id="288" r:id="rId12"/>
    <p:sldId id="292" r:id="rId13"/>
    <p:sldId id="293" r:id="rId14"/>
    <p:sldId id="294" r:id="rId15"/>
    <p:sldId id="295" r:id="rId16"/>
    <p:sldId id="289" r:id="rId1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6067"/>
    <p:restoredTop sz="94694"/>
  </p:normalViewPr>
  <p:slideViewPr>
    <p:cSldViewPr snapToGrid="0" snapToObjects="1">
      <p:cViewPr varScale="1">
        <p:scale>
          <a:sx n="227" d="100"/>
          <a:sy n="227" d="100"/>
        </p:scale>
        <p:origin x="912" y="18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136D5A-5AD4-C140-8C55-8650F9463B6C}"/>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55C0729B-3BC0-134F-BB30-310B6B2DBE6F}"/>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B19BF525-2E04-1A4B-9B2A-67B1CB74372B}"/>
              </a:ext>
            </a:extLst>
          </p:cNvPr>
          <p:cNvSpPr>
            <a:spLocks noGrp="1"/>
          </p:cNvSpPr>
          <p:nvPr>
            <p:ph type="dt" sz="half" idx="10"/>
          </p:nvPr>
        </p:nvSpPr>
        <p:spPr/>
        <p:txBody>
          <a:bodyPr/>
          <a:lstStyle/>
          <a:p>
            <a:fld id="{DECB3261-BAA1-2F4B-9103-57FEB5E62E23}" type="datetimeFigureOut">
              <a:rPr lang="en-US" smtClean="0"/>
              <a:t>6/10/19</a:t>
            </a:fld>
            <a:endParaRPr lang="en-US"/>
          </a:p>
        </p:txBody>
      </p:sp>
      <p:sp>
        <p:nvSpPr>
          <p:cNvPr id="5" name="Footer Placeholder 4">
            <a:extLst>
              <a:ext uri="{FF2B5EF4-FFF2-40B4-BE49-F238E27FC236}">
                <a16:creationId xmlns:a16="http://schemas.microsoft.com/office/drawing/2014/main" id="{5B9F0E24-FCCB-EC40-A446-9015CAC3A79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1D8650D-58BB-5F48-A25D-07019412F515}"/>
              </a:ext>
            </a:extLst>
          </p:cNvPr>
          <p:cNvSpPr>
            <a:spLocks noGrp="1"/>
          </p:cNvSpPr>
          <p:nvPr>
            <p:ph type="sldNum" sz="quarter" idx="12"/>
          </p:nvPr>
        </p:nvSpPr>
        <p:spPr/>
        <p:txBody>
          <a:bodyPr/>
          <a:lstStyle/>
          <a:p>
            <a:fld id="{9696DD7D-7B04-E64D-A6D7-A84ACF814720}" type="slidenum">
              <a:rPr lang="en-US" smtClean="0"/>
              <a:t>‹#›</a:t>
            </a:fld>
            <a:endParaRPr lang="en-US"/>
          </a:p>
        </p:txBody>
      </p:sp>
    </p:spTree>
    <p:extLst>
      <p:ext uri="{BB962C8B-B14F-4D97-AF65-F5344CB8AC3E}">
        <p14:creationId xmlns:p14="http://schemas.microsoft.com/office/powerpoint/2010/main" val="94435787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6682DF-E02C-9C41-9163-0F2FF21C2210}"/>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24AAD4D6-4FC5-4241-B7F3-361898654E86}"/>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B3BA089E-C090-2943-8E25-2604056D1F52}"/>
              </a:ext>
            </a:extLst>
          </p:cNvPr>
          <p:cNvSpPr>
            <a:spLocks noGrp="1"/>
          </p:cNvSpPr>
          <p:nvPr>
            <p:ph type="dt" sz="half" idx="10"/>
          </p:nvPr>
        </p:nvSpPr>
        <p:spPr/>
        <p:txBody>
          <a:bodyPr/>
          <a:lstStyle/>
          <a:p>
            <a:fld id="{DECB3261-BAA1-2F4B-9103-57FEB5E62E23}" type="datetimeFigureOut">
              <a:rPr lang="en-US" smtClean="0"/>
              <a:t>6/10/19</a:t>
            </a:fld>
            <a:endParaRPr lang="en-US"/>
          </a:p>
        </p:txBody>
      </p:sp>
      <p:sp>
        <p:nvSpPr>
          <p:cNvPr id="5" name="Footer Placeholder 4">
            <a:extLst>
              <a:ext uri="{FF2B5EF4-FFF2-40B4-BE49-F238E27FC236}">
                <a16:creationId xmlns:a16="http://schemas.microsoft.com/office/drawing/2014/main" id="{2151BF7F-AE24-484C-A92D-2F82B757E4F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11B9CB6-0849-2044-A959-CECA7B4C4B82}"/>
              </a:ext>
            </a:extLst>
          </p:cNvPr>
          <p:cNvSpPr>
            <a:spLocks noGrp="1"/>
          </p:cNvSpPr>
          <p:nvPr>
            <p:ph type="sldNum" sz="quarter" idx="12"/>
          </p:nvPr>
        </p:nvSpPr>
        <p:spPr/>
        <p:txBody>
          <a:bodyPr/>
          <a:lstStyle/>
          <a:p>
            <a:fld id="{9696DD7D-7B04-E64D-A6D7-A84ACF814720}" type="slidenum">
              <a:rPr lang="en-US" smtClean="0"/>
              <a:t>‹#›</a:t>
            </a:fld>
            <a:endParaRPr lang="en-US"/>
          </a:p>
        </p:txBody>
      </p:sp>
    </p:spTree>
    <p:extLst>
      <p:ext uri="{BB962C8B-B14F-4D97-AF65-F5344CB8AC3E}">
        <p14:creationId xmlns:p14="http://schemas.microsoft.com/office/powerpoint/2010/main" val="392162049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5C7B893A-7A44-AF44-AD38-D4CF780F77AB}"/>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0DFB0012-B6C7-894A-87B8-486D22AC27ED}"/>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7F897AD-DFC7-8742-866E-F060AEC54DE3}"/>
              </a:ext>
            </a:extLst>
          </p:cNvPr>
          <p:cNvSpPr>
            <a:spLocks noGrp="1"/>
          </p:cNvSpPr>
          <p:nvPr>
            <p:ph type="dt" sz="half" idx="10"/>
          </p:nvPr>
        </p:nvSpPr>
        <p:spPr/>
        <p:txBody>
          <a:bodyPr/>
          <a:lstStyle/>
          <a:p>
            <a:fld id="{DECB3261-BAA1-2F4B-9103-57FEB5E62E23}" type="datetimeFigureOut">
              <a:rPr lang="en-US" smtClean="0"/>
              <a:t>6/10/19</a:t>
            </a:fld>
            <a:endParaRPr lang="en-US"/>
          </a:p>
        </p:txBody>
      </p:sp>
      <p:sp>
        <p:nvSpPr>
          <p:cNvPr id="5" name="Footer Placeholder 4">
            <a:extLst>
              <a:ext uri="{FF2B5EF4-FFF2-40B4-BE49-F238E27FC236}">
                <a16:creationId xmlns:a16="http://schemas.microsoft.com/office/drawing/2014/main" id="{71DBF50B-9CCA-1048-878D-B1353139DE8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8D60532-3B0B-CF41-AD6E-1E474ECBB261}"/>
              </a:ext>
            </a:extLst>
          </p:cNvPr>
          <p:cNvSpPr>
            <a:spLocks noGrp="1"/>
          </p:cNvSpPr>
          <p:nvPr>
            <p:ph type="sldNum" sz="quarter" idx="12"/>
          </p:nvPr>
        </p:nvSpPr>
        <p:spPr/>
        <p:txBody>
          <a:bodyPr/>
          <a:lstStyle/>
          <a:p>
            <a:fld id="{9696DD7D-7B04-E64D-A6D7-A84ACF814720}" type="slidenum">
              <a:rPr lang="en-US" smtClean="0"/>
              <a:t>‹#›</a:t>
            </a:fld>
            <a:endParaRPr lang="en-US"/>
          </a:p>
        </p:txBody>
      </p:sp>
    </p:spTree>
    <p:extLst>
      <p:ext uri="{BB962C8B-B14F-4D97-AF65-F5344CB8AC3E}">
        <p14:creationId xmlns:p14="http://schemas.microsoft.com/office/powerpoint/2010/main" val="78322039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C657D2-96F3-FE4E-89DE-C93B5C4B39F9}"/>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356F1904-12DE-8E4D-8EA8-FBD40A493421}"/>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8DA5634-AA5F-584B-9E9D-DA9EE6843D45}"/>
              </a:ext>
            </a:extLst>
          </p:cNvPr>
          <p:cNvSpPr>
            <a:spLocks noGrp="1"/>
          </p:cNvSpPr>
          <p:nvPr>
            <p:ph type="dt" sz="half" idx="10"/>
          </p:nvPr>
        </p:nvSpPr>
        <p:spPr/>
        <p:txBody>
          <a:bodyPr/>
          <a:lstStyle/>
          <a:p>
            <a:fld id="{DECB3261-BAA1-2F4B-9103-57FEB5E62E23}" type="datetimeFigureOut">
              <a:rPr lang="en-US" smtClean="0"/>
              <a:t>6/10/19</a:t>
            </a:fld>
            <a:endParaRPr lang="en-US"/>
          </a:p>
        </p:txBody>
      </p:sp>
      <p:sp>
        <p:nvSpPr>
          <p:cNvPr id="5" name="Footer Placeholder 4">
            <a:extLst>
              <a:ext uri="{FF2B5EF4-FFF2-40B4-BE49-F238E27FC236}">
                <a16:creationId xmlns:a16="http://schemas.microsoft.com/office/drawing/2014/main" id="{606907D2-BFC9-7F4F-BF1B-C8BB6048A42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DA0EF9D-0AF8-C144-A586-58C51C7CCCC7}"/>
              </a:ext>
            </a:extLst>
          </p:cNvPr>
          <p:cNvSpPr>
            <a:spLocks noGrp="1"/>
          </p:cNvSpPr>
          <p:nvPr>
            <p:ph type="sldNum" sz="quarter" idx="12"/>
          </p:nvPr>
        </p:nvSpPr>
        <p:spPr/>
        <p:txBody>
          <a:bodyPr/>
          <a:lstStyle/>
          <a:p>
            <a:fld id="{9696DD7D-7B04-E64D-A6D7-A84ACF814720}" type="slidenum">
              <a:rPr lang="en-US" smtClean="0"/>
              <a:t>‹#›</a:t>
            </a:fld>
            <a:endParaRPr lang="en-US"/>
          </a:p>
        </p:txBody>
      </p:sp>
    </p:spTree>
    <p:extLst>
      <p:ext uri="{BB962C8B-B14F-4D97-AF65-F5344CB8AC3E}">
        <p14:creationId xmlns:p14="http://schemas.microsoft.com/office/powerpoint/2010/main" val="18698555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D72B5C-2F53-F545-A6AB-8910226B0BA1}"/>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CA036D36-66BD-6048-8EBA-04D373C4251C}"/>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65D459C8-6EC1-7343-8912-66971A24C52C}"/>
              </a:ext>
            </a:extLst>
          </p:cNvPr>
          <p:cNvSpPr>
            <a:spLocks noGrp="1"/>
          </p:cNvSpPr>
          <p:nvPr>
            <p:ph type="dt" sz="half" idx="10"/>
          </p:nvPr>
        </p:nvSpPr>
        <p:spPr/>
        <p:txBody>
          <a:bodyPr/>
          <a:lstStyle/>
          <a:p>
            <a:fld id="{DECB3261-BAA1-2F4B-9103-57FEB5E62E23}" type="datetimeFigureOut">
              <a:rPr lang="en-US" smtClean="0"/>
              <a:t>6/10/19</a:t>
            </a:fld>
            <a:endParaRPr lang="en-US"/>
          </a:p>
        </p:txBody>
      </p:sp>
      <p:sp>
        <p:nvSpPr>
          <p:cNvPr id="5" name="Footer Placeholder 4">
            <a:extLst>
              <a:ext uri="{FF2B5EF4-FFF2-40B4-BE49-F238E27FC236}">
                <a16:creationId xmlns:a16="http://schemas.microsoft.com/office/drawing/2014/main" id="{6AB68762-DA38-7442-94CB-227DFB85533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AFCB331-B009-0D47-8A4F-6D9DE75B79B6}"/>
              </a:ext>
            </a:extLst>
          </p:cNvPr>
          <p:cNvSpPr>
            <a:spLocks noGrp="1"/>
          </p:cNvSpPr>
          <p:nvPr>
            <p:ph type="sldNum" sz="quarter" idx="12"/>
          </p:nvPr>
        </p:nvSpPr>
        <p:spPr/>
        <p:txBody>
          <a:bodyPr/>
          <a:lstStyle/>
          <a:p>
            <a:fld id="{9696DD7D-7B04-E64D-A6D7-A84ACF814720}" type="slidenum">
              <a:rPr lang="en-US" smtClean="0"/>
              <a:t>‹#›</a:t>
            </a:fld>
            <a:endParaRPr lang="en-US"/>
          </a:p>
        </p:txBody>
      </p:sp>
    </p:spTree>
    <p:extLst>
      <p:ext uri="{BB962C8B-B14F-4D97-AF65-F5344CB8AC3E}">
        <p14:creationId xmlns:p14="http://schemas.microsoft.com/office/powerpoint/2010/main" val="72657387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037C68-2735-1C43-8680-FC48AB675679}"/>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C31E4857-3336-5E49-B5E8-220FE309D880}"/>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03316EE5-0CDD-6044-B47A-167772F1BB4E}"/>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71E116B9-A599-614E-9D50-AE163B0CB1F2}"/>
              </a:ext>
            </a:extLst>
          </p:cNvPr>
          <p:cNvSpPr>
            <a:spLocks noGrp="1"/>
          </p:cNvSpPr>
          <p:nvPr>
            <p:ph type="dt" sz="half" idx="10"/>
          </p:nvPr>
        </p:nvSpPr>
        <p:spPr/>
        <p:txBody>
          <a:bodyPr/>
          <a:lstStyle/>
          <a:p>
            <a:fld id="{DECB3261-BAA1-2F4B-9103-57FEB5E62E23}" type="datetimeFigureOut">
              <a:rPr lang="en-US" smtClean="0"/>
              <a:t>6/10/19</a:t>
            </a:fld>
            <a:endParaRPr lang="en-US"/>
          </a:p>
        </p:txBody>
      </p:sp>
      <p:sp>
        <p:nvSpPr>
          <p:cNvPr id="6" name="Footer Placeholder 5">
            <a:extLst>
              <a:ext uri="{FF2B5EF4-FFF2-40B4-BE49-F238E27FC236}">
                <a16:creationId xmlns:a16="http://schemas.microsoft.com/office/drawing/2014/main" id="{96D973B7-E603-2D40-B135-058B8211BBD7}"/>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DBE798C5-DCC0-3748-9230-6583C5458E0D}"/>
              </a:ext>
            </a:extLst>
          </p:cNvPr>
          <p:cNvSpPr>
            <a:spLocks noGrp="1"/>
          </p:cNvSpPr>
          <p:nvPr>
            <p:ph type="sldNum" sz="quarter" idx="12"/>
          </p:nvPr>
        </p:nvSpPr>
        <p:spPr/>
        <p:txBody>
          <a:bodyPr/>
          <a:lstStyle/>
          <a:p>
            <a:fld id="{9696DD7D-7B04-E64D-A6D7-A84ACF814720}" type="slidenum">
              <a:rPr lang="en-US" smtClean="0"/>
              <a:t>‹#›</a:t>
            </a:fld>
            <a:endParaRPr lang="en-US"/>
          </a:p>
        </p:txBody>
      </p:sp>
    </p:spTree>
    <p:extLst>
      <p:ext uri="{BB962C8B-B14F-4D97-AF65-F5344CB8AC3E}">
        <p14:creationId xmlns:p14="http://schemas.microsoft.com/office/powerpoint/2010/main" val="273870073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97C860-D649-5449-821E-37BE9FB4F501}"/>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0FFC11BE-09C8-2143-A3B0-BB2BCC7870C7}"/>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BF9D5113-6102-E043-A709-860C8C673669}"/>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8DF7EAF2-5266-C140-8AEE-9843B9057797}"/>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BAB87DE4-3AF7-C04C-BFE5-81A9F536A51C}"/>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43F11277-A293-DC4D-BBE3-935F940C2A2B}"/>
              </a:ext>
            </a:extLst>
          </p:cNvPr>
          <p:cNvSpPr>
            <a:spLocks noGrp="1"/>
          </p:cNvSpPr>
          <p:nvPr>
            <p:ph type="dt" sz="half" idx="10"/>
          </p:nvPr>
        </p:nvSpPr>
        <p:spPr/>
        <p:txBody>
          <a:bodyPr/>
          <a:lstStyle/>
          <a:p>
            <a:fld id="{DECB3261-BAA1-2F4B-9103-57FEB5E62E23}" type="datetimeFigureOut">
              <a:rPr lang="en-US" smtClean="0"/>
              <a:t>6/10/19</a:t>
            </a:fld>
            <a:endParaRPr lang="en-US"/>
          </a:p>
        </p:txBody>
      </p:sp>
      <p:sp>
        <p:nvSpPr>
          <p:cNvPr id="8" name="Footer Placeholder 7">
            <a:extLst>
              <a:ext uri="{FF2B5EF4-FFF2-40B4-BE49-F238E27FC236}">
                <a16:creationId xmlns:a16="http://schemas.microsoft.com/office/drawing/2014/main" id="{A22A2070-508B-FC48-B12C-D781AF28A704}"/>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618E9958-3C80-924E-8B2C-CA05825851ED}"/>
              </a:ext>
            </a:extLst>
          </p:cNvPr>
          <p:cNvSpPr>
            <a:spLocks noGrp="1"/>
          </p:cNvSpPr>
          <p:nvPr>
            <p:ph type="sldNum" sz="quarter" idx="12"/>
          </p:nvPr>
        </p:nvSpPr>
        <p:spPr/>
        <p:txBody>
          <a:bodyPr/>
          <a:lstStyle/>
          <a:p>
            <a:fld id="{9696DD7D-7B04-E64D-A6D7-A84ACF814720}" type="slidenum">
              <a:rPr lang="en-US" smtClean="0"/>
              <a:t>‹#›</a:t>
            </a:fld>
            <a:endParaRPr lang="en-US"/>
          </a:p>
        </p:txBody>
      </p:sp>
    </p:spTree>
    <p:extLst>
      <p:ext uri="{BB962C8B-B14F-4D97-AF65-F5344CB8AC3E}">
        <p14:creationId xmlns:p14="http://schemas.microsoft.com/office/powerpoint/2010/main" val="41426494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6FFCAA-74BF-B74B-BA18-D04383B37B67}"/>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CBA28FDC-263B-5749-B955-8DF6D6ACF13C}"/>
              </a:ext>
            </a:extLst>
          </p:cNvPr>
          <p:cNvSpPr>
            <a:spLocks noGrp="1"/>
          </p:cNvSpPr>
          <p:nvPr>
            <p:ph type="dt" sz="half" idx="10"/>
          </p:nvPr>
        </p:nvSpPr>
        <p:spPr/>
        <p:txBody>
          <a:bodyPr/>
          <a:lstStyle/>
          <a:p>
            <a:fld id="{DECB3261-BAA1-2F4B-9103-57FEB5E62E23}" type="datetimeFigureOut">
              <a:rPr lang="en-US" smtClean="0"/>
              <a:t>6/10/19</a:t>
            </a:fld>
            <a:endParaRPr lang="en-US"/>
          </a:p>
        </p:txBody>
      </p:sp>
      <p:sp>
        <p:nvSpPr>
          <p:cNvPr id="4" name="Footer Placeholder 3">
            <a:extLst>
              <a:ext uri="{FF2B5EF4-FFF2-40B4-BE49-F238E27FC236}">
                <a16:creationId xmlns:a16="http://schemas.microsoft.com/office/drawing/2014/main" id="{0C7C8D6F-EF7E-F04E-AD96-214339589C09}"/>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815D42BD-C4AE-A647-B438-B66CA16707E0}"/>
              </a:ext>
            </a:extLst>
          </p:cNvPr>
          <p:cNvSpPr>
            <a:spLocks noGrp="1"/>
          </p:cNvSpPr>
          <p:nvPr>
            <p:ph type="sldNum" sz="quarter" idx="12"/>
          </p:nvPr>
        </p:nvSpPr>
        <p:spPr/>
        <p:txBody>
          <a:bodyPr/>
          <a:lstStyle/>
          <a:p>
            <a:fld id="{9696DD7D-7B04-E64D-A6D7-A84ACF814720}" type="slidenum">
              <a:rPr lang="en-US" smtClean="0"/>
              <a:t>‹#›</a:t>
            </a:fld>
            <a:endParaRPr lang="en-US"/>
          </a:p>
        </p:txBody>
      </p:sp>
    </p:spTree>
    <p:extLst>
      <p:ext uri="{BB962C8B-B14F-4D97-AF65-F5344CB8AC3E}">
        <p14:creationId xmlns:p14="http://schemas.microsoft.com/office/powerpoint/2010/main" val="43362149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42A8A4FC-301B-9A4B-9D56-6E0AA27D8949}"/>
              </a:ext>
            </a:extLst>
          </p:cNvPr>
          <p:cNvSpPr>
            <a:spLocks noGrp="1"/>
          </p:cNvSpPr>
          <p:nvPr>
            <p:ph type="dt" sz="half" idx="10"/>
          </p:nvPr>
        </p:nvSpPr>
        <p:spPr/>
        <p:txBody>
          <a:bodyPr/>
          <a:lstStyle/>
          <a:p>
            <a:fld id="{DECB3261-BAA1-2F4B-9103-57FEB5E62E23}" type="datetimeFigureOut">
              <a:rPr lang="en-US" smtClean="0"/>
              <a:t>6/10/19</a:t>
            </a:fld>
            <a:endParaRPr lang="en-US"/>
          </a:p>
        </p:txBody>
      </p:sp>
      <p:sp>
        <p:nvSpPr>
          <p:cNvPr id="3" name="Footer Placeholder 2">
            <a:extLst>
              <a:ext uri="{FF2B5EF4-FFF2-40B4-BE49-F238E27FC236}">
                <a16:creationId xmlns:a16="http://schemas.microsoft.com/office/drawing/2014/main" id="{602E2C71-8563-7347-8F9E-AB1D2B638BFF}"/>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ED285AD5-00F0-CA47-BB94-5CB317473D1E}"/>
              </a:ext>
            </a:extLst>
          </p:cNvPr>
          <p:cNvSpPr>
            <a:spLocks noGrp="1"/>
          </p:cNvSpPr>
          <p:nvPr>
            <p:ph type="sldNum" sz="quarter" idx="12"/>
          </p:nvPr>
        </p:nvSpPr>
        <p:spPr/>
        <p:txBody>
          <a:bodyPr/>
          <a:lstStyle/>
          <a:p>
            <a:fld id="{9696DD7D-7B04-E64D-A6D7-A84ACF814720}" type="slidenum">
              <a:rPr lang="en-US" smtClean="0"/>
              <a:t>‹#›</a:t>
            </a:fld>
            <a:endParaRPr lang="en-US"/>
          </a:p>
        </p:txBody>
      </p:sp>
    </p:spTree>
    <p:extLst>
      <p:ext uri="{BB962C8B-B14F-4D97-AF65-F5344CB8AC3E}">
        <p14:creationId xmlns:p14="http://schemas.microsoft.com/office/powerpoint/2010/main" val="65533527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567C25-CC05-9F49-A51F-48C034EFE06F}"/>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AD562FC8-2017-A54B-9782-D4A3D7D4DA72}"/>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1373DEB0-7EFE-8447-9FDB-F02DDDBBB8B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91522C7B-7CE5-3A45-9C2A-0D2EAA9E4C64}"/>
              </a:ext>
            </a:extLst>
          </p:cNvPr>
          <p:cNvSpPr>
            <a:spLocks noGrp="1"/>
          </p:cNvSpPr>
          <p:nvPr>
            <p:ph type="dt" sz="half" idx="10"/>
          </p:nvPr>
        </p:nvSpPr>
        <p:spPr/>
        <p:txBody>
          <a:bodyPr/>
          <a:lstStyle/>
          <a:p>
            <a:fld id="{DECB3261-BAA1-2F4B-9103-57FEB5E62E23}" type="datetimeFigureOut">
              <a:rPr lang="en-US" smtClean="0"/>
              <a:t>6/10/19</a:t>
            </a:fld>
            <a:endParaRPr lang="en-US"/>
          </a:p>
        </p:txBody>
      </p:sp>
      <p:sp>
        <p:nvSpPr>
          <p:cNvPr id="6" name="Footer Placeholder 5">
            <a:extLst>
              <a:ext uri="{FF2B5EF4-FFF2-40B4-BE49-F238E27FC236}">
                <a16:creationId xmlns:a16="http://schemas.microsoft.com/office/drawing/2014/main" id="{638D5B99-8F5B-0840-A1E5-C91EB6B0508C}"/>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AA7837AB-0E5E-9D4F-9CA9-3EC5CB01E8AC}"/>
              </a:ext>
            </a:extLst>
          </p:cNvPr>
          <p:cNvSpPr>
            <a:spLocks noGrp="1"/>
          </p:cNvSpPr>
          <p:nvPr>
            <p:ph type="sldNum" sz="quarter" idx="12"/>
          </p:nvPr>
        </p:nvSpPr>
        <p:spPr/>
        <p:txBody>
          <a:bodyPr/>
          <a:lstStyle/>
          <a:p>
            <a:fld id="{9696DD7D-7B04-E64D-A6D7-A84ACF814720}" type="slidenum">
              <a:rPr lang="en-US" smtClean="0"/>
              <a:t>‹#›</a:t>
            </a:fld>
            <a:endParaRPr lang="en-US"/>
          </a:p>
        </p:txBody>
      </p:sp>
    </p:spTree>
    <p:extLst>
      <p:ext uri="{BB962C8B-B14F-4D97-AF65-F5344CB8AC3E}">
        <p14:creationId xmlns:p14="http://schemas.microsoft.com/office/powerpoint/2010/main" val="308298507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E9C506-83F5-F540-9E13-52649A6A3851}"/>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D0EE214B-EFD6-6F40-9717-479A5FB679BF}"/>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87979C82-AB50-EF4F-8DCA-3F181128B87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F272A55D-7B96-1D48-9BAC-B8C1DCDA6A31}"/>
              </a:ext>
            </a:extLst>
          </p:cNvPr>
          <p:cNvSpPr>
            <a:spLocks noGrp="1"/>
          </p:cNvSpPr>
          <p:nvPr>
            <p:ph type="dt" sz="half" idx="10"/>
          </p:nvPr>
        </p:nvSpPr>
        <p:spPr/>
        <p:txBody>
          <a:bodyPr/>
          <a:lstStyle/>
          <a:p>
            <a:fld id="{DECB3261-BAA1-2F4B-9103-57FEB5E62E23}" type="datetimeFigureOut">
              <a:rPr lang="en-US" smtClean="0"/>
              <a:t>6/10/19</a:t>
            </a:fld>
            <a:endParaRPr lang="en-US"/>
          </a:p>
        </p:txBody>
      </p:sp>
      <p:sp>
        <p:nvSpPr>
          <p:cNvPr id="6" name="Footer Placeholder 5">
            <a:extLst>
              <a:ext uri="{FF2B5EF4-FFF2-40B4-BE49-F238E27FC236}">
                <a16:creationId xmlns:a16="http://schemas.microsoft.com/office/drawing/2014/main" id="{F20B4C55-8561-3B47-B6A2-A593F772B55E}"/>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D2CAF744-D2BA-F841-AEFB-9BE98DBDD3A3}"/>
              </a:ext>
            </a:extLst>
          </p:cNvPr>
          <p:cNvSpPr>
            <a:spLocks noGrp="1"/>
          </p:cNvSpPr>
          <p:nvPr>
            <p:ph type="sldNum" sz="quarter" idx="12"/>
          </p:nvPr>
        </p:nvSpPr>
        <p:spPr/>
        <p:txBody>
          <a:bodyPr/>
          <a:lstStyle/>
          <a:p>
            <a:fld id="{9696DD7D-7B04-E64D-A6D7-A84ACF814720}" type="slidenum">
              <a:rPr lang="en-US" smtClean="0"/>
              <a:t>‹#›</a:t>
            </a:fld>
            <a:endParaRPr lang="en-US"/>
          </a:p>
        </p:txBody>
      </p:sp>
    </p:spTree>
    <p:extLst>
      <p:ext uri="{BB962C8B-B14F-4D97-AF65-F5344CB8AC3E}">
        <p14:creationId xmlns:p14="http://schemas.microsoft.com/office/powerpoint/2010/main" val="72991331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E0F7D281-E617-2A43-99FF-6333009B7B8A}"/>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7DEF7A40-6D0A-E744-A60D-1ED443A8E6F2}"/>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916B256-621F-4244-9CF0-F3EFF6D0B1E5}"/>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ECB3261-BAA1-2F4B-9103-57FEB5E62E23}" type="datetimeFigureOut">
              <a:rPr lang="en-US" smtClean="0"/>
              <a:t>6/10/19</a:t>
            </a:fld>
            <a:endParaRPr lang="en-US"/>
          </a:p>
        </p:txBody>
      </p:sp>
      <p:sp>
        <p:nvSpPr>
          <p:cNvPr id="5" name="Footer Placeholder 4">
            <a:extLst>
              <a:ext uri="{FF2B5EF4-FFF2-40B4-BE49-F238E27FC236}">
                <a16:creationId xmlns:a16="http://schemas.microsoft.com/office/drawing/2014/main" id="{09D1B7C9-A04A-7E46-9342-548734ED8F41}"/>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F0540AB5-A970-1940-8DEB-4F231BF348BC}"/>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696DD7D-7B04-E64D-A6D7-A84ACF814720}" type="slidenum">
              <a:rPr lang="en-US" smtClean="0"/>
              <a:t>‹#›</a:t>
            </a:fld>
            <a:endParaRPr lang="en-US"/>
          </a:p>
        </p:txBody>
      </p:sp>
    </p:spTree>
    <p:extLst>
      <p:ext uri="{BB962C8B-B14F-4D97-AF65-F5344CB8AC3E}">
        <p14:creationId xmlns:p14="http://schemas.microsoft.com/office/powerpoint/2010/main" val="417121306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5.xml"/><Relationship Id="rId4" Type="http://schemas.openxmlformats.org/officeDocument/2006/relationships/image" Target="../media/image11.png"/></Relationships>
</file>

<file path=ppt/slides/_rels/slide15.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6A7CBBD6-8E15-B141-B2BC-97B57D1D7116}"/>
              </a:ext>
            </a:extLst>
          </p:cNvPr>
          <p:cNvSpPr>
            <a:spLocks noGrp="1"/>
          </p:cNvSpPr>
          <p:nvPr>
            <p:ph type="ctrTitle"/>
          </p:nvPr>
        </p:nvSpPr>
        <p:spPr/>
        <p:txBody>
          <a:bodyPr/>
          <a:lstStyle/>
          <a:p>
            <a:r>
              <a:rPr lang="en-US" dirty="0"/>
              <a:t>Secondary disorders and gout</a:t>
            </a:r>
          </a:p>
        </p:txBody>
      </p:sp>
    </p:spTree>
    <p:extLst>
      <p:ext uri="{BB962C8B-B14F-4D97-AF65-F5344CB8AC3E}">
        <p14:creationId xmlns:p14="http://schemas.microsoft.com/office/powerpoint/2010/main" val="209702177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650867-3A43-C040-8FE0-FACEDCEDCE9B}"/>
              </a:ext>
            </a:extLst>
          </p:cNvPr>
          <p:cNvSpPr>
            <a:spLocks noGrp="1"/>
          </p:cNvSpPr>
          <p:nvPr>
            <p:ph type="title"/>
          </p:nvPr>
        </p:nvSpPr>
        <p:spPr/>
        <p:txBody>
          <a:bodyPr/>
          <a:lstStyle/>
          <a:p>
            <a:r>
              <a:rPr lang="en-US" dirty="0"/>
              <a:t>Gout secondary to substances</a:t>
            </a:r>
          </a:p>
        </p:txBody>
      </p:sp>
      <p:pic>
        <p:nvPicPr>
          <p:cNvPr id="4" name="Content Placeholder 3">
            <a:extLst>
              <a:ext uri="{FF2B5EF4-FFF2-40B4-BE49-F238E27FC236}">
                <a16:creationId xmlns:a16="http://schemas.microsoft.com/office/drawing/2014/main" id="{6769CCA5-41C9-474D-91FC-2E656128D911}"/>
              </a:ext>
            </a:extLst>
          </p:cNvPr>
          <p:cNvPicPr>
            <a:picLocks noGrp="1" noChangeAspect="1"/>
          </p:cNvPicPr>
          <p:nvPr>
            <p:ph idx="1"/>
          </p:nvPr>
        </p:nvPicPr>
        <p:blipFill>
          <a:blip r:embed="rId2"/>
          <a:stretch>
            <a:fillRect/>
          </a:stretch>
        </p:blipFill>
        <p:spPr>
          <a:xfrm>
            <a:off x="1333049" y="1825625"/>
            <a:ext cx="9525902" cy="4351338"/>
          </a:xfrm>
          <a:prstGeom prst="rect">
            <a:avLst/>
          </a:prstGeom>
        </p:spPr>
      </p:pic>
    </p:spTree>
    <p:extLst>
      <p:ext uri="{BB962C8B-B14F-4D97-AF65-F5344CB8AC3E}">
        <p14:creationId xmlns:p14="http://schemas.microsoft.com/office/powerpoint/2010/main" val="132199579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EBD54B-AA3F-8D41-B9C7-E7591717DB12}"/>
              </a:ext>
            </a:extLst>
          </p:cNvPr>
          <p:cNvSpPr>
            <a:spLocks noGrp="1"/>
          </p:cNvSpPr>
          <p:nvPr>
            <p:ph type="title"/>
          </p:nvPr>
        </p:nvSpPr>
        <p:spPr/>
        <p:txBody>
          <a:bodyPr/>
          <a:lstStyle/>
          <a:p>
            <a:r>
              <a:rPr lang="en-US" dirty="0"/>
              <a:t>Gouty tophus</a:t>
            </a:r>
          </a:p>
        </p:txBody>
      </p:sp>
      <p:pic>
        <p:nvPicPr>
          <p:cNvPr id="4" name="Content Placeholder 3">
            <a:extLst>
              <a:ext uri="{FF2B5EF4-FFF2-40B4-BE49-F238E27FC236}">
                <a16:creationId xmlns:a16="http://schemas.microsoft.com/office/drawing/2014/main" id="{61E4C85F-C9F6-CA41-AB5B-4843079CD154}"/>
              </a:ext>
            </a:extLst>
          </p:cNvPr>
          <p:cNvPicPr>
            <a:picLocks noGrp="1" noChangeAspect="1"/>
          </p:cNvPicPr>
          <p:nvPr>
            <p:ph idx="1"/>
          </p:nvPr>
        </p:nvPicPr>
        <p:blipFill>
          <a:blip r:embed="rId2"/>
          <a:stretch>
            <a:fillRect/>
          </a:stretch>
        </p:blipFill>
        <p:spPr>
          <a:xfrm>
            <a:off x="838200" y="2344929"/>
            <a:ext cx="10515600" cy="3312730"/>
          </a:xfrm>
          <a:prstGeom prst="rect">
            <a:avLst/>
          </a:prstGeom>
        </p:spPr>
      </p:pic>
      <p:sp>
        <p:nvSpPr>
          <p:cNvPr id="5" name="TextBox 4">
            <a:extLst>
              <a:ext uri="{FF2B5EF4-FFF2-40B4-BE49-F238E27FC236}">
                <a16:creationId xmlns:a16="http://schemas.microsoft.com/office/drawing/2014/main" id="{7DAB7123-C045-DB48-ABCC-7B40829F72BC}"/>
              </a:ext>
            </a:extLst>
          </p:cNvPr>
          <p:cNvSpPr txBox="1"/>
          <p:nvPr/>
        </p:nvSpPr>
        <p:spPr>
          <a:xfrm>
            <a:off x="5267195" y="6006230"/>
            <a:ext cx="2249847" cy="276999"/>
          </a:xfrm>
          <a:prstGeom prst="rect">
            <a:avLst/>
          </a:prstGeom>
          <a:noFill/>
        </p:spPr>
        <p:txBody>
          <a:bodyPr wrap="none" rtlCol="0">
            <a:spAutoFit/>
          </a:bodyPr>
          <a:lstStyle/>
          <a:p>
            <a:r>
              <a:rPr lang="en-US" sz="1200" dirty="0"/>
              <a:t>Tophus is a manifestation of gout</a:t>
            </a:r>
          </a:p>
        </p:txBody>
      </p:sp>
    </p:spTree>
    <p:extLst>
      <p:ext uri="{BB962C8B-B14F-4D97-AF65-F5344CB8AC3E}">
        <p14:creationId xmlns:p14="http://schemas.microsoft.com/office/powerpoint/2010/main" val="1443120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36B3A27-4989-FA44-9AF0-F615BFB18289}"/>
              </a:ext>
            </a:extLst>
          </p:cNvPr>
          <p:cNvSpPr>
            <a:spLocks noGrp="1"/>
          </p:cNvSpPr>
          <p:nvPr>
            <p:ph type="title"/>
          </p:nvPr>
        </p:nvSpPr>
        <p:spPr/>
        <p:txBody>
          <a:bodyPr>
            <a:normAutofit fontScale="90000"/>
          </a:bodyPr>
          <a:lstStyle/>
          <a:p>
            <a:br>
              <a:rPr lang="en-US" b="1" dirty="0"/>
            </a:br>
            <a:r>
              <a:rPr lang="en-US" b="1" dirty="0"/>
              <a:t>The Tophus in Calcium Pyrophosphate Deposition Disease</a:t>
            </a:r>
            <a:br>
              <a:rPr lang="en-US" b="1" dirty="0"/>
            </a:br>
            <a:endParaRPr lang="en-US" dirty="0"/>
          </a:p>
        </p:txBody>
      </p:sp>
      <p:sp>
        <p:nvSpPr>
          <p:cNvPr id="3" name="Content Placeholder 2">
            <a:extLst>
              <a:ext uri="{FF2B5EF4-FFF2-40B4-BE49-F238E27FC236}">
                <a16:creationId xmlns:a16="http://schemas.microsoft.com/office/drawing/2014/main" id="{B658EC5D-FFA3-864E-AA5B-66E7044D14D6}"/>
              </a:ext>
            </a:extLst>
          </p:cNvPr>
          <p:cNvSpPr>
            <a:spLocks noGrp="1"/>
          </p:cNvSpPr>
          <p:nvPr>
            <p:ph idx="1"/>
          </p:nvPr>
        </p:nvSpPr>
        <p:spPr/>
        <p:txBody>
          <a:bodyPr>
            <a:normAutofit/>
          </a:bodyPr>
          <a:lstStyle/>
          <a:p>
            <a:pPr marL="457200" lvl="1" indent="0">
              <a:buNone/>
            </a:pPr>
            <a:r>
              <a:rPr lang="en-US" sz="2000" dirty="0"/>
              <a:t>James C. C. Leisen, MD; Eric D. Austad, MD; Gilbert B. Bluhm, MD; John W. Sigler, MD; et al.</a:t>
            </a:r>
          </a:p>
          <a:p>
            <a:pPr marL="457200" lvl="1" indent="0">
              <a:buNone/>
            </a:pPr>
            <a:r>
              <a:rPr lang="en-US" sz="2000" i="1" dirty="0"/>
              <a:t>JAMA. </a:t>
            </a:r>
            <a:r>
              <a:rPr lang="en-US" sz="2000" dirty="0"/>
              <a:t>1980;244(15):1711-1712. doi:10.1001/jama.1980.03310150047031</a:t>
            </a:r>
          </a:p>
          <a:p>
            <a:pPr marL="457200" lvl="1" indent="0">
              <a:buNone/>
            </a:pPr>
            <a:endParaRPr lang="en-US" dirty="0"/>
          </a:p>
          <a:p>
            <a:pPr marL="457200" lvl="1" indent="0" algn="ctr" fontAlgn="ctr">
              <a:buNone/>
            </a:pPr>
            <a:r>
              <a:rPr lang="en-US" dirty="0"/>
              <a:t> </a:t>
            </a:r>
            <a:r>
              <a:rPr lang="en-US" b="1" dirty="0"/>
              <a:t>Abstract</a:t>
            </a:r>
          </a:p>
          <a:p>
            <a:pPr marL="457200" lvl="1" indent="0">
              <a:buNone/>
            </a:pPr>
            <a:r>
              <a:rPr lang="en-US" dirty="0"/>
              <a:t>A 61-year-old man had a tophus on the third finger of his right hand. There was no history of arthritis, no laboratory abnormality, and no chondrocalcinosis. Crystalline material from the tophus was identified as calcium pyrophosphate dihydrate by x-ray diffraction.</a:t>
            </a:r>
          </a:p>
          <a:p>
            <a:pPr marL="0" indent="0">
              <a:buNone/>
            </a:pPr>
            <a:endParaRPr lang="en-US" dirty="0"/>
          </a:p>
        </p:txBody>
      </p:sp>
    </p:spTree>
    <p:extLst>
      <p:ext uri="{BB962C8B-B14F-4D97-AF65-F5344CB8AC3E}">
        <p14:creationId xmlns:p14="http://schemas.microsoft.com/office/powerpoint/2010/main" val="83564358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2E622F-EA09-F348-81CC-22975B494649}"/>
              </a:ext>
            </a:extLst>
          </p:cNvPr>
          <p:cNvSpPr>
            <a:spLocks noGrp="1"/>
          </p:cNvSpPr>
          <p:nvPr>
            <p:ph type="title"/>
          </p:nvPr>
        </p:nvSpPr>
        <p:spPr/>
        <p:txBody>
          <a:bodyPr/>
          <a:lstStyle/>
          <a:p>
            <a:r>
              <a:rPr lang="en-US" dirty="0"/>
              <a:t>CHOLESTEROL “TOPHUS” </a:t>
            </a:r>
          </a:p>
        </p:txBody>
      </p:sp>
      <p:sp>
        <p:nvSpPr>
          <p:cNvPr id="3" name="Content Placeholder 2">
            <a:extLst>
              <a:ext uri="{FF2B5EF4-FFF2-40B4-BE49-F238E27FC236}">
                <a16:creationId xmlns:a16="http://schemas.microsoft.com/office/drawing/2014/main" id="{8D8A47FD-E1A5-2347-B476-9C429C9FA816}"/>
              </a:ext>
            </a:extLst>
          </p:cNvPr>
          <p:cNvSpPr>
            <a:spLocks noGrp="1"/>
          </p:cNvSpPr>
          <p:nvPr>
            <p:ph idx="1"/>
          </p:nvPr>
        </p:nvSpPr>
        <p:spPr>
          <a:xfrm>
            <a:off x="913356" y="1744206"/>
            <a:ext cx="10515600" cy="4351338"/>
          </a:xfrm>
        </p:spPr>
        <p:txBody>
          <a:bodyPr/>
          <a:lstStyle/>
          <a:p>
            <a:pPr marL="0" indent="0">
              <a:buNone/>
            </a:pPr>
            <a:r>
              <a:rPr lang="en-US" sz="2000" dirty="0"/>
              <a:t>ADEL G. FAM, MICHAEL SUGAI, ELIE GERTNER, and ANTHONY LEWIS</a:t>
            </a:r>
          </a:p>
          <a:p>
            <a:pPr marL="0" indent="0">
              <a:buNone/>
            </a:pPr>
            <a:r>
              <a:rPr lang="en-US" sz="2000" dirty="0"/>
              <a:t>Arthritis and Rheumatism, Vol. 26, No. 12 (December 1983)  </a:t>
            </a:r>
          </a:p>
          <a:p>
            <a:pPr marL="0" indent="0">
              <a:buNone/>
            </a:pPr>
            <a:endParaRPr lang="en-US" sz="2000" dirty="0"/>
          </a:p>
          <a:p>
            <a:pPr marL="0" indent="0">
              <a:buNone/>
            </a:pPr>
            <a:r>
              <a:rPr lang="en-US" sz="2400" dirty="0"/>
              <a:t>Subcutaneous tophi containing monosodium urate crystals are common in gout. Subcutaneous crystal deposition and “tophus” formation are, however, rare in other forms of crystal-induced arthritis. There are only a few reports of periarticular, subcutaneous, tophus-like swellings containing deposits of calcium pyrophosphate dihydrate (1-3) or hydroxyapatite crystals (4). We describe a unique case of subcutaneous cholesterol granuloma presenting as a tophus-like swelling containing masses of cholesterol crystals. </a:t>
            </a:r>
          </a:p>
        </p:txBody>
      </p:sp>
    </p:spTree>
    <p:extLst>
      <p:ext uri="{BB962C8B-B14F-4D97-AF65-F5344CB8AC3E}">
        <p14:creationId xmlns:p14="http://schemas.microsoft.com/office/powerpoint/2010/main" val="185442490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68B07798-B189-3C4C-BFF0-8364752F7FBD}"/>
              </a:ext>
            </a:extLst>
          </p:cNvPr>
          <p:cNvSpPr>
            <a:spLocks noGrp="1"/>
          </p:cNvSpPr>
          <p:nvPr>
            <p:ph type="title"/>
          </p:nvPr>
        </p:nvSpPr>
        <p:spPr/>
        <p:txBody>
          <a:bodyPr/>
          <a:lstStyle/>
          <a:p>
            <a:r>
              <a:rPr lang="en-US" dirty="0"/>
              <a:t>Deposition (morphologic abnormality) hierarchy</a:t>
            </a:r>
          </a:p>
        </p:txBody>
      </p:sp>
      <p:sp>
        <p:nvSpPr>
          <p:cNvPr id="9" name="Text Placeholder 8">
            <a:extLst>
              <a:ext uri="{FF2B5EF4-FFF2-40B4-BE49-F238E27FC236}">
                <a16:creationId xmlns:a16="http://schemas.microsoft.com/office/drawing/2014/main" id="{4A684263-125F-9D4E-9ED0-36F1186B50A8}"/>
              </a:ext>
            </a:extLst>
          </p:cNvPr>
          <p:cNvSpPr>
            <a:spLocks noGrp="1"/>
          </p:cNvSpPr>
          <p:nvPr>
            <p:ph type="body" idx="1"/>
          </p:nvPr>
        </p:nvSpPr>
        <p:spPr/>
        <p:txBody>
          <a:bodyPr/>
          <a:lstStyle/>
          <a:p>
            <a:r>
              <a:rPr lang="en-US" dirty="0"/>
              <a:t>Current Deposition morphology hierarchy</a:t>
            </a:r>
          </a:p>
        </p:txBody>
      </p:sp>
      <p:pic>
        <p:nvPicPr>
          <p:cNvPr id="7" name="Content Placeholder 6">
            <a:extLst>
              <a:ext uri="{FF2B5EF4-FFF2-40B4-BE49-F238E27FC236}">
                <a16:creationId xmlns:a16="http://schemas.microsoft.com/office/drawing/2014/main" id="{CA064410-0440-364D-A11C-7BCF322F0B43}"/>
              </a:ext>
            </a:extLst>
          </p:cNvPr>
          <p:cNvPicPr>
            <a:picLocks noGrp="1" noChangeAspect="1"/>
          </p:cNvPicPr>
          <p:nvPr>
            <p:ph sz="half" idx="2"/>
          </p:nvPr>
        </p:nvPicPr>
        <p:blipFill>
          <a:blip r:embed="rId2"/>
          <a:stretch>
            <a:fillRect/>
          </a:stretch>
        </p:blipFill>
        <p:spPr>
          <a:xfrm>
            <a:off x="1711137" y="2592757"/>
            <a:ext cx="2651000" cy="3684588"/>
          </a:xfrm>
          <a:prstGeom prst="rect">
            <a:avLst/>
          </a:prstGeom>
        </p:spPr>
      </p:pic>
      <p:sp>
        <p:nvSpPr>
          <p:cNvPr id="10" name="Text Placeholder 9">
            <a:extLst>
              <a:ext uri="{FF2B5EF4-FFF2-40B4-BE49-F238E27FC236}">
                <a16:creationId xmlns:a16="http://schemas.microsoft.com/office/drawing/2014/main" id="{1094FA02-FEBB-C442-B7F9-EF4911478EC2}"/>
              </a:ext>
            </a:extLst>
          </p:cNvPr>
          <p:cNvSpPr>
            <a:spLocks noGrp="1"/>
          </p:cNvSpPr>
          <p:nvPr>
            <p:ph type="body" sz="quarter" idx="3"/>
          </p:nvPr>
        </p:nvSpPr>
        <p:spPr/>
        <p:txBody>
          <a:bodyPr/>
          <a:lstStyle/>
          <a:p>
            <a:r>
              <a:rPr lang="en-US" dirty="0"/>
              <a:t>New concept: Uric acid tophus (morphologic abnormality)</a:t>
            </a:r>
          </a:p>
        </p:txBody>
      </p:sp>
      <p:pic>
        <p:nvPicPr>
          <p:cNvPr id="15" name="Content Placeholder 14">
            <a:extLst>
              <a:ext uri="{FF2B5EF4-FFF2-40B4-BE49-F238E27FC236}">
                <a16:creationId xmlns:a16="http://schemas.microsoft.com/office/drawing/2014/main" id="{3CE39C06-D7A3-5D4D-BA60-4ED78B61F657}"/>
              </a:ext>
            </a:extLst>
          </p:cNvPr>
          <p:cNvPicPr>
            <a:picLocks noGrp="1" noChangeAspect="1"/>
          </p:cNvPicPr>
          <p:nvPr>
            <p:ph sz="quarter" idx="4"/>
          </p:nvPr>
        </p:nvPicPr>
        <p:blipFill>
          <a:blip r:embed="rId3"/>
          <a:stretch>
            <a:fillRect/>
          </a:stretch>
        </p:blipFill>
        <p:spPr>
          <a:xfrm>
            <a:off x="6172200" y="2592757"/>
            <a:ext cx="5183188" cy="1424134"/>
          </a:xfrm>
          <a:prstGeom prst="rect">
            <a:avLst/>
          </a:prstGeom>
        </p:spPr>
      </p:pic>
      <p:sp>
        <p:nvSpPr>
          <p:cNvPr id="13" name="Rectangle 12">
            <a:extLst>
              <a:ext uri="{FF2B5EF4-FFF2-40B4-BE49-F238E27FC236}">
                <a16:creationId xmlns:a16="http://schemas.microsoft.com/office/drawing/2014/main" id="{1AC69AC2-8333-784F-A073-F3BEB7BCFE61}"/>
              </a:ext>
            </a:extLst>
          </p:cNvPr>
          <p:cNvSpPr/>
          <p:nvPr/>
        </p:nvSpPr>
        <p:spPr>
          <a:xfrm>
            <a:off x="1711136" y="3482236"/>
            <a:ext cx="2650999" cy="695194"/>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ounded Rectangle 13">
            <a:extLst>
              <a:ext uri="{FF2B5EF4-FFF2-40B4-BE49-F238E27FC236}">
                <a16:creationId xmlns:a16="http://schemas.microsoft.com/office/drawing/2014/main" id="{F0B94504-C59D-9F4C-B49F-6C4B9F6DCF5C}"/>
              </a:ext>
            </a:extLst>
          </p:cNvPr>
          <p:cNvSpPr/>
          <p:nvPr/>
        </p:nvSpPr>
        <p:spPr>
          <a:xfrm>
            <a:off x="1711135" y="5837129"/>
            <a:ext cx="2651001" cy="118997"/>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7" name="Picture 16">
            <a:extLst>
              <a:ext uri="{FF2B5EF4-FFF2-40B4-BE49-F238E27FC236}">
                <a16:creationId xmlns:a16="http://schemas.microsoft.com/office/drawing/2014/main" id="{0AE09886-88D4-F44B-99BE-E9DD279099D4}"/>
              </a:ext>
            </a:extLst>
          </p:cNvPr>
          <p:cNvPicPr>
            <a:picLocks noChangeAspect="1"/>
          </p:cNvPicPr>
          <p:nvPr/>
        </p:nvPicPr>
        <p:blipFill>
          <a:blip r:embed="rId4"/>
          <a:stretch>
            <a:fillRect/>
          </a:stretch>
        </p:blipFill>
        <p:spPr>
          <a:xfrm>
            <a:off x="7099387" y="4435051"/>
            <a:ext cx="3177952" cy="1325563"/>
          </a:xfrm>
          <a:prstGeom prst="rect">
            <a:avLst/>
          </a:prstGeom>
        </p:spPr>
      </p:pic>
    </p:spTree>
    <p:extLst>
      <p:ext uri="{BB962C8B-B14F-4D97-AF65-F5344CB8AC3E}">
        <p14:creationId xmlns:p14="http://schemas.microsoft.com/office/powerpoint/2010/main" val="29400145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9E735B70-BC5A-8B44-9EAD-A96123A6B881}"/>
              </a:ext>
            </a:extLst>
          </p:cNvPr>
          <p:cNvSpPr>
            <a:spLocks noGrp="1"/>
          </p:cNvSpPr>
          <p:nvPr>
            <p:ph type="title"/>
          </p:nvPr>
        </p:nvSpPr>
        <p:spPr/>
        <p:txBody>
          <a:bodyPr/>
          <a:lstStyle/>
          <a:p>
            <a:r>
              <a:rPr lang="en-US" dirty="0"/>
              <a:t>Gouty tophus revised</a:t>
            </a:r>
          </a:p>
        </p:txBody>
      </p:sp>
      <p:pic>
        <p:nvPicPr>
          <p:cNvPr id="9" name="Content Placeholder 8">
            <a:extLst>
              <a:ext uri="{FF2B5EF4-FFF2-40B4-BE49-F238E27FC236}">
                <a16:creationId xmlns:a16="http://schemas.microsoft.com/office/drawing/2014/main" id="{BC92F736-C376-274D-BE16-044B8A29F858}"/>
              </a:ext>
            </a:extLst>
          </p:cNvPr>
          <p:cNvPicPr>
            <a:picLocks noGrp="1" noChangeAspect="1"/>
          </p:cNvPicPr>
          <p:nvPr>
            <p:ph idx="1"/>
          </p:nvPr>
        </p:nvPicPr>
        <p:blipFill>
          <a:blip r:embed="rId2"/>
          <a:stretch>
            <a:fillRect/>
          </a:stretch>
        </p:blipFill>
        <p:spPr>
          <a:xfrm>
            <a:off x="838200" y="2824216"/>
            <a:ext cx="10515600" cy="2354155"/>
          </a:xfrm>
          <a:prstGeom prst="rect">
            <a:avLst/>
          </a:prstGeom>
        </p:spPr>
      </p:pic>
    </p:spTree>
    <p:extLst>
      <p:ext uri="{BB962C8B-B14F-4D97-AF65-F5344CB8AC3E}">
        <p14:creationId xmlns:p14="http://schemas.microsoft.com/office/powerpoint/2010/main" val="344094348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20D2EFD-37BB-0A49-A4E6-5968E6A4CCDF}"/>
              </a:ext>
            </a:extLst>
          </p:cNvPr>
          <p:cNvSpPr>
            <a:spLocks noGrp="1"/>
          </p:cNvSpPr>
          <p:nvPr>
            <p:ph type="title"/>
          </p:nvPr>
        </p:nvSpPr>
        <p:spPr/>
        <p:txBody>
          <a:bodyPr/>
          <a:lstStyle/>
          <a:p>
            <a:r>
              <a:rPr lang="en-US" dirty="0"/>
              <a:t>Gouty arthritis</a:t>
            </a:r>
          </a:p>
        </p:txBody>
      </p:sp>
      <p:pic>
        <p:nvPicPr>
          <p:cNvPr id="4" name="Content Placeholder 3">
            <a:extLst>
              <a:ext uri="{FF2B5EF4-FFF2-40B4-BE49-F238E27FC236}">
                <a16:creationId xmlns:a16="http://schemas.microsoft.com/office/drawing/2014/main" id="{6D476E6F-4EFE-BE47-B4FE-2A1EBAD447E0}"/>
              </a:ext>
            </a:extLst>
          </p:cNvPr>
          <p:cNvPicPr>
            <a:picLocks noGrp="1" noChangeAspect="1"/>
          </p:cNvPicPr>
          <p:nvPr>
            <p:ph idx="1"/>
          </p:nvPr>
        </p:nvPicPr>
        <p:blipFill>
          <a:blip r:embed="rId2"/>
          <a:stretch>
            <a:fillRect/>
          </a:stretch>
        </p:blipFill>
        <p:spPr>
          <a:xfrm>
            <a:off x="1194875" y="1825625"/>
            <a:ext cx="9802249" cy="4351338"/>
          </a:xfrm>
          <a:prstGeom prst="rect">
            <a:avLst/>
          </a:prstGeom>
        </p:spPr>
      </p:pic>
      <p:sp>
        <p:nvSpPr>
          <p:cNvPr id="5" name="TextBox 4">
            <a:extLst>
              <a:ext uri="{FF2B5EF4-FFF2-40B4-BE49-F238E27FC236}">
                <a16:creationId xmlns:a16="http://schemas.microsoft.com/office/drawing/2014/main" id="{6DC0A3B3-D172-9446-98E0-63CB098F435F}"/>
              </a:ext>
            </a:extLst>
          </p:cNvPr>
          <p:cNvSpPr txBox="1"/>
          <p:nvPr/>
        </p:nvSpPr>
        <p:spPr>
          <a:xfrm>
            <a:off x="5179512" y="6311900"/>
            <a:ext cx="2314801" cy="276999"/>
          </a:xfrm>
          <a:prstGeom prst="rect">
            <a:avLst/>
          </a:prstGeom>
          <a:noFill/>
        </p:spPr>
        <p:txBody>
          <a:bodyPr wrap="none" rtlCol="0">
            <a:spAutoFit/>
          </a:bodyPr>
          <a:lstStyle/>
          <a:p>
            <a:r>
              <a:rPr lang="en-US" sz="1200" dirty="0"/>
              <a:t>Arthritis is a manifestation of gout</a:t>
            </a:r>
          </a:p>
        </p:txBody>
      </p:sp>
      <p:sp>
        <p:nvSpPr>
          <p:cNvPr id="6" name="TextBox 5">
            <a:extLst>
              <a:ext uri="{FF2B5EF4-FFF2-40B4-BE49-F238E27FC236}">
                <a16:creationId xmlns:a16="http://schemas.microsoft.com/office/drawing/2014/main" id="{03831B29-8094-B34E-AE14-9417C22AEC25}"/>
              </a:ext>
            </a:extLst>
          </p:cNvPr>
          <p:cNvSpPr txBox="1"/>
          <p:nvPr/>
        </p:nvSpPr>
        <p:spPr>
          <a:xfrm>
            <a:off x="8467595" y="3814176"/>
            <a:ext cx="1104790" cy="276999"/>
          </a:xfrm>
          <a:prstGeom prst="rect">
            <a:avLst/>
          </a:prstGeom>
          <a:noFill/>
        </p:spPr>
        <p:txBody>
          <a:bodyPr wrap="none" rtlCol="0">
            <a:spAutoFit/>
          </a:bodyPr>
          <a:lstStyle/>
          <a:p>
            <a:r>
              <a:rPr lang="en-US" sz="1200" dirty="0"/>
              <a:t>Original model</a:t>
            </a:r>
          </a:p>
        </p:txBody>
      </p:sp>
      <p:sp>
        <p:nvSpPr>
          <p:cNvPr id="7" name="TextBox 6">
            <a:extLst>
              <a:ext uri="{FF2B5EF4-FFF2-40B4-BE49-F238E27FC236}">
                <a16:creationId xmlns:a16="http://schemas.microsoft.com/office/drawing/2014/main" id="{F4B11C86-CCA5-B64A-9023-1E7C2E9B8D7E}"/>
              </a:ext>
            </a:extLst>
          </p:cNvPr>
          <p:cNvSpPr txBox="1"/>
          <p:nvPr/>
        </p:nvSpPr>
        <p:spPr>
          <a:xfrm>
            <a:off x="8012483" y="5828933"/>
            <a:ext cx="2352503" cy="276999"/>
          </a:xfrm>
          <a:prstGeom prst="rect">
            <a:avLst/>
          </a:prstGeom>
          <a:noFill/>
        </p:spPr>
        <p:txBody>
          <a:bodyPr wrap="none" rtlCol="0">
            <a:spAutoFit/>
          </a:bodyPr>
          <a:lstStyle/>
          <a:p>
            <a:r>
              <a:rPr lang="en-US" sz="1200" dirty="0"/>
              <a:t>Revised model. Not a complication</a:t>
            </a:r>
          </a:p>
        </p:txBody>
      </p:sp>
    </p:spTree>
    <p:extLst>
      <p:ext uri="{BB962C8B-B14F-4D97-AF65-F5344CB8AC3E}">
        <p14:creationId xmlns:p14="http://schemas.microsoft.com/office/powerpoint/2010/main" val="360080903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F6FF96-7197-C545-99BD-C07826A45BB4}"/>
              </a:ext>
            </a:extLst>
          </p:cNvPr>
          <p:cNvSpPr>
            <a:spLocks noGrp="1"/>
          </p:cNvSpPr>
          <p:nvPr>
            <p:ph type="title"/>
          </p:nvPr>
        </p:nvSpPr>
        <p:spPr/>
        <p:txBody>
          <a:bodyPr/>
          <a:lstStyle/>
          <a:p>
            <a:r>
              <a:rPr lang="en-US" dirty="0"/>
              <a:t>Gout – current model</a:t>
            </a:r>
          </a:p>
        </p:txBody>
      </p:sp>
      <p:pic>
        <p:nvPicPr>
          <p:cNvPr id="4" name="Content Placeholder 3">
            <a:extLst>
              <a:ext uri="{FF2B5EF4-FFF2-40B4-BE49-F238E27FC236}">
                <a16:creationId xmlns:a16="http://schemas.microsoft.com/office/drawing/2014/main" id="{3602D059-4DA7-7449-93D3-BE0A3F3C16A2}"/>
              </a:ext>
            </a:extLst>
          </p:cNvPr>
          <p:cNvPicPr>
            <a:picLocks noGrp="1" noChangeAspect="1"/>
          </p:cNvPicPr>
          <p:nvPr>
            <p:ph idx="1"/>
          </p:nvPr>
        </p:nvPicPr>
        <p:blipFill>
          <a:blip r:embed="rId2"/>
          <a:stretch>
            <a:fillRect/>
          </a:stretch>
        </p:blipFill>
        <p:spPr>
          <a:xfrm>
            <a:off x="838200" y="2074617"/>
            <a:ext cx="10515600" cy="2171700"/>
          </a:xfrm>
          <a:prstGeom prst="rect">
            <a:avLst/>
          </a:prstGeom>
        </p:spPr>
      </p:pic>
      <p:sp>
        <p:nvSpPr>
          <p:cNvPr id="5" name="Oval 4">
            <a:extLst>
              <a:ext uri="{FF2B5EF4-FFF2-40B4-BE49-F238E27FC236}">
                <a16:creationId xmlns:a16="http://schemas.microsoft.com/office/drawing/2014/main" id="{52DA5F64-792E-1349-AC44-9BEE396F184E}"/>
              </a:ext>
            </a:extLst>
          </p:cNvPr>
          <p:cNvSpPr/>
          <p:nvPr/>
        </p:nvSpPr>
        <p:spPr>
          <a:xfrm>
            <a:off x="6770318" y="2339293"/>
            <a:ext cx="1189972" cy="218783"/>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a:extLst>
              <a:ext uri="{FF2B5EF4-FFF2-40B4-BE49-F238E27FC236}">
                <a16:creationId xmlns:a16="http://schemas.microsoft.com/office/drawing/2014/main" id="{811EDA5F-0921-7E48-8CCB-4CCAF097E37D}"/>
              </a:ext>
            </a:extLst>
          </p:cNvPr>
          <p:cNvSpPr txBox="1"/>
          <p:nvPr/>
        </p:nvSpPr>
        <p:spPr>
          <a:xfrm>
            <a:off x="1388566" y="5285984"/>
            <a:ext cx="9673738" cy="369332"/>
          </a:xfrm>
          <a:prstGeom prst="rect">
            <a:avLst/>
          </a:prstGeom>
          <a:noFill/>
        </p:spPr>
        <p:txBody>
          <a:bodyPr wrap="none" rtlCol="0">
            <a:spAutoFit/>
          </a:bodyPr>
          <a:lstStyle/>
          <a:p>
            <a:r>
              <a:rPr lang="en-US" dirty="0"/>
              <a:t>The FSN states this is an inflammatory disorder but there is no mention of inflammation in the model</a:t>
            </a:r>
          </a:p>
        </p:txBody>
      </p:sp>
    </p:spTree>
    <p:extLst>
      <p:ext uri="{BB962C8B-B14F-4D97-AF65-F5344CB8AC3E}">
        <p14:creationId xmlns:p14="http://schemas.microsoft.com/office/powerpoint/2010/main" val="116060687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EDFCB7-D771-FF4C-A9AF-346A382FCB46}"/>
              </a:ext>
            </a:extLst>
          </p:cNvPr>
          <p:cNvSpPr>
            <a:spLocks noGrp="1"/>
          </p:cNvSpPr>
          <p:nvPr>
            <p:ph type="title"/>
          </p:nvPr>
        </p:nvSpPr>
        <p:spPr/>
        <p:txBody>
          <a:bodyPr/>
          <a:lstStyle/>
          <a:p>
            <a:r>
              <a:rPr lang="en-US" dirty="0"/>
              <a:t>Is hyperuricemia a necessary condition for gout?</a:t>
            </a:r>
          </a:p>
        </p:txBody>
      </p:sp>
      <p:sp>
        <p:nvSpPr>
          <p:cNvPr id="3" name="Content Placeholder 2">
            <a:extLst>
              <a:ext uri="{FF2B5EF4-FFF2-40B4-BE49-F238E27FC236}">
                <a16:creationId xmlns:a16="http://schemas.microsoft.com/office/drawing/2014/main" id="{B31818DD-7650-8F4C-AAFC-5D3AE04FCDAB}"/>
              </a:ext>
            </a:extLst>
          </p:cNvPr>
          <p:cNvSpPr>
            <a:spLocks noGrp="1"/>
          </p:cNvSpPr>
          <p:nvPr>
            <p:ph idx="1"/>
          </p:nvPr>
        </p:nvSpPr>
        <p:spPr/>
        <p:txBody>
          <a:bodyPr/>
          <a:lstStyle/>
          <a:p>
            <a:r>
              <a:rPr lang="en-US" dirty="0"/>
              <a:t>Many articles report that acute flares of gout can occur with normal uric acid levels but do not clearly state that individuals with gout never have elevated uric acid at some point during their disease.</a:t>
            </a:r>
          </a:p>
          <a:p>
            <a:endParaRPr lang="en-US" dirty="0"/>
          </a:p>
        </p:txBody>
      </p:sp>
    </p:spTree>
    <p:extLst>
      <p:ext uri="{BB962C8B-B14F-4D97-AF65-F5344CB8AC3E}">
        <p14:creationId xmlns:p14="http://schemas.microsoft.com/office/powerpoint/2010/main" val="348444532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2655D8-5190-D643-97C9-AF76043C8EFB}"/>
              </a:ext>
            </a:extLst>
          </p:cNvPr>
          <p:cNvSpPr>
            <a:spLocks noGrp="1"/>
          </p:cNvSpPr>
          <p:nvPr>
            <p:ph type="title"/>
          </p:nvPr>
        </p:nvSpPr>
        <p:spPr/>
        <p:txBody>
          <a:bodyPr/>
          <a:lstStyle/>
          <a:p>
            <a:r>
              <a:rPr lang="en-US" b="1" dirty="0"/>
              <a:t>Hyperuricemia and Gout</a:t>
            </a:r>
            <a:br>
              <a:rPr lang="en-US" b="1" dirty="0"/>
            </a:br>
            <a:endParaRPr lang="en-US" dirty="0"/>
          </a:p>
        </p:txBody>
      </p:sp>
      <p:sp>
        <p:nvSpPr>
          <p:cNvPr id="3" name="Content Placeholder 2">
            <a:extLst>
              <a:ext uri="{FF2B5EF4-FFF2-40B4-BE49-F238E27FC236}">
                <a16:creationId xmlns:a16="http://schemas.microsoft.com/office/drawing/2014/main" id="{4D5A3F99-AD6F-C348-8CD0-707C9A0499A1}"/>
              </a:ext>
            </a:extLst>
          </p:cNvPr>
          <p:cNvSpPr>
            <a:spLocks noGrp="1"/>
          </p:cNvSpPr>
          <p:nvPr>
            <p:ph idx="1"/>
          </p:nvPr>
        </p:nvSpPr>
        <p:spPr/>
        <p:txBody>
          <a:bodyPr>
            <a:normAutofit/>
          </a:bodyPr>
          <a:lstStyle/>
          <a:p>
            <a:pPr marL="0" indent="0">
              <a:buNone/>
            </a:pPr>
            <a:r>
              <a:rPr lang="en-US" dirty="0"/>
              <a:t>Not all patients with hyperuricemia develop gout. In the United States, 21% of the population have hyperuricemia, and 4% have gout.1 The 5-year cumulative incidence of gout was 0.5% in men with uric acid levels of 6 mg/ dL or less (to convert to mmol/L, multiply by 59.485) and 30.5% in those with levels of 10 mg/dL or higher. </a:t>
            </a:r>
            <a:r>
              <a:rPr lang="en-US" u="sng" dirty="0">
                <a:solidFill>
                  <a:srgbClr val="FF0000"/>
                </a:solidFill>
              </a:rPr>
              <a:t>Uric acid levels may fluctuate and possibly decrease during an acute episode, but if normal, measuring uric acid 2 to 3 weeks after an acute attack has resolved will provide an accurate baseline and may aid in establishment of the diagnosis.</a:t>
            </a:r>
            <a:r>
              <a:rPr lang="en-US" dirty="0"/>
              <a:t> Acute gout cannot be excluded by the presence of a normal serum urate level.</a:t>
            </a:r>
          </a:p>
          <a:p>
            <a:pPr marL="0" indent="0">
              <a:buNone/>
            </a:pPr>
            <a:r>
              <a:rPr lang="en-US" sz="1050" dirty="0"/>
              <a:t>Mayo Clin Proc. n August 2017;92(8):1234-1247 n http://</a:t>
            </a:r>
            <a:r>
              <a:rPr lang="en-US" sz="1050" dirty="0" err="1"/>
              <a:t>dx.doi.org</a:t>
            </a:r>
            <a:r>
              <a:rPr lang="en-US" sz="1050" dirty="0"/>
              <a:t>/10.1016/j.mayocp.2017.05.026 </a:t>
            </a:r>
            <a:r>
              <a:rPr lang="en-US" sz="1050" dirty="0" err="1"/>
              <a:t>www.mayoclinicproceedings.org</a:t>
            </a:r>
            <a:r>
              <a:rPr lang="en-US" sz="1050" dirty="0"/>
              <a:t> n ª 2017 Mayo Foundation for Medical Education and Research</a:t>
            </a:r>
          </a:p>
        </p:txBody>
      </p:sp>
    </p:spTree>
    <p:extLst>
      <p:ext uri="{BB962C8B-B14F-4D97-AF65-F5344CB8AC3E}">
        <p14:creationId xmlns:p14="http://schemas.microsoft.com/office/powerpoint/2010/main" val="295306660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100897-A626-7E4A-8000-51A5D7A313D7}"/>
              </a:ext>
            </a:extLst>
          </p:cNvPr>
          <p:cNvSpPr>
            <a:spLocks noGrp="1"/>
          </p:cNvSpPr>
          <p:nvPr>
            <p:ph type="title"/>
          </p:nvPr>
        </p:nvSpPr>
        <p:spPr/>
        <p:txBody>
          <a:bodyPr/>
          <a:lstStyle/>
          <a:p>
            <a:r>
              <a:rPr lang="en-US" dirty="0"/>
              <a:t>Diagnostic criteria for gout</a:t>
            </a:r>
          </a:p>
        </p:txBody>
      </p:sp>
      <p:pic>
        <p:nvPicPr>
          <p:cNvPr id="4" name="Content Placeholder 3">
            <a:extLst>
              <a:ext uri="{FF2B5EF4-FFF2-40B4-BE49-F238E27FC236}">
                <a16:creationId xmlns:a16="http://schemas.microsoft.com/office/drawing/2014/main" id="{3B12EB46-DAA3-074A-A6DA-A3C36084E01E}"/>
              </a:ext>
            </a:extLst>
          </p:cNvPr>
          <p:cNvPicPr>
            <a:picLocks noGrp="1" noChangeAspect="1"/>
          </p:cNvPicPr>
          <p:nvPr>
            <p:ph idx="1"/>
          </p:nvPr>
        </p:nvPicPr>
        <p:blipFill>
          <a:blip r:embed="rId2"/>
          <a:stretch>
            <a:fillRect/>
          </a:stretch>
        </p:blipFill>
        <p:spPr>
          <a:xfrm>
            <a:off x="4074332" y="1825625"/>
            <a:ext cx="4043336" cy="4351338"/>
          </a:xfrm>
          <a:prstGeom prst="rect">
            <a:avLst/>
          </a:prstGeom>
        </p:spPr>
      </p:pic>
      <p:sp>
        <p:nvSpPr>
          <p:cNvPr id="5" name="Oval 4">
            <a:extLst>
              <a:ext uri="{FF2B5EF4-FFF2-40B4-BE49-F238E27FC236}">
                <a16:creationId xmlns:a16="http://schemas.microsoft.com/office/drawing/2014/main" id="{1E2088D6-6872-2C41-A7AB-FDC709AFFA87}"/>
              </a:ext>
            </a:extLst>
          </p:cNvPr>
          <p:cNvSpPr/>
          <p:nvPr/>
        </p:nvSpPr>
        <p:spPr>
          <a:xfrm>
            <a:off x="4208745" y="4215008"/>
            <a:ext cx="1196236" cy="250521"/>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Arrow Connector 6">
            <a:extLst>
              <a:ext uri="{FF2B5EF4-FFF2-40B4-BE49-F238E27FC236}">
                <a16:creationId xmlns:a16="http://schemas.microsoft.com/office/drawing/2014/main" id="{B019F9DD-AA9A-E54B-A59A-0273E9DDBF3C}"/>
              </a:ext>
            </a:extLst>
          </p:cNvPr>
          <p:cNvCxnSpPr/>
          <p:nvPr/>
        </p:nvCxnSpPr>
        <p:spPr>
          <a:xfrm flipH="1">
            <a:off x="5455086" y="3688143"/>
            <a:ext cx="3901857" cy="62630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8" name="TextBox 7">
            <a:extLst>
              <a:ext uri="{FF2B5EF4-FFF2-40B4-BE49-F238E27FC236}">
                <a16:creationId xmlns:a16="http://schemas.microsoft.com/office/drawing/2014/main" id="{C5E36951-E6B9-4249-8A09-03E9AA984351}"/>
              </a:ext>
            </a:extLst>
          </p:cNvPr>
          <p:cNvSpPr txBox="1"/>
          <p:nvPr/>
        </p:nvSpPr>
        <p:spPr>
          <a:xfrm>
            <a:off x="9356943" y="3453280"/>
            <a:ext cx="1847589" cy="830997"/>
          </a:xfrm>
          <a:prstGeom prst="rect">
            <a:avLst/>
          </a:prstGeom>
          <a:noFill/>
        </p:spPr>
        <p:txBody>
          <a:bodyPr wrap="square" rtlCol="0">
            <a:spAutoFit/>
          </a:bodyPr>
          <a:lstStyle/>
          <a:p>
            <a:r>
              <a:rPr lang="en-US" sz="1200" dirty="0"/>
              <a:t>Hyperuricemia appears to be neither sufficient or necessary for diagnosis of gout</a:t>
            </a:r>
          </a:p>
        </p:txBody>
      </p:sp>
    </p:spTree>
    <p:extLst>
      <p:ext uri="{BB962C8B-B14F-4D97-AF65-F5344CB8AC3E}">
        <p14:creationId xmlns:p14="http://schemas.microsoft.com/office/powerpoint/2010/main" val="409021913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89BBBB-208E-9C46-844A-A596C73F1FDA}"/>
              </a:ext>
            </a:extLst>
          </p:cNvPr>
          <p:cNvSpPr>
            <a:spLocks noGrp="1"/>
          </p:cNvSpPr>
          <p:nvPr>
            <p:ph type="title"/>
          </p:nvPr>
        </p:nvSpPr>
        <p:spPr>
          <a:xfrm>
            <a:off x="838200" y="184151"/>
            <a:ext cx="10515600" cy="961478"/>
          </a:xfrm>
        </p:spPr>
        <p:txBody>
          <a:bodyPr/>
          <a:lstStyle/>
          <a:p>
            <a:r>
              <a:rPr lang="en-US" dirty="0"/>
              <a:t>Gout – proposed revision to model</a:t>
            </a:r>
          </a:p>
        </p:txBody>
      </p:sp>
      <p:pic>
        <p:nvPicPr>
          <p:cNvPr id="5" name="Content Placeholder 4">
            <a:extLst>
              <a:ext uri="{FF2B5EF4-FFF2-40B4-BE49-F238E27FC236}">
                <a16:creationId xmlns:a16="http://schemas.microsoft.com/office/drawing/2014/main" id="{C5874F9F-8861-7746-9EAE-969FEEE27503}"/>
              </a:ext>
            </a:extLst>
          </p:cNvPr>
          <p:cNvPicPr>
            <a:picLocks noGrp="1" noChangeAspect="1"/>
          </p:cNvPicPr>
          <p:nvPr>
            <p:ph idx="1"/>
          </p:nvPr>
        </p:nvPicPr>
        <p:blipFill>
          <a:blip r:embed="rId2"/>
          <a:stretch>
            <a:fillRect/>
          </a:stretch>
        </p:blipFill>
        <p:spPr>
          <a:xfrm>
            <a:off x="638827" y="1210133"/>
            <a:ext cx="10515600" cy="4325722"/>
          </a:xfrm>
          <a:prstGeom prst="rect">
            <a:avLst/>
          </a:prstGeom>
        </p:spPr>
      </p:pic>
      <p:sp>
        <p:nvSpPr>
          <p:cNvPr id="7" name="Rectangle 6">
            <a:extLst>
              <a:ext uri="{FF2B5EF4-FFF2-40B4-BE49-F238E27FC236}">
                <a16:creationId xmlns:a16="http://schemas.microsoft.com/office/drawing/2014/main" id="{3E084BB9-A5C3-3E49-8A12-78395622FED7}"/>
              </a:ext>
            </a:extLst>
          </p:cNvPr>
          <p:cNvSpPr/>
          <p:nvPr/>
        </p:nvSpPr>
        <p:spPr>
          <a:xfrm>
            <a:off x="7601211" y="5959726"/>
            <a:ext cx="3553216" cy="215444"/>
          </a:xfrm>
          <a:prstGeom prst="rect">
            <a:avLst/>
          </a:prstGeom>
          <a:ln>
            <a:solidFill>
              <a:schemeClr val="accent1"/>
            </a:solidFill>
          </a:ln>
        </p:spPr>
        <p:txBody>
          <a:bodyPr wrap="square">
            <a:spAutoFit/>
          </a:bodyPr>
          <a:lstStyle/>
          <a:p>
            <a:r>
              <a:rPr lang="en-US" sz="800" dirty="0"/>
              <a:t>Or 112654002 |Deposition of sodium urate crystals (morphologic abnormality)|?</a:t>
            </a:r>
          </a:p>
        </p:txBody>
      </p:sp>
      <p:cxnSp>
        <p:nvCxnSpPr>
          <p:cNvPr id="10" name="Straight Arrow Connector 9">
            <a:extLst>
              <a:ext uri="{FF2B5EF4-FFF2-40B4-BE49-F238E27FC236}">
                <a16:creationId xmlns:a16="http://schemas.microsoft.com/office/drawing/2014/main" id="{319FDB44-0783-8045-B3AF-C1E2BE2E86E5}"/>
              </a:ext>
            </a:extLst>
          </p:cNvPr>
          <p:cNvCxnSpPr>
            <a:stCxn id="7" idx="0"/>
          </p:cNvCxnSpPr>
          <p:nvPr/>
        </p:nvCxnSpPr>
        <p:spPr>
          <a:xfrm flipH="1" flipV="1">
            <a:off x="9216928" y="3372994"/>
            <a:ext cx="160891" cy="258673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749528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A782E2-7C3C-9444-9A27-07657F9B30E8}"/>
              </a:ext>
            </a:extLst>
          </p:cNvPr>
          <p:cNvSpPr>
            <a:spLocks noGrp="1"/>
          </p:cNvSpPr>
          <p:nvPr>
            <p:ph type="title"/>
          </p:nvPr>
        </p:nvSpPr>
        <p:spPr/>
        <p:txBody>
          <a:bodyPr/>
          <a:lstStyle/>
          <a:p>
            <a:r>
              <a:rPr lang="en-US" dirty="0"/>
              <a:t>Secondary gout proposed revision to model</a:t>
            </a:r>
          </a:p>
        </p:txBody>
      </p:sp>
      <p:pic>
        <p:nvPicPr>
          <p:cNvPr id="4" name="Content Placeholder 3">
            <a:extLst>
              <a:ext uri="{FF2B5EF4-FFF2-40B4-BE49-F238E27FC236}">
                <a16:creationId xmlns:a16="http://schemas.microsoft.com/office/drawing/2014/main" id="{F8D1A6DA-EC9A-A34A-8815-92FC8FED5886}"/>
              </a:ext>
            </a:extLst>
          </p:cNvPr>
          <p:cNvPicPr>
            <a:picLocks noGrp="1" noChangeAspect="1"/>
          </p:cNvPicPr>
          <p:nvPr>
            <p:ph idx="1"/>
          </p:nvPr>
        </p:nvPicPr>
        <p:blipFill>
          <a:blip r:embed="rId2"/>
          <a:stretch>
            <a:fillRect/>
          </a:stretch>
        </p:blipFill>
        <p:spPr>
          <a:xfrm>
            <a:off x="3560537" y="1825625"/>
            <a:ext cx="5070926" cy="4351338"/>
          </a:xfrm>
          <a:prstGeom prst="rect">
            <a:avLst/>
          </a:prstGeom>
        </p:spPr>
      </p:pic>
    </p:spTree>
    <p:extLst>
      <p:ext uri="{BB962C8B-B14F-4D97-AF65-F5344CB8AC3E}">
        <p14:creationId xmlns:p14="http://schemas.microsoft.com/office/powerpoint/2010/main" val="120037112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279F50-5F0D-6740-A326-DBE8EC5C101A}"/>
              </a:ext>
            </a:extLst>
          </p:cNvPr>
          <p:cNvSpPr>
            <a:spLocks noGrp="1"/>
          </p:cNvSpPr>
          <p:nvPr>
            <p:ph type="title"/>
          </p:nvPr>
        </p:nvSpPr>
        <p:spPr/>
        <p:txBody>
          <a:bodyPr/>
          <a:lstStyle/>
          <a:p>
            <a:r>
              <a:rPr lang="en-US" dirty="0"/>
              <a:t>Gout secondary to other diseases - 1</a:t>
            </a:r>
          </a:p>
        </p:txBody>
      </p:sp>
      <p:pic>
        <p:nvPicPr>
          <p:cNvPr id="4" name="Content Placeholder 3">
            <a:extLst>
              <a:ext uri="{FF2B5EF4-FFF2-40B4-BE49-F238E27FC236}">
                <a16:creationId xmlns:a16="http://schemas.microsoft.com/office/drawing/2014/main" id="{CAD10906-5BAD-2646-93AE-7B4F07C21E12}"/>
              </a:ext>
            </a:extLst>
          </p:cNvPr>
          <p:cNvPicPr>
            <a:picLocks noGrp="1" noChangeAspect="1"/>
          </p:cNvPicPr>
          <p:nvPr>
            <p:ph idx="1"/>
          </p:nvPr>
        </p:nvPicPr>
        <p:blipFill>
          <a:blip r:embed="rId2"/>
          <a:stretch>
            <a:fillRect/>
          </a:stretch>
        </p:blipFill>
        <p:spPr>
          <a:xfrm>
            <a:off x="838200" y="2630791"/>
            <a:ext cx="10515600" cy="2741006"/>
          </a:xfrm>
          <a:prstGeom prst="rect">
            <a:avLst/>
          </a:prstGeom>
        </p:spPr>
      </p:pic>
    </p:spTree>
    <p:extLst>
      <p:ext uri="{BB962C8B-B14F-4D97-AF65-F5344CB8AC3E}">
        <p14:creationId xmlns:p14="http://schemas.microsoft.com/office/powerpoint/2010/main" val="65399782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1D653E-77DC-C243-ADAF-E57B2C877D75}"/>
              </a:ext>
            </a:extLst>
          </p:cNvPr>
          <p:cNvSpPr>
            <a:spLocks noGrp="1"/>
          </p:cNvSpPr>
          <p:nvPr>
            <p:ph type="title"/>
          </p:nvPr>
        </p:nvSpPr>
        <p:spPr/>
        <p:txBody>
          <a:bodyPr/>
          <a:lstStyle/>
          <a:p>
            <a:r>
              <a:rPr lang="en-US" dirty="0"/>
              <a:t>Gout secondary to other diseases - 2</a:t>
            </a:r>
          </a:p>
        </p:txBody>
      </p:sp>
      <p:pic>
        <p:nvPicPr>
          <p:cNvPr id="4" name="Content Placeholder 3">
            <a:extLst>
              <a:ext uri="{FF2B5EF4-FFF2-40B4-BE49-F238E27FC236}">
                <a16:creationId xmlns:a16="http://schemas.microsoft.com/office/drawing/2014/main" id="{FB3FCD08-21B1-E04C-BEAA-DB44C2B32D3F}"/>
              </a:ext>
            </a:extLst>
          </p:cNvPr>
          <p:cNvPicPr>
            <a:picLocks noGrp="1" noChangeAspect="1"/>
          </p:cNvPicPr>
          <p:nvPr>
            <p:ph idx="1"/>
          </p:nvPr>
        </p:nvPicPr>
        <p:blipFill>
          <a:blip r:embed="rId2"/>
          <a:stretch>
            <a:fillRect/>
          </a:stretch>
        </p:blipFill>
        <p:spPr>
          <a:xfrm>
            <a:off x="838200" y="1991329"/>
            <a:ext cx="10515600" cy="4019930"/>
          </a:xfrm>
          <a:prstGeom prst="rect">
            <a:avLst/>
          </a:prstGeom>
        </p:spPr>
      </p:pic>
      <p:sp>
        <p:nvSpPr>
          <p:cNvPr id="5" name="TextBox 4">
            <a:extLst>
              <a:ext uri="{FF2B5EF4-FFF2-40B4-BE49-F238E27FC236}">
                <a16:creationId xmlns:a16="http://schemas.microsoft.com/office/drawing/2014/main" id="{59CF3B7A-DDFF-BB42-B1AB-90097E257394}"/>
              </a:ext>
            </a:extLst>
          </p:cNvPr>
          <p:cNvSpPr txBox="1"/>
          <p:nvPr/>
        </p:nvSpPr>
        <p:spPr>
          <a:xfrm>
            <a:off x="8455069" y="3075140"/>
            <a:ext cx="1104790" cy="276999"/>
          </a:xfrm>
          <a:prstGeom prst="rect">
            <a:avLst/>
          </a:prstGeom>
          <a:noFill/>
        </p:spPr>
        <p:txBody>
          <a:bodyPr wrap="none" rtlCol="0">
            <a:spAutoFit/>
          </a:bodyPr>
          <a:lstStyle/>
          <a:p>
            <a:r>
              <a:rPr lang="en-US" sz="1200" dirty="0"/>
              <a:t>Original model</a:t>
            </a:r>
          </a:p>
        </p:txBody>
      </p:sp>
      <p:sp>
        <p:nvSpPr>
          <p:cNvPr id="6" name="TextBox 5">
            <a:extLst>
              <a:ext uri="{FF2B5EF4-FFF2-40B4-BE49-F238E27FC236}">
                <a16:creationId xmlns:a16="http://schemas.microsoft.com/office/drawing/2014/main" id="{D2366D69-E1F9-FF4F-9316-61069E6FE529}"/>
              </a:ext>
            </a:extLst>
          </p:cNvPr>
          <p:cNvSpPr txBox="1"/>
          <p:nvPr/>
        </p:nvSpPr>
        <p:spPr>
          <a:xfrm>
            <a:off x="8144007" y="5734260"/>
            <a:ext cx="2352503" cy="276999"/>
          </a:xfrm>
          <a:prstGeom prst="rect">
            <a:avLst/>
          </a:prstGeom>
          <a:noFill/>
        </p:spPr>
        <p:txBody>
          <a:bodyPr wrap="none" rtlCol="0">
            <a:spAutoFit/>
          </a:bodyPr>
          <a:lstStyle/>
          <a:p>
            <a:r>
              <a:rPr lang="en-US" sz="1200" dirty="0"/>
              <a:t>Revised model. Not a complication</a:t>
            </a:r>
          </a:p>
        </p:txBody>
      </p:sp>
    </p:spTree>
    <p:extLst>
      <p:ext uri="{BB962C8B-B14F-4D97-AF65-F5344CB8AC3E}">
        <p14:creationId xmlns:p14="http://schemas.microsoft.com/office/powerpoint/2010/main" val="223249326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564</TotalTime>
  <Words>483</Words>
  <Application>Microsoft Macintosh PowerPoint</Application>
  <PresentationFormat>Widescreen</PresentationFormat>
  <Paragraphs>39</Paragraphs>
  <Slides>16</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16</vt:i4>
      </vt:variant>
    </vt:vector>
  </HeadingPairs>
  <TitlesOfParts>
    <vt:vector size="20" baseType="lpstr">
      <vt:lpstr>Arial</vt:lpstr>
      <vt:lpstr>Calibri</vt:lpstr>
      <vt:lpstr>Calibri Light</vt:lpstr>
      <vt:lpstr>Office Theme</vt:lpstr>
      <vt:lpstr>Secondary disorders and gout</vt:lpstr>
      <vt:lpstr>Gout – current model</vt:lpstr>
      <vt:lpstr>Is hyperuricemia a necessary condition for gout?</vt:lpstr>
      <vt:lpstr>Hyperuricemia and Gout </vt:lpstr>
      <vt:lpstr>Diagnostic criteria for gout</vt:lpstr>
      <vt:lpstr>Gout – proposed revision to model</vt:lpstr>
      <vt:lpstr>Secondary gout proposed revision to model</vt:lpstr>
      <vt:lpstr>Gout secondary to other diseases - 1</vt:lpstr>
      <vt:lpstr>Gout secondary to other diseases - 2</vt:lpstr>
      <vt:lpstr>Gout secondary to substances</vt:lpstr>
      <vt:lpstr>Gouty tophus</vt:lpstr>
      <vt:lpstr> The Tophus in Calcium Pyrophosphate Deposition Disease </vt:lpstr>
      <vt:lpstr>CHOLESTEROL “TOPHUS” </vt:lpstr>
      <vt:lpstr>Deposition (morphologic abnormality) hierarchy</vt:lpstr>
      <vt:lpstr>Gouty tophus revised</vt:lpstr>
      <vt:lpstr>Gouty arthritis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Bruce J Goldberg</dc:creator>
  <cp:lastModifiedBy>Bruce J Goldberg</cp:lastModifiedBy>
  <cp:revision>20</cp:revision>
  <dcterms:created xsi:type="dcterms:W3CDTF">2019-06-07T15:53:17Z</dcterms:created>
  <dcterms:modified xsi:type="dcterms:W3CDTF">2019-06-10T16:51:55Z</dcterms:modified>
</cp:coreProperties>
</file>