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57" r:id="rId4"/>
    <p:sldId id="265" r:id="rId5"/>
    <p:sldId id="258" r:id="rId6"/>
    <p:sldId id="261" r:id="rId7"/>
    <p:sldId id="259" r:id="rId8"/>
    <p:sldId id="260" r:id="rId9"/>
    <p:sldId id="262"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94"/>
  </p:normalViewPr>
  <p:slideViewPr>
    <p:cSldViewPr snapToGrid="0" snapToObjects="1">
      <p:cViewPr varScale="1">
        <p:scale>
          <a:sx n="128" d="100"/>
          <a:sy n="128" d="100"/>
        </p:scale>
        <p:origin x="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85356-3513-8F4D-B2D7-1E53D71A94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E6BD31-2F4E-7F47-9391-6E21853BA9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F27E347-5266-C848-AAB0-F01340D0651A}"/>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F1593168-D8EA-8349-AB56-771E4C925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588CC-D8B6-8D49-B2B4-096F7B66B125}"/>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961076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84963-3FF0-2D4D-81EE-4AF733E4CF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50E7E40-8C4F-724D-A119-A9DDEF57A43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11665D-54B7-4344-9C99-3B080AE5170A}"/>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73C5571D-2D35-6B4D-BD55-E67629020F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F29277-E584-4A49-A20F-245DE1C2E23C}"/>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2974882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650229-CBD4-1C45-AE89-6CC16B457D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CAE2A6-A67D-3541-A4FA-A139113720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090A7C-F527-C742-96F4-682B9EC9DE2A}"/>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C35266E3-BACC-CE42-BC47-2E015971FB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4A7023-95D2-BE4E-A838-710A46FC8655}"/>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47933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E2874-EE83-9647-AF2F-FC7A3D26EF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D5902F-7751-8440-9062-8C6A8FF276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A7E05-5451-2A43-AA61-8F1B7ACC9590}"/>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F5E9A86F-E65B-8C4E-A9BC-A57123EFF4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47C6-DD78-1641-A1C1-AFBED1334845}"/>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2688597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A4E3E-5BC5-D243-A39E-DB4F565DA5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C225BFA-D7D6-1C48-877D-A6C2E195DB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42213A-6833-2846-846E-E8FEEBA4AC63}"/>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B8C2BA32-E1C1-3F4F-AC08-8CEB7A3C6F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ACD6C2-5BAB-D545-A2E0-78D378FDB872}"/>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243428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446F9-1559-5A4F-BA4B-06BC503EAF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CE1A94-2CEA-B049-8171-3F652E8D62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486E50-CF99-8543-920A-E80F0E8019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2416D4-D901-624D-8E04-111386153886}"/>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6" name="Footer Placeholder 5">
            <a:extLst>
              <a:ext uri="{FF2B5EF4-FFF2-40B4-BE49-F238E27FC236}">
                <a16:creationId xmlns:a16="http://schemas.microsoft.com/office/drawing/2014/main" id="{45BD58F1-1ABF-6A40-B0CC-D8F834F416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4198F-E517-574C-BD77-17C268BDFD08}"/>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4134153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60727-B821-884C-AAD2-7B9A6244CD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841852-A0EB-654F-8414-C2C91E5697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7E20FB-2DAB-3E46-8A17-9B934DB4CE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73C559-171D-4F48-9456-8945893AC8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881EFE-F4F9-1747-AB34-8F340C88A3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EF101-38D2-CF48-9AAC-EDBB57281BA3}"/>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8" name="Footer Placeholder 7">
            <a:extLst>
              <a:ext uri="{FF2B5EF4-FFF2-40B4-BE49-F238E27FC236}">
                <a16:creationId xmlns:a16="http://schemas.microsoft.com/office/drawing/2014/main" id="{18752342-A122-CB4D-B996-A25FB8B377D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F91FD5-6AAC-EB45-9851-71086E3CBFBD}"/>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1104650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317B8-F1CD-9743-9EA9-496F3BD5B8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C7018-BAB1-8548-AAE7-0975958EACE2}"/>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4" name="Footer Placeholder 3">
            <a:extLst>
              <a:ext uri="{FF2B5EF4-FFF2-40B4-BE49-F238E27FC236}">
                <a16:creationId xmlns:a16="http://schemas.microsoft.com/office/drawing/2014/main" id="{67C644A2-84E6-A24E-8A0C-99AC9C24BE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9D590F-8535-0340-B0B6-05C0CB761C2A}"/>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101980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CABB6-03A8-CF44-851D-BE7E1E88F359}"/>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3" name="Footer Placeholder 2">
            <a:extLst>
              <a:ext uri="{FF2B5EF4-FFF2-40B4-BE49-F238E27FC236}">
                <a16:creationId xmlns:a16="http://schemas.microsoft.com/office/drawing/2014/main" id="{0D528827-F717-1A47-A924-E60BF79980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ABB057F-565E-7447-84B0-B337323711F8}"/>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775123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0DE0B-6FAB-4C4B-BC68-D7F589E4B1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D125EE-B632-CE48-A9A2-74ACD37EC5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D49D03-B6DA-0A4E-A218-3B518416C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F4FAB0-6665-2B4F-9B10-EFCFA91FBC30}"/>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6" name="Footer Placeholder 5">
            <a:extLst>
              <a:ext uri="{FF2B5EF4-FFF2-40B4-BE49-F238E27FC236}">
                <a16:creationId xmlns:a16="http://schemas.microsoft.com/office/drawing/2014/main" id="{005D4A97-9832-5B47-A4A1-6AC6B815B3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7FA900-2FE9-724A-9978-03355565C4B8}"/>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3738000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0C4EE-A4F5-C740-9470-63D894994B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8EA043-1247-FF49-B24D-05974B7FF2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81414B-0D67-6648-BC58-68026A6193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5B110A-EEB5-2641-9AC0-D7C31C2A6716}"/>
              </a:ext>
            </a:extLst>
          </p:cNvPr>
          <p:cNvSpPr>
            <a:spLocks noGrp="1"/>
          </p:cNvSpPr>
          <p:nvPr>
            <p:ph type="dt" sz="half" idx="10"/>
          </p:nvPr>
        </p:nvSpPr>
        <p:spPr/>
        <p:txBody>
          <a:bodyPr/>
          <a:lstStyle/>
          <a:p>
            <a:fld id="{5AAABB81-F7A8-D54B-AA14-B1C7FA77841D}" type="datetimeFigureOut">
              <a:rPr lang="en-US" smtClean="0"/>
              <a:t>8/23/19</a:t>
            </a:fld>
            <a:endParaRPr lang="en-US"/>
          </a:p>
        </p:txBody>
      </p:sp>
      <p:sp>
        <p:nvSpPr>
          <p:cNvPr id="6" name="Footer Placeholder 5">
            <a:extLst>
              <a:ext uri="{FF2B5EF4-FFF2-40B4-BE49-F238E27FC236}">
                <a16:creationId xmlns:a16="http://schemas.microsoft.com/office/drawing/2014/main" id="{5741EAB8-DE17-FB47-8259-216EBF7E9E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8FE432-CFC9-CF49-AC36-FDE5060163D0}"/>
              </a:ext>
            </a:extLst>
          </p:cNvPr>
          <p:cNvSpPr>
            <a:spLocks noGrp="1"/>
          </p:cNvSpPr>
          <p:nvPr>
            <p:ph type="sldNum" sz="quarter" idx="12"/>
          </p:nvPr>
        </p:nvSpPr>
        <p:spPr/>
        <p:txBody>
          <a:bodyPr/>
          <a:lstStyle/>
          <a:p>
            <a:fld id="{A9576EA3-FD32-374E-9800-8B2083349698}" type="slidenum">
              <a:rPr lang="en-US" smtClean="0"/>
              <a:t>‹#›</a:t>
            </a:fld>
            <a:endParaRPr lang="en-US"/>
          </a:p>
        </p:txBody>
      </p:sp>
    </p:spTree>
    <p:extLst>
      <p:ext uri="{BB962C8B-B14F-4D97-AF65-F5344CB8AC3E}">
        <p14:creationId xmlns:p14="http://schemas.microsoft.com/office/powerpoint/2010/main" val="3026003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AA2FC4-48B3-BF4D-9102-AAEFECF871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AD375E-D1AB-8449-AFF5-954863ABD7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0A0EE5-2821-2D45-B99A-5B969E6DE6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ABB81-F7A8-D54B-AA14-B1C7FA77841D}" type="datetimeFigureOut">
              <a:rPr lang="en-US" smtClean="0"/>
              <a:t>8/23/19</a:t>
            </a:fld>
            <a:endParaRPr lang="en-US"/>
          </a:p>
        </p:txBody>
      </p:sp>
      <p:sp>
        <p:nvSpPr>
          <p:cNvPr id="5" name="Footer Placeholder 4">
            <a:extLst>
              <a:ext uri="{FF2B5EF4-FFF2-40B4-BE49-F238E27FC236}">
                <a16:creationId xmlns:a16="http://schemas.microsoft.com/office/drawing/2014/main" id="{8886654E-1684-6449-8E8D-310A590D66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C92553-62EA-BC4B-A50B-D31B15D9F7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76EA3-FD32-374E-9800-8B2083349698}" type="slidenum">
              <a:rPr lang="en-US" smtClean="0"/>
              <a:t>‹#›</a:t>
            </a:fld>
            <a:endParaRPr lang="en-US"/>
          </a:p>
        </p:txBody>
      </p:sp>
    </p:spTree>
    <p:extLst>
      <p:ext uri="{BB962C8B-B14F-4D97-AF65-F5344CB8AC3E}">
        <p14:creationId xmlns:p14="http://schemas.microsoft.com/office/powerpoint/2010/main" val="3862267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ncbi.nlm.nih.gov/pubmed/15913279" TargetMode="External"/><Relationship Id="rId2" Type="http://schemas.openxmlformats.org/officeDocument/2006/relationships/hyperlink" Target="https://www.ncbi.nlm.nih.gov/pmc/articles/PMC555456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5DF56-075B-744F-8A01-7E436956FC3F}"/>
              </a:ext>
            </a:extLst>
          </p:cNvPr>
          <p:cNvSpPr>
            <a:spLocks noGrp="1"/>
          </p:cNvSpPr>
          <p:nvPr>
            <p:ph type="ctrTitle"/>
          </p:nvPr>
        </p:nvSpPr>
        <p:spPr/>
        <p:txBody>
          <a:bodyPr/>
          <a:lstStyle/>
          <a:p>
            <a:r>
              <a:rPr lang="en-US" dirty="0"/>
              <a:t>Neuralgia – finding or disorder</a:t>
            </a:r>
          </a:p>
        </p:txBody>
      </p:sp>
    </p:spTree>
    <p:extLst>
      <p:ext uri="{BB962C8B-B14F-4D97-AF65-F5344CB8AC3E}">
        <p14:creationId xmlns:p14="http://schemas.microsoft.com/office/powerpoint/2010/main" val="3406314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A53DA-A273-274A-A08C-4968FC5B45AE}"/>
              </a:ext>
            </a:extLst>
          </p:cNvPr>
          <p:cNvSpPr>
            <a:spLocks noGrp="1"/>
          </p:cNvSpPr>
          <p:nvPr>
            <p:ph type="title"/>
          </p:nvPr>
        </p:nvSpPr>
        <p:spPr/>
        <p:txBody>
          <a:bodyPr/>
          <a:lstStyle/>
          <a:p>
            <a:r>
              <a:rPr lang="en-US" dirty="0"/>
              <a:t>Comments from Jim Case July 30, 2019</a:t>
            </a:r>
          </a:p>
        </p:txBody>
      </p:sp>
      <p:sp>
        <p:nvSpPr>
          <p:cNvPr id="3" name="Content Placeholder 2">
            <a:extLst>
              <a:ext uri="{FF2B5EF4-FFF2-40B4-BE49-F238E27FC236}">
                <a16:creationId xmlns:a16="http://schemas.microsoft.com/office/drawing/2014/main" id="{189C7A9E-7783-E541-8F23-991CFFD6F80D}"/>
              </a:ext>
            </a:extLst>
          </p:cNvPr>
          <p:cNvSpPr>
            <a:spLocks noGrp="1"/>
          </p:cNvSpPr>
          <p:nvPr>
            <p:ph idx="1"/>
          </p:nvPr>
        </p:nvSpPr>
        <p:spPr/>
        <p:txBody>
          <a:bodyPr>
            <a:normAutofit fontScale="62500" lnSpcReduction="20000"/>
          </a:bodyPr>
          <a:lstStyle/>
          <a:p>
            <a:r>
              <a:rPr lang="en-US" dirty="0"/>
              <a:t> I agree that if there can be determined to be an underlying pathological process, that the entity in question would "most likely" fit under disorder. </a:t>
            </a:r>
          </a:p>
          <a:p>
            <a:r>
              <a:rPr lang="en-US" dirty="0"/>
              <a:t>I would need more convincing in the area of all disorders being </a:t>
            </a:r>
            <a:r>
              <a:rPr lang="en-US" dirty="0" err="1"/>
              <a:t>continuents</a:t>
            </a:r>
            <a:r>
              <a:rPr lang="en-US" dirty="0"/>
              <a:t>, especially when dealing with diseases in remission, which we have currently said are not subtypes of disease but if they were </a:t>
            </a:r>
            <a:r>
              <a:rPr lang="en-US" dirty="0" err="1"/>
              <a:t>continuents</a:t>
            </a:r>
            <a:r>
              <a:rPr lang="en-US" dirty="0"/>
              <a:t>, then they would need to be subtypes of the relevant disease. </a:t>
            </a:r>
          </a:p>
          <a:p>
            <a:r>
              <a:rPr lang="en-US" dirty="0"/>
              <a:t>Likewise, clinical manifestations of a disease may persist. so are they occurrents or </a:t>
            </a:r>
            <a:r>
              <a:rPr lang="en-US" dirty="0" err="1"/>
              <a:t>continuents</a:t>
            </a:r>
            <a:r>
              <a:rPr lang="en-US" dirty="0"/>
              <a:t>? </a:t>
            </a:r>
          </a:p>
          <a:p>
            <a:r>
              <a:rPr lang="en-US" dirty="0"/>
              <a:t>The whole discussion around the separation within SNOMED of findings and disorders I think is leading down the path of </a:t>
            </a:r>
            <a:r>
              <a:rPr lang="en-US" dirty="0" err="1"/>
              <a:t>continuent</a:t>
            </a:r>
            <a:r>
              <a:rPr lang="en-US" dirty="0"/>
              <a:t> and occurrent, but does not clearly distinguish when the same entity can be both or either. </a:t>
            </a:r>
          </a:p>
          <a:p>
            <a:r>
              <a:rPr lang="en-US" dirty="0"/>
              <a:t>All we can state is that there is a class of objects that exists in reality of either an </a:t>
            </a:r>
            <a:r>
              <a:rPr lang="en-US" dirty="0" err="1"/>
              <a:t>occurrrent</a:t>
            </a:r>
            <a:r>
              <a:rPr lang="en-US" dirty="0"/>
              <a:t> or a </a:t>
            </a:r>
            <a:r>
              <a:rPr lang="en-US" dirty="0" err="1"/>
              <a:t>continuent</a:t>
            </a:r>
            <a:r>
              <a:rPr lang="en-US" dirty="0"/>
              <a:t>, which is determined at the point in time of the observation (or decision point). </a:t>
            </a:r>
          </a:p>
          <a:p>
            <a:r>
              <a:rPr lang="en-US" dirty="0"/>
              <a:t>In OGMS, diseases are considered to be dispositions and may be consistent with what we used in allergies, calling them propensities (which has a synonym of disposition).  The question is whether we can systematically apply this to concepts in the clinical findings hierarchy... </a:t>
            </a:r>
          </a:p>
          <a:p>
            <a:pPr lvl="1"/>
            <a:r>
              <a:rPr lang="en-US" dirty="0"/>
              <a:t>Comment form Bruce Goldberg - With regard to the last statement that diseases in OGMS are dispositions, the path we followed for awhile in ECE was Stefan's approach that conditions are either abnormal structures, dispositions or pathological processes which works for allergies. We attempted to expand this to other domains and were unsuccessful.</a:t>
            </a:r>
          </a:p>
        </p:txBody>
      </p:sp>
    </p:spTree>
    <p:extLst>
      <p:ext uri="{BB962C8B-B14F-4D97-AF65-F5344CB8AC3E}">
        <p14:creationId xmlns:p14="http://schemas.microsoft.com/office/powerpoint/2010/main" val="92450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CE64D-0B72-7147-9313-D49CABF29110}"/>
              </a:ext>
            </a:extLst>
          </p:cNvPr>
          <p:cNvSpPr>
            <a:spLocks noGrp="1"/>
          </p:cNvSpPr>
          <p:nvPr>
            <p:ph type="title"/>
          </p:nvPr>
        </p:nvSpPr>
        <p:spPr/>
        <p:txBody>
          <a:bodyPr/>
          <a:lstStyle/>
          <a:p>
            <a:r>
              <a:rPr lang="en-US" dirty="0"/>
              <a:t>16269008 |Neuralgia (finding)|</a:t>
            </a:r>
          </a:p>
        </p:txBody>
      </p:sp>
      <p:sp>
        <p:nvSpPr>
          <p:cNvPr id="3" name="Content Placeholder 2">
            <a:extLst>
              <a:ext uri="{FF2B5EF4-FFF2-40B4-BE49-F238E27FC236}">
                <a16:creationId xmlns:a16="http://schemas.microsoft.com/office/drawing/2014/main" id="{CEFDBE60-5062-7A48-BB77-D73C72CFCBD7}"/>
              </a:ext>
            </a:extLst>
          </p:cNvPr>
          <p:cNvSpPr>
            <a:spLocks noGrp="1"/>
          </p:cNvSpPr>
          <p:nvPr>
            <p:ph idx="1"/>
          </p:nvPr>
        </p:nvSpPr>
        <p:spPr/>
        <p:txBody>
          <a:bodyPr/>
          <a:lstStyle/>
          <a:p>
            <a:r>
              <a:rPr lang="en-US" dirty="0"/>
              <a:t>Question arose as to whether neuralgia and its subtypes are findings or disorders</a:t>
            </a:r>
          </a:p>
        </p:txBody>
      </p:sp>
      <p:pic>
        <p:nvPicPr>
          <p:cNvPr id="4" name="Picture 3">
            <a:extLst>
              <a:ext uri="{FF2B5EF4-FFF2-40B4-BE49-F238E27FC236}">
                <a16:creationId xmlns:a16="http://schemas.microsoft.com/office/drawing/2014/main" id="{801E006D-5083-9A48-BA06-18EEB457BC5C}"/>
              </a:ext>
            </a:extLst>
          </p:cNvPr>
          <p:cNvPicPr>
            <a:picLocks noChangeAspect="1"/>
          </p:cNvPicPr>
          <p:nvPr/>
        </p:nvPicPr>
        <p:blipFill>
          <a:blip r:embed="rId2"/>
          <a:stretch>
            <a:fillRect/>
          </a:stretch>
        </p:blipFill>
        <p:spPr>
          <a:xfrm>
            <a:off x="1832942" y="2953302"/>
            <a:ext cx="8267700" cy="2501900"/>
          </a:xfrm>
          <a:prstGeom prst="rect">
            <a:avLst/>
          </a:prstGeom>
        </p:spPr>
      </p:pic>
    </p:spTree>
    <p:extLst>
      <p:ext uri="{BB962C8B-B14F-4D97-AF65-F5344CB8AC3E}">
        <p14:creationId xmlns:p14="http://schemas.microsoft.com/office/powerpoint/2010/main" val="517316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64E17-75DD-CB45-BE02-7C10348EFBDB}"/>
              </a:ext>
            </a:extLst>
          </p:cNvPr>
          <p:cNvSpPr>
            <a:spLocks noGrp="1"/>
          </p:cNvSpPr>
          <p:nvPr>
            <p:ph type="title"/>
          </p:nvPr>
        </p:nvSpPr>
        <p:spPr/>
        <p:txBody>
          <a:bodyPr/>
          <a:lstStyle/>
          <a:p>
            <a:r>
              <a:rPr lang="en-US" dirty="0"/>
              <a:t>16269008 |Neuralgia (finding)|</a:t>
            </a:r>
          </a:p>
        </p:txBody>
      </p:sp>
      <p:sp>
        <p:nvSpPr>
          <p:cNvPr id="5" name="Text Placeholder 4">
            <a:extLst>
              <a:ext uri="{FF2B5EF4-FFF2-40B4-BE49-F238E27FC236}">
                <a16:creationId xmlns:a16="http://schemas.microsoft.com/office/drawing/2014/main" id="{55CDADCD-D2A5-684C-B068-1437F89C03BA}"/>
              </a:ext>
            </a:extLst>
          </p:cNvPr>
          <p:cNvSpPr>
            <a:spLocks noGrp="1"/>
          </p:cNvSpPr>
          <p:nvPr>
            <p:ph type="body" idx="1"/>
          </p:nvPr>
        </p:nvSpPr>
        <p:spPr/>
        <p:txBody>
          <a:bodyPr/>
          <a:lstStyle/>
          <a:p>
            <a:r>
              <a:rPr lang="en-US" dirty="0"/>
              <a:t>Daily Build Browser</a:t>
            </a:r>
          </a:p>
        </p:txBody>
      </p:sp>
      <p:pic>
        <p:nvPicPr>
          <p:cNvPr id="4" name="Content Placeholder 3">
            <a:extLst>
              <a:ext uri="{FF2B5EF4-FFF2-40B4-BE49-F238E27FC236}">
                <a16:creationId xmlns:a16="http://schemas.microsoft.com/office/drawing/2014/main" id="{C86591FC-9E18-F54D-BB09-6620E70B1BF2}"/>
              </a:ext>
            </a:extLst>
          </p:cNvPr>
          <p:cNvPicPr>
            <a:picLocks noGrp="1" noChangeAspect="1"/>
          </p:cNvPicPr>
          <p:nvPr>
            <p:ph sz="half" idx="2"/>
          </p:nvPr>
        </p:nvPicPr>
        <p:blipFill>
          <a:blip r:embed="rId2"/>
          <a:stretch>
            <a:fillRect/>
          </a:stretch>
        </p:blipFill>
        <p:spPr>
          <a:xfrm>
            <a:off x="839788" y="2892609"/>
            <a:ext cx="5157787" cy="2909520"/>
          </a:xfrm>
          <a:prstGeom prst="rect">
            <a:avLst/>
          </a:prstGeom>
        </p:spPr>
      </p:pic>
      <p:sp>
        <p:nvSpPr>
          <p:cNvPr id="6" name="Text Placeholder 5">
            <a:extLst>
              <a:ext uri="{FF2B5EF4-FFF2-40B4-BE49-F238E27FC236}">
                <a16:creationId xmlns:a16="http://schemas.microsoft.com/office/drawing/2014/main" id="{90ECD5CC-A9B5-1A43-ABE6-B34EA30D4E4D}"/>
              </a:ext>
            </a:extLst>
          </p:cNvPr>
          <p:cNvSpPr>
            <a:spLocks noGrp="1"/>
          </p:cNvSpPr>
          <p:nvPr>
            <p:ph type="body" sz="quarter" idx="3"/>
          </p:nvPr>
        </p:nvSpPr>
        <p:spPr/>
        <p:txBody>
          <a:bodyPr/>
          <a:lstStyle/>
          <a:p>
            <a:r>
              <a:rPr lang="en-US" dirty="0"/>
              <a:t>SNOMED CT Browser</a:t>
            </a:r>
          </a:p>
        </p:txBody>
      </p:sp>
      <p:pic>
        <p:nvPicPr>
          <p:cNvPr id="8" name="Content Placeholder 7">
            <a:extLst>
              <a:ext uri="{FF2B5EF4-FFF2-40B4-BE49-F238E27FC236}">
                <a16:creationId xmlns:a16="http://schemas.microsoft.com/office/drawing/2014/main" id="{A1A4EEAD-55BE-974D-BDBA-E50758C39032}"/>
              </a:ext>
            </a:extLst>
          </p:cNvPr>
          <p:cNvPicPr>
            <a:picLocks noGrp="1" noChangeAspect="1"/>
          </p:cNvPicPr>
          <p:nvPr>
            <p:ph sz="quarter" idx="4"/>
          </p:nvPr>
        </p:nvPicPr>
        <p:blipFill>
          <a:blip r:embed="rId3"/>
          <a:stretch>
            <a:fillRect/>
          </a:stretch>
        </p:blipFill>
        <p:spPr>
          <a:xfrm>
            <a:off x="6172200" y="2833549"/>
            <a:ext cx="5183188" cy="3027639"/>
          </a:xfrm>
          <a:prstGeom prst="rect">
            <a:avLst/>
          </a:prstGeom>
        </p:spPr>
      </p:pic>
    </p:spTree>
    <p:extLst>
      <p:ext uri="{BB962C8B-B14F-4D97-AF65-F5344CB8AC3E}">
        <p14:creationId xmlns:p14="http://schemas.microsoft.com/office/powerpoint/2010/main" val="4268607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B37E6C-A789-D04C-8B28-11A9995C107D}"/>
              </a:ext>
            </a:extLst>
          </p:cNvPr>
          <p:cNvSpPr>
            <a:spLocks noGrp="1"/>
          </p:cNvSpPr>
          <p:nvPr>
            <p:ph type="title"/>
          </p:nvPr>
        </p:nvSpPr>
        <p:spPr/>
        <p:txBody>
          <a:bodyPr/>
          <a:lstStyle/>
          <a:p>
            <a:r>
              <a:rPr lang="en-US" dirty="0"/>
              <a:t>Subtypes of neuralgia</a:t>
            </a:r>
          </a:p>
        </p:txBody>
      </p:sp>
      <p:pic>
        <p:nvPicPr>
          <p:cNvPr id="7" name="Content Placeholder 6">
            <a:extLst>
              <a:ext uri="{FF2B5EF4-FFF2-40B4-BE49-F238E27FC236}">
                <a16:creationId xmlns:a16="http://schemas.microsoft.com/office/drawing/2014/main" id="{05B32A87-76B8-B246-815F-833C43198634}"/>
              </a:ext>
            </a:extLst>
          </p:cNvPr>
          <p:cNvPicPr>
            <a:picLocks noGrp="1" noChangeAspect="1"/>
          </p:cNvPicPr>
          <p:nvPr>
            <p:ph sz="half" idx="1"/>
          </p:nvPr>
        </p:nvPicPr>
        <p:blipFill>
          <a:blip r:embed="rId2"/>
          <a:stretch>
            <a:fillRect/>
          </a:stretch>
        </p:blipFill>
        <p:spPr>
          <a:xfrm>
            <a:off x="838200" y="3052400"/>
            <a:ext cx="5181600" cy="1897787"/>
          </a:xfrm>
          <a:prstGeom prst="rect">
            <a:avLst/>
          </a:prstGeom>
        </p:spPr>
      </p:pic>
      <p:pic>
        <p:nvPicPr>
          <p:cNvPr id="8" name="Content Placeholder 7">
            <a:extLst>
              <a:ext uri="{FF2B5EF4-FFF2-40B4-BE49-F238E27FC236}">
                <a16:creationId xmlns:a16="http://schemas.microsoft.com/office/drawing/2014/main" id="{40BC5E96-D6EC-774B-95F4-7C19A403EEBD}"/>
              </a:ext>
            </a:extLst>
          </p:cNvPr>
          <p:cNvPicPr>
            <a:picLocks noGrp="1" noChangeAspect="1"/>
          </p:cNvPicPr>
          <p:nvPr>
            <p:ph sz="half" idx="2"/>
          </p:nvPr>
        </p:nvPicPr>
        <p:blipFill>
          <a:blip r:embed="rId3"/>
          <a:stretch>
            <a:fillRect/>
          </a:stretch>
        </p:blipFill>
        <p:spPr>
          <a:xfrm>
            <a:off x="6172200" y="3311536"/>
            <a:ext cx="5181600" cy="1379516"/>
          </a:xfrm>
          <a:prstGeom prst="rect">
            <a:avLst/>
          </a:prstGeom>
        </p:spPr>
      </p:pic>
    </p:spTree>
    <p:extLst>
      <p:ext uri="{BB962C8B-B14F-4D97-AF65-F5344CB8AC3E}">
        <p14:creationId xmlns:p14="http://schemas.microsoft.com/office/powerpoint/2010/main" val="126374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BEF5F-0CCD-ED41-8A3B-1A2A99681C7A}"/>
              </a:ext>
            </a:extLst>
          </p:cNvPr>
          <p:cNvSpPr>
            <a:spLocks noGrp="1"/>
          </p:cNvSpPr>
          <p:nvPr>
            <p:ph type="title"/>
          </p:nvPr>
        </p:nvSpPr>
        <p:spPr/>
        <p:txBody>
          <a:bodyPr/>
          <a:lstStyle/>
          <a:p>
            <a:r>
              <a:rPr lang="en-US" dirty="0"/>
              <a:t>Decision from July 2, 2019 authors call </a:t>
            </a:r>
          </a:p>
        </p:txBody>
      </p:sp>
      <p:sp>
        <p:nvSpPr>
          <p:cNvPr id="3" name="Content Placeholder 2">
            <a:extLst>
              <a:ext uri="{FF2B5EF4-FFF2-40B4-BE49-F238E27FC236}">
                <a16:creationId xmlns:a16="http://schemas.microsoft.com/office/drawing/2014/main" id="{7B09DB23-EA70-9544-A441-192D92E37B39}"/>
              </a:ext>
            </a:extLst>
          </p:cNvPr>
          <p:cNvSpPr>
            <a:spLocks noGrp="1"/>
          </p:cNvSpPr>
          <p:nvPr>
            <p:ph idx="1"/>
          </p:nvPr>
        </p:nvSpPr>
        <p:spPr/>
        <p:txBody>
          <a:bodyPr/>
          <a:lstStyle/>
          <a:p>
            <a:r>
              <a:rPr lang="en-US" dirty="0"/>
              <a:t>Symptoms such as pain or neuralgia are always findings.</a:t>
            </a:r>
          </a:p>
          <a:p>
            <a:r>
              <a:rPr lang="en-US" dirty="0"/>
              <a:t>Symptoms due to disorders are disorders</a:t>
            </a:r>
          </a:p>
          <a:p>
            <a:pPr lvl="1"/>
            <a:r>
              <a:rPr lang="en-US" dirty="0"/>
              <a:t>16638401000119101 | Neuralgia of nerve of bilateral lower limbs </a:t>
            </a:r>
            <a:r>
              <a:rPr lang="en-US" b="1" dirty="0"/>
              <a:t>(disorder) should be a finding</a:t>
            </a:r>
            <a:endParaRPr lang="en-US" dirty="0"/>
          </a:p>
          <a:p>
            <a:endParaRPr lang="en-US" dirty="0"/>
          </a:p>
        </p:txBody>
      </p:sp>
    </p:spTree>
    <p:extLst>
      <p:ext uri="{BB962C8B-B14F-4D97-AF65-F5344CB8AC3E}">
        <p14:creationId xmlns:p14="http://schemas.microsoft.com/office/powerpoint/2010/main" val="3284545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EF742-3BBE-294F-B27C-5B69792BAA21}"/>
              </a:ext>
            </a:extLst>
          </p:cNvPr>
          <p:cNvSpPr>
            <a:spLocks noGrp="1"/>
          </p:cNvSpPr>
          <p:nvPr>
            <p:ph type="title"/>
          </p:nvPr>
        </p:nvSpPr>
        <p:spPr/>
        <p:txBody>
          <a:bodyPr/>
          <a:lstStyle/>
          <a:p>
            <a:r>
              <a:rPr lang="en-US" dirty="0"/>
              <a:t>Is trigeminal neuralgia a finding or disorder? – comments from Jim Case July 3, 2019</a:t>
            </a:r>
          </a:p>
        </p:txBody>
      </p:sp>
      <p:sp>
        <p:nvSpPr>
          <p:cNvPr id="3" name="Content Placeholder 2">
            <a:extLst>
              <a:ext uri="{FF2B5EF4-FFF2-40B4-BE49-F238E27FC236}">
                <a16:creationId xmlns:a16="http://schemas.microsoft.com/office/drawing/2014/main" id="{B24836C2-DD32-6546-984C-30375E748479}"/>
              </a:ext>
            </a:extLst>
          </p:cNvPr>
          <p:cNvSpPr>
            <a:spLocks noGrp="1"/>
          </p:cNvSpPr>
          <p:nvPr>
            <p:ph idx="1"/>
          </p:nvPr>
        </p:nvSpPr>
        <p:spPr/>
        <p:txBody>
          <a:bodyPr>
            <a:normAutofit fontScale="55000" lnSpcReduction="20000"/>
          </a:bodyPr>
          <a:lstStyle/>
          <a:p>
            <a:r>
              <a:rPr lang="en-US" dirty="0"/>
              <a:t>If we refer back to the discussion we had in London on the nature of condition vs. occurrence, then trigeminal neuralgia, from my understanding would fall into the former category as it is a chronic condition.</a:t>
            </a:r>
          </a:p>
          <a:p>
            <a:pPr lvl="1"/>
            <a:r>
              <a:rPr lang="en-US" dirty="0"/>
              <a:t>What this means is that, as we have found in other areas, lexical decomposition is often not sufficient to get the full understanding of the meaning of a term.</a:t>
            </a:r>
          </a:p>
          <a:p>
            <a:pPr lvl="1"/>
            <a:r>
              <a:rPr lang="en-US" dirty="0"/>
              <a:t>In the example of sciatica, we have the issue that in some cases, besides the ever present </a:t>
            </a:r>
            <a:r>
              <a:rPr lang="en-US" dirty="0" err="1"/>
              <a:t>pain,there</a:t>
            </a:r>
            <a:r>
              <a:rPr lang="en-US" dirty="0"/>
              <a:t> may be leg weakness, indicating a neuropathy beyond the sensory nerves...  so we run into the issue that clinically we have a term that has a broad coverage of clinical signs associated with the sciatic nerve that may be an occurrence or it may be a more chronic condition due to other pathology such as disc protrusion. </a:t>
            </a:r>
          </a:p>
          <a:p>
            <a:r>
              <a:rPr lang="en-US" dirty="0"/>
              <a:t>So going back to the original question as to whether neuralgia is a finding or a disorder, we need to go back to the causal chain. </a:t>
            </a:r>
          </a:p>
          <a:p>
            <a:pPr lvl="1"/>
            <a:r>
              <a:rPr lang="en-US" dirty="0"/>
              <a:t>If we accept that neuralgia "only" occurs following some form of damage or irritation to the nerve, it would be reasonable to argue that these are "conditions" because they imply more than just the symptom of pain, but damage to the nerve with a manifestation of pain.</a:t>
            </a:r>
          </a:p>
          <a:p>
            <a:pPr lvl="1"/>
            <a:r>
              <a:rPr lang="en-US" dirty="0"/>
              <a:t>However, this would be a deviation from other existing pain findings that also imply damage to the site of the pain (e.g.    247373008 |Ankle pain (finding)|). </a:t>
            </a:r>
          </a:p>
          <a:p>
            <a:pPr lvl="1"/>
            <a:r>
              <a:rPr lang="en-US" dirty="0"/>
              <a:t>So what makes neuralgia special? </a:t>
            </a:r>
          </a:p>
          <a:p>
            <a:pPr lvl="2"/>
            <a:r>
              <a:rPr lang="en-US" dirty="0"/>
              <a:t>For named syndromes, making them disorders is understandable, but for pain in a specific body region without any other qualification, seems they have been viewed as findings. </a:t>
            </a:r>
          </a:p>
          <a:p>
            <a:pPr lvl="2"/>
            <a:r>
              <a:rPr lang="en-US" dirty="0"/>
              <a:t>So an even more general question, is neuralgia a neuropathy? </a:t>
            </a:r>
          </a:p>
          <a:p>
            <a:pPr lvl="2"/>
            <a:r>
              <a:rPr lang="en-US" dirty="0"/>
              <a:t>Neuropathy is a disease, damage or dysfunction of a nerve and is currently a disorder concept and Neuralgia is not a subtype, yet it would seem to fit under the definition of neuropathy.</a:t>
            </a:r>
          </a:p>
          <a:p>
            <a:pPr lvl="2"/>
            <a:r>
              <a:rPr lang="en-US" dirty="0"/>
              <a:t>If we decide to keep neuralgia as a finding, then we would need to make sure that all pain disorders had both Neuralgia and Disease as parents (which looks like the case </a:t>
            </a:r>
            <a:r>
              <a:rPr lang="en-US" dirty="0" err="1"/>
              <a:t>currrently</a:t>
            </a:r>
            <a:r>
              <a:rPr lang="en-US" dirty="0"/>
              <a:t>). </a:t>
            </a:r>
          </a:p>
          <a:p>
            <a:pPr lvl="2"/>
            <a:r>
              <a:rPr lang="en-US" dirty="0"/>
              <a:t>Looking at the SNOMED browser and the daily build, I would need to go back to the authors to determine the sources of the differences (it appears the semantic tags have been changed) for this release</a:t>
            </a:r>
          </a:p>
          <a:p>
            <a:endParaRPr lang="en-US" dirty="0"/>
          </a:p>
        </p:txBody>
      </p:sp>
    </p:spTree>
    <p:extLst>
      <p:ext uri="{BB962C8B-B14F-4D97-AF65-F5344CB8AC3E}">
        <p14:creationId xmlns:p14="http://schemas.microsoft.com/office/powerpoint/2010/main" val="2271983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0FA92-5272-AD40-9B13-83A9038DEE31}"/>
              </a:ext>
            </a:extLst>
          </p:cNvPr>
          <p:cNvSpPr>
            <a:spLocks noGrp="1"/>
          </p:cNvSpPr>
          <p:nvPr>
            <p:ph type="title"/>
          </p:nvPr>
        </p:nvSpPr>
        <p:spPr>
          <a:xfrm>
            <a:off x="838200" y="196160"/>
            <a:ext cx="10515600" cy="787814"/>
          </a:xfrm>
        </p:spPr>
        <p:txBody>
          <a:bodyPr/>
          <a:lstStyle/>
          <a:p>
            <a:r>
              <a:rPr lang="en-US" dirty="0"/>
              <a:t>Comments from Paul Amos – July 3, 2019</a:t>
            </a:r>
          </a:p>
        </p:txBody>
      </p:sp>
      <p:graphicFrame>
        <p:nvGraphicFramePr>
          <p:cNvPr id="4" name="Content Placeholder 3">
            <a:extLst>
              <a:ext uri="{FF2B5EF4-FFF2-40B4-BE49-F238E27FC236}">
                <a16:creationId xmlns:a16="http://schemas.microsoft.com/office/drawing/2014/main" id="{7034AA9D-94B4-DC48-8849-23AA9604E465}"/>
              </a:ext>
            </a:extLst>
          </p:cNvPr>
          <p:cNvGraphicFramePr>
            <a:graphicFrameLocks noGrp="1"/>
          </p:cNvGraphicFramePr>
          <p:nvPr>
            <p:ph idx="1"/>
            <p:extLst>
              <p:ext uri="{D42A27DB-BD31-4B8C-83A1-F6EECF244321}">
                <p14:modId xmlns:p14="http://schemas.microsoft.com/office/powerpoint/2010/main" val="2898830514"/>
              </p:ext>
            </p:extLst>
          </p:nvPr>
        </p:nvGraphicFramePr>
        <p:xfrm>
          <a:off x="838200" y="1152940"/>
          <a:ext cx="10515599" cy="5376006"/>
        </p:xfrm>
        <a:graphic>
          <a:graphicData uri="http://schemas.openxmlformats.org/drawingml/2006/table">
            <a:tbl>
              <a:tblPr/>
              <a:tblGrid>
                <a:gridCol w="10515599">
                  <a:extLst>
                    <a:ext uri="{9D8B030D-6E8A-4147-A177-3AD203B41FA5}">
                      <a16:colId xmlns:a16="http://schemas.microsoft.com/office/drawing/2014/main" val="675873988"/>
                    </a:ext>
                  </a:extLst>
                </a:gridCol>
              </a:tblGrid>
              <a:tr h="4385952">
                <a:tc>
                  <a:txBody>
                    <a:bodyPr/>
                    <a:lstStyle/>
                    <a:p>
                      <a:pPr marL="171450" indent="-171450">
                        <a:buFont typeface="Arial" panose="020B0604020202020204" pitchFamily="34" charset="0"/>
                        <a:buChar char="•"/>
                      </a:pPr>
                      <a:r>
                        <a:rPr lang="en-US" sz="1400" dirty="0">
                          <a:solidFill>
                            <a:schemeClr val="tx1"/>
                          </a:solidFill>
                          <a:effectLst/>
                        </a:rPr>
                        <a:t>I think this goes to the root of my concerns and demonstrates the tension between our approach to recording information as clinicians and how we as clinical terminologists choose to model symptoms and disorders etc.</a:t>
                      </a:r>
                    </a:p>
                    <a:p>
                      <a:pPr marL="171450" indent="-171450">
                        <a:buFont typeface="Arial" panose="020B0604020202020204" pitchFamily="34" charset="0"/>
                        <a:buChar char="•"/>
                      </a:pPr>
                      <a:r>
                        <a:rPr lang="en-US" sz="1400" dirty="0">
                          <a:solidFill>
                            <a:schemeClr val="tx1"/>
                          </a:solidFill>
                          <a:effectLst/>
                          <a:latin typeface="inherit"/>
                        </a:rPr>
                        <a:t>As clinicians we take a history and conduct an examination and then record something which is interpreted as a diagnosis but which in many cases is nothing more than a 'summary' of our findings. To state that  a patient has trigeminal neuralgia is nothing more than restating the symptoms which the patient has described but put into medical parlance. The patient requires further investigation in order to establish the cause of the neuralgia so that we can then apply the appropriate treatment.</a:t>
                      </a:r>
                      <a:endParaRPr lang="en-US" sz="1400" dirty="0">
                        <a:solidFill>
                          <a:schemeClr val="tx1"/>
                        </a:solidFill>
                        <a:effectLst/>
                      </a:endParaRPr>
                    </a:p>
                    <a:p>
                      <a:pPr marL="171450" indent="-171450">
                        <a:buFont typeface="Arial" panose="020B0604020202020204" pitchFamily="34" charset="0"/>
                        <a:buChar char="•"/>
                      </a:pPr>
                      <a:r>
                        <a:rPr lang="en-US" sz="1400" dirty="0">
                          <a:solidFill>
                            <a:schemeClr val="tx1"/>
                          </a:solidFill>
                          <a:effectLst/>
                          <a:latin typeface="inherit"/>
                        </a:rPr>
                        <a:t>In my opinion, the subtypes of Trigeminal neuralgia might include Trigeminal neuralgia due to multiple sclerosis, Trigeminal neuralgia due to microvascular compression, trigeminal neuralgia due to malignant schwannoma (rare, I know) and these would correctly have a semantic tag of "disorder" because as a general rule it is only a clinical statement at this level of detail which can be actioned appropriately to treat the disorder.</a:t>
                      </a:r>
                      <a:endParaRPr lang="en-US" sz="1400" dirty="0">
                        <a:solidFill>
                          <a:schemeClr val="tx1"/>
                        </a:solidFill>
                        <a:effectLst/>
                      </a:endParaRPr>
                    </a:p>
                    <a:p>
                      <a:pPr marL="171450" indent="-171450">
                        <a:buFont typeface="Arial" panose="020B0604020202020204" pitchFamily="34" charset="0"/>
                        <a:buChar char="•"/>
                      </a:pPr>
                      <a:r>
                        <a:rPr lang="en-US" sz="1400" dirty="0">
                          <a:solidFill>
                            <a:schemeClr val="tx1"/>
                          </a:solidFill>
                          <a:effectLst/>
                          <a:latin typeface="inherit"/>
                        </a:rPr>
                        <a:t>This is not to say that we should not give treatment based upon symptoms alone, however this is usually as an interim measure to control symptoms until the underlying disorder is establish and the specific treatment applied. Therefore, the symptom of trigeminal neuralgia may be treated with analgesics until the definitive diagnosis has been established.</a:t>
                      </a:r>
                      <a:endParaRPr lang="en-US" sz="1400" dirty="0">
                        <a:solidFill>
                          <a:schemeClr val="tx1"/>
                        </a:solidFill>
                        <a:effectLst/>
                      </a:endParaRPr>
                    </a:p>
                    <a:p>
                      <a:pPr marL="171450" indent="-171450">
                        <a:buFont typeface="Arial" panose="020B0604020202020204" pitchFamily="34" charset="0"/>
                        <a:buChar char="•"/>
                      </a:pPr>
                      <a:r>
                        <a:rPr lang="en-US" sz="1400" dirty="0">
                          <a:solidFill>
                            <a:schemeClr val="tx1"/>
                          </a:solidFill>
                          <a:effectLst/>
                          <a:latin typeface="inherit"/>
                        </a:rPr>
                        <a:t>With respect to the recording habits of our fellow clinicians, I accept many will choose to record just "Trigeminal neuralgia". Given that the preferred term/synonym does not carry the semantic tag does it matter whether the clinician is aware of whether terminologically it is in the class of "findings" or "disorders" ?</a:t>
                      </a:r>
                      <a:endParaRPr lang="en-US" sz="1400" dirty="0">
                        <a:solidFill>
                          <a:schemeClr val="tx1"/>
                        </a:solidFill>
                        <a:effectLst/>
                      </a:endParaRPr>
                    </a:p>
                    <a:p>
                      <a:pPr marL="171450" indent="-171450">
                        <a:buFont typeface="Arial" panose="020B0604020202020204" pitchFamily="34" charset="0"/>
                        <a:buChar char="•"/>
                      </a:pPr>
                      <a:r>
                        <a:rPr lang="en-US" sz="1400" dirty="0">
                          <a:solidFill>
                            <a:schemeClr val="tx1"/>
                          </a:solidFill>
                          <a:effectLst/>
                        </a:rPr>
                        <a:t>There are a couple of wider issues which relate to the discussion on Findings/Disorders/Diseases:</a:t>
                      </a:r>
                    </a:p>
                    <a:p>
                      <a:pPr marL="628650" lvl="1" indent="-171450">
                        <a:buFont typeface="Arial" panose="020B0604020202020204" pitchFamily="34" charset="0"/>
                        <a:buChar char="•"/>
                      </a:pPr>
                      <a:r>
                        <a:rPr lang="en-US" sz="1400" dirty="0">
                          <a:solidFill>
                            <a:schemeClr val="tx1"/>
                          </a:solidFill>
                          <a:effectLst/>
                        </a:rPr>
                        <a:t>Would it be possible/useful to create a set of criteria which support a class of "Disorders" based upon the discussion above which would be conceptually and terminologically disjoint with a class of "symptoms/Findings"?</a:t>
                      </a:r>
                    </a:p>
                    <a:p>
                      <a:pPr marL="628650" lvl="1" indent="-171450">
                        <a:buFont typeface="Arial" panose="020B0604020202020204" pitchFamily="34" charset="0"/>
                        <a:buChar char="•"/>
                      </a:pPr>
                      <a:r>
                        <a:rPr lang="en-US" sz="1400" dirty="0">
                          <a:solidFill>
                            <a:schemeClr val="tx1"/>
                          </a:solidFill>
                          <a:effectLst/>
                          <a:latin typeface="inherit"/>
                        </a:rPr>
                        <a:t>While it is possible to create a set of concepts based upon the pattern "Symptom/Finding XXX due to disorder YYY (disorder)" this would lead to a level of combinatorial explosion. Therefore, my preferred option would be to have a finding of "Trigeminal neuralgia" and a diagnosis of "Malignant schwannoma of the trigeminal nerve". But it might be considered an acceptable price to pay for clinician acceptance - system suppliers would have to compute equivalence between the 2 approaches in order to ensure consistency in extraction criteria and decision support algorithms. </a:t>
                      </a:r>
                      <a:endParaRPr lang="en-US" sz="1400" dirty="0">
                        <a:solidFill>
                          <a:schemeClr val="tx1"/>
                        </a:solidFill>
                        <a:effectLst/>
                      </a:endParaRPr>
                    </a:p>
                  </a:txBody>
                  <a:tcPr marL="0" marR="0" marT="0" marB="51483">
                    <a:lnL>
                      <a:noFill/>
                    </a:lnL>
                    <a:lnR>
                      <a:noFill/>
                    </a:lnR>
                    <a:lnT>
                      <a:noFill/>
                    </a:lnT>
                    <a:lnB>
                      <a:noFill/>
                    </a:lnB>
                    <a:solidFill>
                      <a:srgbClr val="FFFFFF"/>
                    </a:solidFill>
                  </a:tcPr>
                </a:tc>
                <a:extLst>
                  <a:ext uri="{0D108BD9-81ED-4DB2-BD59-A6C34878D82A}">
                    <a16:rowId xmlns:a16="http://schemas.microsoft.com/office/drawing/2014/main" val="4141042195"/>
                  </a:ext>
                </a:extLst>
              </a:tr>
              <a:tr h="172892">
                <a:tc>
                  <a:txBody>
                    <a:bodyPr/>
                    <a:lstStyle/>
                    <a:p>
                      <a:pPr>
                        <a:buFont typeface="Arial" panose="020B0604020202020204" pitchFamily="34" charset="0"/>
                        <a:buChar char="•"/>
                      </a:pPr>
                      <a:endParaRPr lang="en-US" sz="1000" dirty="0">
                        <a:solidFill>
                          <a:schemeClr val="tx1"/>
                        </a:solidFill>
                        <a:effectLst/>
                      </a:endParaRPr>
                    </a:p>
                  </a:txBody>
                  <a:tcPr marL="0" marR="0" marT="0" marB="51483">
                    <a:lnL>
                      <a:noFill/>
                    </a:lnL>
                    <a:lnR>
                      <a:noFill/>
                    </a:lnR>
                    <a:lnT>
                      <a:noFill/>
                    </a:lnT>
                    <a:lnB>
                      <a:noFill/>
                    </a:lnB>
                    <a:solidFill>
                      <a:srgbClr val="FFFFFF"/>
                    </a:solidFill>
                  </a:tcPr>
                </a:tc>
                <a:extLst>
                  <a:ext uri="{0D108BD9-81ED-4DB2-BD59-A6C34878D82A}">
                    <a16:rowId xmlns:a16="http://schemas.microsoft.com/office/drawing/2014/main" val="1575839024"/>
                  </a:ext>
                </a:extLst>
              </a:tr>
            </a:tbl>
          </a:graphicData>
        </a:graphic>
      </p:graphicFrame>
    </p:spTree>
    <p:extLst>
      <p:ext uri="{BB962C8B-B14F-4D97-AF65-F5344CB8AC3E}">
        <p14:creationId xmlns:p14="http://schemas.microsoft.com/office/powerpoint/2010/main" val="1336442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43BF7-CB68-B740-864C-753A43674D26}"/>
              </a:ext>
            </a:extLst>
          </p:cNvPr>
          <p:cNvSpPr>
            <a:spLocks noGrp="1"/>
          </p:cNvSpPr>
          <p:nvPr>
            <p:ph type="title"/>
          </p:nvPr>
        </p:nvSpPr>
        <p:spPr>
          <a:xfrm>
            <a:off x="838200" y="365126"/>
            <a:ext cx="10515600" cy="718240"/>
          </a:xfrm>
        </p:spPr>
        <p:txBody>
          <a:bodyPr anchor="t"/>
          <a:lstStyle/>
          <a:p>
            <a:r>
              <a:rPr lang="en-US" dirty="0"/>
              <a:t>Comments from Paul Amos – July 3, 2019</a:t>
            </a:r>
          </a:p>
        </p:txBody>
      </p:sp>
      <p:graphicFrame>
        <p:nvGraphicFramePr>
          <p:cNvPr id="7" name="Content Placeholder 6">
            <a:extLst>
              <a:ext uri="{FF2B5EF4-FFF2-40B4-BE49-F238E27FC236}">
                <a16:creationId xmlns:a16="http://schemas.microsoft.com/office/drawing/2014/main" id="{564D8C37-7859-FF45-9318-90860146BB8C}"/>
              </a:ext>
            </a:extLst>
          </p:cNvPr>
          <p:cNvGraphicFramePr>
            <a:graphicFrameLocks noGrp="1"/>
          </p:cNvGraphicFramePr>
          <p:nvPr>
            <p:ph idx="1"/>
            <p:extLst>
              <p:ext uri="{D42A27DB-BD31-4B8C-83A1-F6EECF244321}">
                <p14:modId xmlns:p14="http://schemas.microsoft.com/office/powerpoint/2010/main" val="772468286"/>
              </p:ext>
            </p:extLst>
          </p:nvPr>
        </p:nvGraphicFramePr>
        <p:xfrm>
          <a:off x="838200" y="1427141"/>
          <a:ext cx="10515600" cy="4850130"/>
        </p:xfrm>
        <a:graphic>
          <a:graphicData uri="http://schemas.openxmlformats.org/drawingml/2006/table">
            <a:tbl>
              <a:tblPr/>
              <a:tblGrid>
                <a:gridCol w="10515600">
                  <a:extLst>
                    <a:ext uri="{9D8B030D-6E8A-4147-A177-3AD203B41FA5}">
                      <a16:colId xmlns:a16="http://schemas.microsoft.com/office/drawing/2014/main" val="2571944868"/>
                    </a:ext>
                  </a:extLst>
                </a:gridCol>
              </a:tblGrid>
              <a:tr h="4595971">
                <a:tc>
                  <a:txBody>
                    <a:bodyPr/>
                    <a:lstStyle/>
                    <a:p>
                      <a:pPr marL="285750" indent="-285750">
                        <a:buFont typeface="Arial" panose="020B0604020202020204" pitchFamily="34" charset="0"/>
                        <a:buChar char="•"/>
                      </a:pPr>
                      <a:r>
                        <a:rPr lang="en-US" sz="2400" dirty="0">
                          <a:effectLst/>
                        </a:rPr>
                        <a:t>I think we might be placing too much weight on the perceived distinction between finding and disorder. </a:t>
                      </a:r>
                    </a:p>
                    <a:p>
                      <a:pPr marL="285750" indent="-285750">
                        <a:buFont typeface="Arial" panose="020B0604020202020204" pitchFamily="34" charset="0"/>
                        <a:buChar char="•"/>
                      </a:pPr>
                      <a:r>
                        <a:rPr lang="en-US" sz="2400" dirty="0">
                          <a:effectLst/>
                        </a:rPr>
                        <a:t>The question is when does something rise to the qualification as a "disease", vs is just a point in time finding.  It really depends on how one views each of these conditions.</a:t>
                      </a:r>
                    </a:p>
                    <a:p>
                      <a:pPr marL="285750" indent="-285750">
                        <a:buFont typeface="Arial" panose="020B0604020202020204" pitchFamily="34" charset="0"/>
                        <a:buChar char="•"/>
                      </a:pPr>
                      <a:r>
                        <a:rPr lang="en-US" sz="2400" dirty="0">
                          <a:effectLst/>
                        </a:rPr>
                        <a:t>For example, sciatica, in and of itself, is just a pain symptom (and could be transient, having experienced that myself) or it could be chronic, which implicated an underlying condition that is causing the pain, but the pain is still just a finding. </a:t>
                      </a:r>
                    </a:p>
                    <a:p>
                      <a:pPr marL="285750" indent="-285750">
                        <a:buFont typeface="Arial" panose="020B0604020202020204" pitchFamily="34" charset="0"/>
                        <a:buChar char="•"/>
                      </a:pPr>
                      <a:r>
                        <a:rPr lang="en-US" sz="2400" dirty="0">
                          <a:effectLst/>
                        </a:rPr>
                        <a:t>One might symptomatically treat the pain, but the main focus would be to treat the underlying inciting cause, no?</a:t>
                      </a:r>
                    </a:p>
                    <a:p>
                      <a:pPr marL="285750" indent="-285750">
                        <a:buFont typeface="Arial" panose="020B0604020202020204" pitchFamily="34" charset="0"/>
                        <a:buChar char="•"/>
                      </a:pPr>
                      <a:r>
                        <a:rPr lang="en-US" sz="2400" dirty="0">
                          <a:effectLst/>
                        </a:rPr>
                        <a:t>So, I am still relatively comfortable with making unqualified symptoms "clinical findings".  If we make sciatica a finding (and remodel it to be what it is, "Pain in the sciatic nerve", what would be major issues?</a:t>
                      </a:r>
                    </a:p>
                  </a:txBody>
                  <a:tcPr marL="0" marR="0" marT="0" marB="95250" anchor="ctr">
                    <a:lnL>
                      <a:noFill/>
                    </a:lnL>
                    <a:lnR>
                      <a:noFill/>
                    </a:lnR>
                    <a:lnT>
                      <a:noFill/>
                    </a:lnT>
                    <a:lnB>
                      <a:noFill/>
                    </a:lnB>
                    <a:solidFill>
                      <a:srgbClr val="FFFFFF"/>
                    </a:solidFill>
                  </a:tcPr>
                </a:tc>
                <a:extLst>
                  <a:ext uri="{0D108BD9-81ED-4DB2-BD59-A6C34878D82A}">
                    <a16:rowId xmlns:a16="http://schemas.microsoft.com/office/drawing/2014/main" val="1011703211"/>
                  </a:ext>
                </a:extLst>
              </a:tr>
            </a:tbl>
          </a:graphicData>
        </a:graphic>
      </p:graphicFrame>
    </p:spTree>
    <p:extLst>
      <p:ext uri="{BB962C8B-B14F-4D97-AF65-F5344CB8AC3E}">
        <p14:creationId xmlns:p14="http://schemas.microsoft.com/office/powerpoint/2010/main" val="4175162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DBF57-3418-FD40-B1BC-E71E28CD33B6}"/>
              </a:ext>
            </a:extLst>
          </p:cNvPr>
          <p:cNvSpPr>
            <a:spLocks noGrp="1"/>
          </p:cNvSpPr>
          <p:nvPr>
            <p:ph type="title"/>
          </p:nvPr>
        </p:nvSpPr>
        <p:spPr/>
        <p:txBody>
          <a:bodyPr/>
          <a:lstStyle/>
          <a:p>
            <a:r>
              <a:rPr lang="en-US" dirty="0"/>
              <a:t>Comments from Paul Amos – July 9, 2019</a:t>
            </a:r>
          </a:p>
        </p:txBody>
      </p:sp>
      <p:sp>
        <p:nvSpPr>
          <p:cNvPr id="3" name="Content Placeholder 2">
            <a:extLst>
              <a:ext uri="{FF2B5EF4-FFF2-40B4-BE49-F238E27FC236}">
                <a16:creationId xmlns:a16="http://schemas.microsoft.com/office/drawing/2014/main" id="{D02EB0BD-5585-3A46-9C4C-14D87C0F7625}"/>
              </a:ext>
            </a:extLst>
          </p:cNvPr>
          <p:cNvSpPr>
            <a:spLocks noGrp="1"/>
          </p:cNvSpPr>
          <p:nvPr>
            <p:ph idx="1"/>
          </p:nvPr>
        </p:nvSpPr>
        <p:spPr/>
        <p:txBody>
          <a:bodyPr>
            <a:normAutofit fontScale="70000" lnSpcReduction="20000"/>
          </a:bodyPr>
          <a:lstStyle/>
          <a:p>
            <a:r>
              <a:rPr lang="en-US" dirty="0"/>
              <a:t>Further to some additional research I would like to push back on the assertion that neuralgia results solely from injury or damage to the nerve.</a:t>
            </a:r>
          </a:p>
          <a:p>
            <a:r>
              <a:rPr lang="en-US" dirty="0"/>
              <a:t>A recent review "Trigeminal Neuralgia, Glossopharyngeal Neuralgia, and Myofascial Pain Dysfunction Syndrome: An Update ( see: </a:t>
            </a:r>
            <a:r>
              <a:rPr lang="en-US" dirty="0">
                <a:hlinkClick r:id="rId2"/>
              </a:rPr>
              <a:t>https://www.ncbi.nlm.nih.gov/pmc/articles/PMC5554565/</a:t>
            </a:r>
            <a:r>
              <a:rPr lang="en-US" dirty="0"/>
              <a:t> ) gives a comprehensive review of </a:t>
            </a:r>
            <a:r>
              <a:rPr lang="en-US" dirty="0" err="1"/>
              <a:t>myofacial</a:t>
            </a:r>
            <a:r>
              <a:rPr lang="en-US" dirty="0"/>
              <a:t> pain and TN in particular and lists the various causes according to the classification according to Eller et al (2005) ( see: </a:t>
            </a:r>
            <a:r>
              <a:rPr lang="en-US" dirty="0">
                <a:hlinkClick r:id="rId3"/>
              </a:rPr>
              <a:t>https://www.ncbi.nlm.nih.gov/pubmed/15913279</a:t>
            </a:r>
            <a:r>
              <a:rPr lang="en-US" dirty="0"/>
              <a:t> ) . The final class in the classification; TN7: atypical facial pain and facial pain auxiliary to a somatoform pain issue, requiring mental testing for indicative diagnostic affirmation.</a:t>
            </a:r>
          </a:p>
          <a:p>
            <a:r>
              <a:rPr lang="en-US" dirty="0"/>
              <a:t>This is not uncommon in patients who present with neuralgia/pain to neurologists in which a somatoform cause needs to be excluded and is usually included as part of the differential diagnosis until a physical cause is established.</a:t>
            </a:r>
          </a:p>
          <a:p>
            <a:r>
              <a:rPr lang="en-US" dirty="0"/>
              <a:t>If we believe this to be acceptable clinical practice are we wise to assert and model this concept based solely upon an injury/damage causation when a psychological cause may be the underlying mechanism, even if it is the least likely we would fail the "necessarily true" criteria for modelling the concept.</a:t>
            </a:r>
          </a:p>
          <a:p>
            <a:endParaRPr lang="en-US" dirty="0"/>
          </a:p>
        </p:txBody>
      </p:sp>
    </p:spTree>
    <p:extLst>
      <p:ext uri="{BB962C8B-B14F-4D97-AF65-F5344CB8AC3E}">
        <p14:creationId xmlns:p14="http://schemas.microsoft.com/office/powerpoint/2010/main" val="1424949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266</Words>
  <Application>Microsoft Macintosh PowerPoint</Application>
  <PresentationFormat>Widescreen</PresentationFormat>
  <Paragraphs>52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inherit</vt:lpstr>
      <vt:lpstr>Office Theme</vt:lpstr>
      <vt:lpstr>Neuralgia – finding or disorder</vt:lpstr>
      <vt:lpstr>16269008 |Neuralgia (finding)|</vt:lpstr>
      <vt:lpstr>16269008 |Neuralgia (finding)|</vt:lpstr>
      <vt:lpstr>Subtypes of neuralgia</vt:lpstr>
      <vt:lpstr>Decision from July 2, 2019 authors call </vt:lpstr>
      <vt:lpstr>Is trigeminal neuralgia a finding or disorder? – comments from Jim Case July 3, 2019</vt:lpstr>
      <vt:lpstr>Comments from Paul Amos – July 3, 2019</vt:lpstr>
      <vt:lpstr>Comments from Paul Amos – July 3, 2019</vt:lpstr>
      <vt:lpstr>Comments from Paul Amos – July 9, 2019</vt:lpstr>
      <vt:lpstr>Comments from Jim Case July 30, 2019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8</cp:revision>
  <dcterms:created xsi:type="dcterms:W3CDTF">2019-08-23T18:37:03Z</dcterms:created>
  <dcterms:modified xsi:type="dcterms:W3CDTF">2019-08-23T20:00:33Z</dcterms:modified>
</cp:coreProperties>
</file>