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75" r:id="rId7"/>
    <p:sldId id="261" r:id="rId8"/>
    <p:sldId id="262" r:id="rId9"/>
    <p:sldId id="260" r:id="rId10"/>
    <p:sldId id="273" r:id="rId11"/>
    <p:sldId id="277" r:id="rId12"/>
    <p:sldId id="278" r:id="rId13"/>
    <p:sldId id="279" r:id="rId14"/>
    <p:sldId id="280" r:id="rId15"/>
    <p:sldId id="281" r:id="rId16"/>
    <p:sldId id="283" r:id="rId17"/>
    <p:sldId id="264" r:id="rId18"/>
    <p:sldId id="268" r:id="rId19"/>
    <p:sldId id="267" r:id="rId20"/>
    <p:sldId id="265" r:id="rId21"/>
    <p:sldId id="272" r:id="rId22"/>
    <p:sldId id="266" r:id="rId23"/>
    <p:sldId id="270" r:id="rId24"/>
    <p:sldId id="27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236F05-7313-4529-BA6D-8636CD2AD3C1}" v="3185" dt="2019-04-03T17:14:28.4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6F241-2FE1-4AC8-958A-B7998DBAF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2624" y="703263"/>
            <a:ext cx="8791575" cy="2387600"/>
          </a:xfrm>
        </p:spPr>
        <p:txBody>
          <a:bodyPr/>
          <a:lstStyle/>
          <a:p>
            <a:pPr algn="ctr"/>
            <a:r>
              <a:rPr lang="en-US" dirty="0"/>
              <a:t>SNOMED CT content references and resources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7BA22D-BC0F-4049-96F0-B5703C62A2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6924" y="3995738"/>
            <a:ext cx="8791575" cy="1655762"/>
          </a:xfrm>
        </p:spPr>
        <p:txBody>
          <a:bodyPr>
            <a:noAutofit/>
          </a:bodyPr>
          <a:lstStyle/>
          <a:p>
            <a:pPr algn="r"/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Bruce Goldberg</a:t>
            </a:r>
          </a:p>
          <a:p>
            <a:pPr algn="r"/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Jeff Pierson</a:t>
            </a:r>
          </a:p>
          <a:p>
            <a:pPr algn="r"/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April 2019</a:t>
            </a:r>
          </a:p>
        </p:txBody>
      </p:sp>
    </p:spTree>
    <p:extLst>
      <p:ext uri="{BB962C8B-B14F-4D97-AF65-F5344CB8AC3E}">
        <p14:creationId xmlns:p14="http://schemas.microsoft.com/office/powerpoint/2010/main" val="1323610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67" y="770917"/>
            <a:ext cx="9905998" cy="1478570"/>
          </a:xfrm>
        </p:spPr>
        <p:txBody>
          <a:bodyPr/>
          <a:lstStyle/>
          <a:p>
            <a:r>
              <a:rPr lang="en-US" dirty="0"/>
              <a:t>Prioritization of </a:t>
            </a:r>
            <a:r>
              <a:rPr lang="en-US" dirty="0" err="1"/>
              <a:t>sNOMED</a:t>
            </a:r>
            <a:r>
              <a:rPr lang="en-US" dirty="0"/>
              <a:t> content areas For development of references and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962551"/>
            <a:ext cx="9905999" cy="3541714"/>
          </a:xfrm>
        </p:spPr>
        <p:txBody>
          <a:bodyPr/>
          <a:lstStyle/>
          <a:p>
            <a:r>
              <a:rPr lang="en-US" sz="2800" dirty="0"/>
              <a:t>Initial priority is based upon the hierarchies and subhierarchies identified for the quality improvement projects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These have been grouped together into subject areas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363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6F32E-A536-4410-A0BA-4DDF3951B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Prioritization of </a:t>
            </a:r>
            <a:r>
              <a:rPr lang="en-US" dirty="0" err="1"/>
              <a:t>sNOMED</a:t>
            </a:r>
            <a:r>
              <a:rPr lang="en-US" dirty="0"/>
              <a:t> content areas For references and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C6C57-B14D-491F-8CC9-995704341C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5309724" cy="354171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Allergy, hypersensitivity, intolerance, adverse reactions</a:t>
            </a:r>
          </a:p>
          <a:p>
            <a:pPr lvl="0"/>
            <a:r>
              <a:rPr lang="en-US" dirty="0"/>
              <a:t>Anatomical structure – anatomical morphology</a:t>
            </a:r>
          </a:p>
          <a:p>
            <a:pPr lvl="0"/>
            <a:r>
              <a:rPr lang="en-US" dirty="0"/>
              <a:t>Arthritis</a:t>
            </a:r>
          </a:p>
          <a:p>
            <a:pPr lvl="0"/>
            <a:r>
              <a:rPr lang="en-US" dirty="0"/>
              <a:t>Cardiovascular disease</a:t>
            </a:r>
          </a:p>
          <a:p>
            <a:pPr lvl="0"/>
            <a:r>
              <a:rPr lang="en-US" dirty="0"/>
              <a:t>Burns, ulcers and wounds</a:t>
            </a:r>
          </a:p>
          <a:p>
            <a:pPr lvl="0"/>
            <a:r>
              <a:rPr lang="en-US" dirty="0"/>
              <a:t>Cancer and neoplasm</a:t>
            </a:r>
          </a:p>
          <a:p>
            <a:pPr lvl="0"/>
            <a:r>
              <a:rPr lang="en-US" dirty="0"/>
              <a:t>Eye disease</a:t>
            </a:r>
          </a:p>
          <a:p>
            <a:pPr lvl="0"/>
            <a:r>
              <a:rPr lang="en-US" dirty="0"/>
              <a:t>General medical 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BA8B56-2EEC-459B-B33E-C34614A82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17484" y="2249486"/>
            <a:ext cx="5309724" cy="354171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General surgery</a:t>
            </a:r>
          </a:p>
          <a:p>
            <a:pPr lvl="0"/>
            <a:r>
              <a:rPr lang="en-US" dirty="0"/>
              <a:t>Infectious disease </a:t>
            </a:r>
          </a:p>
          <a:p>
            <a:pPr lvl="0"/>
            <a:r>
              <a:rPr lang="en-US" dirty="0"/>
              <a:t>Organisms</a:t>
            </a:r>
          </a:p>
          <a:p>
            <a:pPr lvl="0"/>
            <a:r>
              <a:rPr lang="en-US" dirty="0"/>
              <a:t>Diabetes</a:t>
            </a:r>
          </a:p>
          <a:p>
            <a:pPr lvl="0"/>
            <a:r>
              <a:rPr lang="en-US" dirty="0"/>
              <a:t>Congenital diseases</a:t>
            </a:r>
          </a:p>
          <a:p>
            <a:pPr lvl="0"/>
            <a:r>
              <a:rPr lang="en-US" dirty="0"/>
              <a:t>Orthopedic</a:t>
            </a:r>
          </a:p>
          <a:p>
            <a:pPr marL="0" indent="0">
              <a:buNone/>
            </a:pPr>
            <a:r>
              <a:rPr lang="en-US" dirty="0"/>
              <a:t>        Fracture</a:t>
            </a:r>
          </a:p>
          <a:p>
            <a:pPr lvl="0"/>
            <a:r>
              <a:rPr lang="en-US" dirty="0"/>
              <a:t>Skin disease</a:t>
            </a:r>
          </a:p>
          <a:p>
            <a:pPr lvl="0"/>
            <a:r>
              <a:rPr lang="en-US" dirty="0"/>
              <a:t>Products and substances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172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248" y="199069"/>
            <a:ext cx="9905998" cy="1478570"/>
          </a:xfrm>
        </p:spPr>
        <p:txBody>
          <a:bodyPr/>
          <a:lstStyle/>
          <a:p>
            <a:r>
              <a:rPr lang="en-US" dirty="0"/>
              <a:t>Prioritization of </a:t>
            </a:r>
            <a:r>
              <a:rPr lang="en-US" dirty="0" err="1"/>
              <a:t>sNOMED</a:t>
            </a:r>
            <a:r>
              <a:rPr lang="en-US" dirty="0"/>
              <a:t> content areas For references and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610686"/>
            <a:ext cx="9905998" cy="4739780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/>
              <a:t>Additional SNOMED hierarchies and sub-hierarchies content areas for development</a:t>
            </a:r>
            <a:endParaRPr lang="en-US" dirty="0"/>
          </a:p>
          <a:p>
            <a:pPr lvl="0"/>
            <a:r>
              <a:rPr lang="en-US" dirty="0"/>
              <a:t>308916002 |Environment or geographical location (environment / location)|</a:t>
            </a:r>
          </a:p>
          <a:p>
            <a:pPr lvl="0"/>
            <a:r>
              <a:rPr lang="en-US" dirty="0"/>
              <a:t>272379006 |Event (event)|</a:t>
            </a:r>
          </a:p>
          <a:p>
            <a:pPr lvl="0"/>
            <a:r>
              <a:rPr lang="en-US" dirty="0"/>
              <a:t>363787002 |Observable entity (observable entity)|</a:t>
            </a:r>
          </a:p>
          <a:p>
            <a:pPr lvl="0"/>
            <a:r>
              <a:rPr lang="en-US" dirty="0"/>
              <a:t>373873005 |Pharmaceutical / biologic product (product)|</a:t>
            </a:r>
          </a:p>
          <a:p>
            <a:pPr lvl="0"/>
            <a:r>
              <a:rPr lang="en-US" dirty="0"/>
              <a:t>260787004 |Physical object (physical object)|</a:t>
            </a:r>
          </a:p>
          <a:p>
            <a:pPr lvl="0"/>
            <a:r>
              <a:rPr lang="en-US" dirty="0"/>
              <a:t>363679005 |Imaging (procedure)|</a:t>
            </a:r>
          </a:p>
          <a:p>
            <a:pPr lvl="0"/>
            <a:r>
              <a:rPr lang="en-US" dirty="0"/>
              <a:t>123038009 |Specimen (specimen)|</a:t>
            </a:r>
          </a:p>
          <a:p>
            <a:pPr lvl="0"/>
            <a:r>
              <a:rPr lang="en-US" dirty="0"/>
              <a:t>254291000 |Staging and scales (staging scale)|</a:t>
            </a:r>
          </a:p>
          <a:p>
            <a:pPr lvl="0"/>
            <a:r>
              <a:rPr lang="en-US" dirty="0"/>
              <a:t>105590001 |Substance (substance)|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088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859" y="0"/>
            <a:ext cx="9905998" cy="1478570"/>
          </a:xfrm>
        </p:spPr>
        <p:txBody>
          <a:bodyPr>
            <a:normAutofit fontScale="90000"/>
          </a:bodyPr>
          <a:lstStyle/>
          <a:p>
            <a:r>
              <a:rPr lang="en-US" dirty="0"/>
              <a:t>Development of reference and resources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Possible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8859" y="1658142"/>
            <a:ext cx="9905999" cy="4541321"/>
          </a:xfrm>
        </p:spPr>
        <p:txBody>
          <a:bodyPr>
            <a:normAutofit/>
          </a:bodyPr>
          <a:lstStyle/>
          <a:p>
            <a:r>
              <a:rPr lang="en-US" dirty="0"/>
              <a:t>U.S. National Library of Medicine  </a:t>
            </a:r>
            <a:r>
              <a:rPr lang="en-US" dirty="0" err="1"/>
              <a:t>MeSH</a:t>
            </a:r>
            <a:r>
              <a:rPr lang="en-US" dirty="0"/>
              <a:t> Authoritative Reference Sources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904868-6B6F-4DC7-8811-1A64DBCA8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0078" y="2170101"/>
            <a:ext cx="7762743" cy="457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800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859" y="0"/>
            <a:ext cx="9905998" cy="1478570"/>
          </a:xfrm>
        </p:spPr>
        <p:txBody>
          <a:bodyPr>
            <a:normAutofit fontScale="90000"/>
          </a:bodyPr>
          <a:lstStyle/>
          <a:p>
            <a:r>
              <a:rPr lang="en-US" dirty="0"/>
              <a:t>Development of reference and resources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Possible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8859" y="1658142"/>
            <a:ext cx="9905999" cy="4541321"/>
          </a:xfrm>
        </p:spPr>
        <p:txBody>
          <a:bodyPr>
            <a:normAutofit/>
          </a:bodyPr>
          <a:lstStyle/>
          <a:p>
            <a:r>
              <a:rPr lang="en-US" dirty="0"/>
              <a:t>Broad online sources – access to online library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UpToDate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/>
              <a:t>DynaMed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/>
              <a:t>Onesearch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/>
              <a:t>STAT!Ref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Taber’s Medical Dictionary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Access Medicine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Other…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329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859" y="0"/>
            <a:ext cx="9905998" cy="1478570"/>
          </a:xfrm>
        </p:spPr>
        <p:txBody>
          <a:bodyPr>
            <a:normAutofit fontScale="90000"/>
          </a:bodyPr>
          <a:lstStyle/>
          <a:p>
            <a:r>
              <a:rPr lang="en-US" dirty="0"/>
              <a:t>Development of reference and resources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Possible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8859" y="1943368"/>
            <a:ext cx="9905999" cy="4541321"/>
          </a:xfrm>
        </p:spPr>
        <p:txBody>
          <a:bodyPr>
            <a:normAutofit/>
          </a:bodyPr>
          <a:lstStyle/>
          <a:p>
            <a:r>
              <a:rPr lang="en-US" dirty="0"/>
              <a:t>Examples of other specific sources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/>
              <a:t>Reputable websites, OMIM, </a:t>
            </a:r>
            <a:r>
              <a:rPr lang="en-US" sz="2400" dirty="0" err="1"/>
              <a:t>Orphanet</a:t>
            </a:r>
            <a:r>
              <a:rPr lang="en-US" sz="2400" dirty="0"/>
              <a:t>, HUGO, HPO, etc.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/>
              <a:t>Foundational Model of Anatomy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/>
              <a:t>Consensus documents from Medical content areas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 err="1"/>
              <a:t>Pubchem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/>
              <a:t>NCBI Taxonomy Browser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dirty="0"/>
              <a:t>NIH </a:t>
            </a:r>
            <a:r>
              <a:rPr lang="en-US" sz="2400" dirty="0" err="1"/>
              <a:t>Toxnet</a:t>
            </a:r>
            <a:r>
              <a:rPr lang="en-US" sz="2400" dirty="0"/>
              <a:t> - </a:t>
            </a:r>
            <a:r>
              <a:rPr lang="en-US" sz="2400" dirty="0" err="1"/>
              <a:t>ChemIDplus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9077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F0D7C-29C6-4964-8E1D-B6D945242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2747" y="100280"/>
            <a:ext cx="9905998" cy="1478570"/>
          </a:xfrm>
        </p:spPr>
        <p:txBody>
          <a:bodyPr>
            <a:normAutofit fontScale="90000"/>
          </a:bodyPr>
          <a:lstStyle/>
          <a:p>
            <a:r>
              <a:rPr lang="en-US" dirty="0"/>
              <a:t>Development of reference and resources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Recommend Grid and online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A5A3B-4B8F-4E93-8D29-F1D520747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2747" y="4992687"/>
            <a:ext cx="9905999" cy="1416502"/>
          </a:xfrm>
        </p:spPr>
        <p:txBody>
          <a:bodyPr/>
          <a:lstStyle/>
          <a:p>
            <a:r>
              <a:rPr lang="en-US" dirty="0"/>
              <a:t>Recommend using the curated sources to develop an online library for SNOMED authors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271D83-1D67-4CE5-B999-69A48991B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21" y="1731089"/>
            <a:ext cx="10721130" cy="310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380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39861"/>
            <a:ext cx="9905998" cy="1478570"/>
          </a:xfrm>
        </p:spPr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08FA491-F9D8-475A-8328-C0F592ADD8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5497" y="83127"/>
            <a:ext cx="6885921" cy="671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4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5302" y="0"/>
            <a:ext cx="9905998" cy="1478570"/>
          </a:xfrm>
        </p:spPr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C600BC-8033-48FA-908C-6BA366EA7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742" y="1133474"/>
            <a:ext cx="9291157" cy="483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422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9232" y="0"/>
            <a:ext cx="9905998" cy="1478570"/>
          </a:xfrm>
        </p:spPr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868881AC-97E2-468C-9CD4-A1B1444FA3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8976" y="1215016"/>
            <a:ext cx="8806254" cy="542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23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Background</a:t>
            </a:r>
          </a:p>
          <a:p>
            <a:r>
              <a:rPr lang="en-US" sz="2800" dirty="0"/>
              <a:t>Organization of work</a:t>
            </a:r>
          </a:p>
          <a:p>
            <a:r>
              <a:rPr lang="en-US" sz="2800" dirty="0"/>
              <a:t>Proposals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6640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914" y="0"/>
            <a:ext cx="9905998" cy="1478570"/>
          </a:xfrm>
        </p:spPr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E18922A-EA15-4872-B7ED-5884D91850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7974" y="1139849"/>
            <a:ext cx="8820326" cy="467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940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4" y="0"/>
            <a:ext cx="9905998" cy="1478570"/>
          </a:xfrm>
        </p:spPr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BAA107-A35B-4420-B8D4-827E50FE5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245" y="1089889"/>
            <a:ext cx="8487813" cy="536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116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478570"/>
          </a:xfrm>
        </p:spPr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EB987F-126D-4AC7-BE1C-2AECB5AD7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023" y="1136671"/>
            <a:ext cx="8518451" cy="516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4079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650" y="-311446"/>
            <a:ext cx="9905998" cy="1478570"/>
          </a:xfrm>
        </p:spPr>
        <p:txBody>
          <a:bodyPr/>
          <a:lstStyle/>
          <a:p>
            <a:r>
              <a:rPr lang="en-US" dirty="0"/>
              <a:t>Documentation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8330B7-81E5-4D5C-A9A1-28EDC42010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077" y="679509"/>
            <a:ext cx="7293273" cy="608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3581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Outstanding questions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FA5A102-3B20-4156-B025-FC8BC9623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performs the rating of sources?</a:t>
            </a:r>
          </a:p>
          <a:p>
            <a:r>
              <a:rPr lang="en-US" dirty="0"/>
              <a:t>Accessing online resources</a:t>
            </a:r>
          </a:p>
          <a:p>
            <a:r>
              <a:rPr lang="en-US" dirty="0"/>
              <a:t>Use of “non-online” sources and keeping them up to date</a:t>
            </a:r>
          </a:p>
          <a:p>
            <a:r>
              <a:rPr lang="en-US" dirty="0"/>
              <a:t>Other questions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3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5303" y="241173"/>
            <a:ext cx="9905998" cy="1478570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719743"/>
            <a:ext cx="9905999" cy="4071458"/>
          </a:xfrm>
        </p:spPr>
        <p:txBody>
          <a:bodyPr/>
          <a:lstStyle/>
          <a:p>
            <a:r>
              <a:rPr lang="en-US" sz="2800" dirty="0"/>
              <a:t>Sources of information are needed to validate and curate SNOMED content</a:t>
            </a:r>
          </a:p>
          <a:p>
            <a:r>
              <a:rPr lang="en-US" sz="2800" dirty="0"/>
              <a:t>There are many possible sources of varying quality </a:t>
            </a:r>
          </a:p>
          <a:p>
            <a:r>
              <a:rPr lang="en-US" sz="2800" dirty="0"/>
              <a:t>There can be disagreement among sources</a:t>
            </a:r>
          </a:p>
          <a:p>
            <a:r>
              <a:rPr lang="en-US" sz="2800" dirty="0"/>
              <a:t>Evaluation of sources is time consuming on ad hoc basis</a:t>
            </a:r>
          </a:p>
          <a:p>
            <a:r>
              <a:rPr lang="en-US" sz="2800" dirty="0"/>
              <a:t>Standardized sources promotes consistency of content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080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of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Evaluation method of references and resources </a:t>
            </a:r>
          </a:p>
          <a:p>
            <a:r>
              <a:rPr lang="en-US" sz="2800" dirty="0"/>
              <a:t>Prioritization of content areas</a:t>
            </a:r>
          </a:p>
          <a:p>
            <a:r>
              <a:rPr lang="en-US" sz="2800" dirty="0"/>
              <a:t>Source development</a:t>
            </a:r>
          </a:p>
          <a:p>
            <a:r>
              <a:rPr lang="en-US" sz="2800" dirty="0"/>
              <a:t>Documentation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991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Proposals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Evaluation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348758"/>
            <a:ext cx="9905999" cy="3541714"/>
          </a:xfrm>
        </p:spPr>
        <p:txBody>
          <a:bodyPr/>
          <a:lstStyle/>
          <a:p>
            <a:r>
              <a:rPr lang="en-US" dirty="0"/>
              <a:t>Recommend using Currency, Relevance, Authority, Accuracy, and Purpose Test</a:t>
            </a:r>
          </a:p>
          <a:p>
            <a:r>
              <a:rPr lang="en-US" dirty="0"/>
              <a:t> “CRAAP” Test</a:t>
            </a:r>
          </a:p>
          <a:p>
            <a:r>
              <a:rPr lang="en-US" dirty="0"/>
              <a:t>Widely used to assess literature and has been adapted for online sources</a:t>
            </a:r>
          </a:p>
          <a:p>
            <a:r>
              <a:rPr lang="en-US" dirty="0"/>
              <a:t>Scores each section from 1 to 10</a:t>
            </a:r>
          </a:p>
          <a:p>
            <a:r>
              <a:rPr lang="en-US" dirty="0"/>
              <a:t>Contains sample questions to assist rating and consistency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420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Proposals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Evaluation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019" y="2097088"/>
            <a:ext cx="9905999" cy="3541714"/>
          </a:xfrm>
        </p:spPr>
        <p:txBody>
          <a:bodyPr/>
          <a:lstStyle/>
          <a:p>
            <a:r>
              <a:rPr lang="en-US" dirty="0"/>
              <a:t>Currency</a:t>
            </a:r>
          </a:p>
          <a:p>
            <a:r>
              <a:rPr lang="en-US" dirty="0"/>
              <a:t>Relevance</a:t>
            </a:r>
          </a:p>
          <a:p>
            <a:r>
              <a:rPr lang="en-US" dirty="0"/>
              <a:t>Authority</a:t>
            </a:r>
          </a:p>
          <a:p>
            <a:r>
              <a:rPr lang="en-US" dirty="0"/>
              <a:t>Accuracy</a:t>
            </a:r>
          </a:p>
          <a:p>
            <a:r>
              <a:rPr lang="en-US" dirty="0"/>
              <a:t>Purpose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9A9E67-0E6E-4EC5-A836-6848C33F8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2076" y="88408"/>
            <a:ext cx="4951822" cy="644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625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247" y="192947"/>
            <a:ext cx="9905998" cy="1478570"/>
          </a:xfrm>
        </p:spPr>
        <p:txBody>
          <a:bodyPr>
            <a:normAutofit/>
          </a:bodyPr>
          <a:lstStyle/>
          <a:p>
            <a:r>
              <a:rPr lang="en-US" dirty="0"/>
              <a:t>Proposals</a:t>
            </a:r>
            <a:br>
              <a:rPr lang="en-US" dirty="0"/>
            </a:br>
            <a:r>
              <a:rPr lang="en-US" dirty="0"/>
              <a:t>information Designation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Looked at designation of “Primary” and “Secondary” sources</a:t>
            </a:r>
          </a:p>
          <a:p>
            <a:r>
              <a:rPr lang="en-US" dirty="0"/>
              <a:t>Recommend not using this designation due to possible confusion</a:t>
            </a:r>
          </a:p>
          <a:p>
            <a:endParaRPr lang="en-US" dirty="0"/>
          </a:p>
          <a:p>
            <a:r>
              <a:rPr lang="en-US" dirty="0"/>
              <a:t>https://hsl.lib.umn.edu/biomed/help/primary-secondary-and-tertiary-sources-health-sciences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1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Primary</a:t>
            </a:r>
          </a:p>
          <a:p>
            <a:r>
              <a:rPr lang="en-US" dirty="0"/>
              <a:t>Secondary</a:t>
            </a:r>
          </a:p>
          <a:p>
            <a:r>
              <a:rPr lang="en-US" dirty="0"/>
              <a:t>Tertiary sources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Research Information Timeline diagram">
            <a:extLst>
              <a:ext uri="{FF2B5EF4-FFF2-40B4-BE49-F238E27FC236}">
                <a16:creationId xmlns:a16="http://schemas.microsoft.com/office/drawing/2014/main" id="{CB9C0067-F614-4C06-B8F9-3055725C5A0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993" y="218115"/>
            <a:ext cx="7079418" cy="6021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7691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C883-8D8A-4EE6-8789-27075920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82450"/>
            <a:ext cx="9905998" cy="1478570"/>
          </a:xfrm>
        </p:spPr>
        <p:txBody>
          <a:bodyPr/>
          <a:lstStyle/>
          <a:p>
            <a:r>
              <a:rPr lang="en-US" dirty="0"/>
              <a:t>Proposals   </a:t>
            </a:r>
            <a:br>
              <a:rPr lang="en-US" dirty="0"/>
            </a:br>
            <a:r>
              <a:rPr lang="en-US" dirty="0"/>
              <a:t>information Designation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16A8-8EE4-4374-85E5-C2D7D6297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820411"/>
            <a:ext cx="9905999" cy="4739779"/>
          </a:xfrm>
        </p:spPr>
        <p:txBody>
          <a:bodyPr>
            <a:normAutofit/>
          </a:bodyPr>
          <a:lstStyle/>
          <a:p>
            <a:r>
              <a:rPr lang="en-US" dirty="0"/>
              <a:t>Recommend designation of “Preferred” and “Alternate” information sources</a:t>
            </a:r>
          </a:p>
          <a:p>
            <a:r>
              <a:rPr lang="en-US" dirty="0"/>
              <a:t>Preferred source – first line information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 Meaning CRAPP rating 45 or greater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 Can have more than 1 primary source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 Designated by subject area</a:t>
            </a:r>
          </a:p>
          <a:p>
            <a:r>
              <a:rPr lang="en-US" dirty="0"/>
              <a:t>Alternate source – supplemental information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Meaning CRAPP rating 40 or greater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 Can have more than 1 alternate source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 Designated by subject area    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35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1696</TotalTime>
  <Words>545</Words>
  <Application>Microsoft Office PowerPoint</Application>
  <PresentationFormat>Widescreen</PresentationFormat>
  <Paragraphs>116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Trebuchet MS</vt:lpstr>
      <vt:lpstr>Tw Cen MT</vt:lpstr>
      <vt:lpstr>Wingdings</vt:lpstr>
      <vt:lpstr>Circuit</vt:lpstr>
      <vt:lpstr>SNOMED CT content references and resources</vt:lpstr>
      <vt:lpstr>Outline of discussion</vt:lpstr>
      <vt:lpstr>Background</vt:lpstr>
      <vt:lpstr>Organization of work</vt:lpstr>
      <vt:lpstr>Proposals  Evaluation test</vt:lpstr>
      <vt:lpstr>Proposals  Evaluation test</vt:lpstr>
      <vt:lpstr>Proposals information Designation</vt:lpstr>
      <vt:lpstr>Proposals</vt:lpstr>
      <vt:lpstr>Proposals    information Designation</vt:lpstr>
      <vt:lpstr>Prioritization of sNOMED content areas For development of references and resources</vt:lpstr>
      <vt:lpstr>Prioritization of sNOMED content areas For references and resources</vt:lpstr>
      <vt:lpstr>Prioritization of sNOMED content areas For references and resources</vt:lpstr>
      <vt:lpstr>Development of reference and resources  Possible sources</vt:lpstr>
      <vt:lpstr>Development of reference and resources  Possible sources</vt:lpstr>
      <vt:lpstr>Development of reference and resources  Possible sources</vt:lpstr>
      <vt:lpstr>Development of reference and resources  Recommend Grid and online library</vt:lpstr>
      <vt:lpstr>Documentation</vt:lpstr>
      <vt:lpstr>Documentation</vt:lpstr>
      <vt:lpstr>Documentation</vt:lpstr>
      <vt:lpstr>Documentation</vt:lpstr>
      <vt:lpstr>Documentation</vt:lpstr>
      <vt:lpstr>Documentation</vt:lpstr>
      <vt:lpstr>Documentation</vt:lpstr>
      <vt:lpstr>Outstanding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content references and resources</dc:title>
  <dc:creator>Jeff Pierson</dc:creator>
  <cp:lastModifiedBy>Jeff Pierson</cp:lastModifiedBy>
  <cp:revision>5</cp:revision>
  <dcterms:created xsi:type="dcterms:W3CDTF">2019-03-31T15:17:22Z</dcterms:created>
  <dcterms:modified xsi:type="dcterms:W3CDTF">2019-04-03T17:14:28Z</dcterms:modified>
</cp:coreProperties>
</file>