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5" r:id="rId1"/>
    <p:sldMasterId id="2147483902" r:id="rId2"/>
  </p:sldMasterIdLst>
  <p:notesMasterIdLst>
    <p:notesMasterId r:id="rId24"/>
  </p:notesMasterIdLst>
  <p:handoutMasterIdLst>
    <p:handoutMasterId r:id="rId25"/>
  </p:handoutMasterIdLst>
  <p:sldIdLst>
    <p:sldId id="326" r:id="rId3"/>
    <p:sldId id="366" r:id="rId4"/>
    <p:sldId id="367" r:id="rId5"/>
    <p:sldId id="368" r:id="rId6"/>
    <p:sldId id="369" r:id="rId7"/>
    <p:sldId id="370" r:id="rId8"/>
    <p:sldId id="371" r:id="rId9"/>
    <p:sldId id="372" r:id="rId10"/>
    <p:sldId id="373" r:id="rId11"/>
    <p:sldId id="374" r:id="rId12"/>
    <p:sldId id="387" r:id="rId13"/>
    <p:sldId id="388" r:id="rId14"/>
    <p:sldId id="375" r:id="rId15"/>
    <p:sldId id="376" r:id="rId16"/>
    <p:sldId id="378" r:id="rId17"/>
    <p:sldId id="377" r:id="rId18"/>
    <p:sldId id="391" r:id="rId19"/>
    <p:sldId id="379" r:id="rId20"/>
    <p:sldId id="389" r:id="rId21"/>
    <p:sldId id="390" r:id="rId22"/>
    <p:sldId id="343" r:id="rId23"/>
  </p:sldIdLst>
  <p:sldSz cx="6858000" cy="5143500"/>
  <p:notesSz cx="7010400" cy="9296400"/>
  <p:defaultTextStyle>
    <a:defPPr>
      <a:defRPr lang="en-US"/>
    </a:defPPr>
    <a:lvl1pPr marL="0" algn="l" defTabSz="914291" rtl="0" eaLnBrk="1" latinLnBrk="0" hangingPunct="1">
      <a:defRPr sz="1800" kern="1200">
        <a:solidFill>
          <a:schemeClr val="tx1"/>
        </a:solidFill>
        <a:latin typeface="+mn-lt"/>
        <a:ea typeface="+mn-ea"/>
        <a:cs typeface="+mn-cs"/>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758" userDrawn="1">
          <p15:clr>
            <a:srgbClr val="A4A3A4"/>
          </p15:clr>
        </p15:guide>
        <p15:guide id="2" pos="221" userDrawn="1">
          <p15:clr>
            <a:srgbClr val="A4A3A4"/>
          </p15:clr>
        </p15:guide>
        <p15:guide id="3" pos="4099" userDrawn="1">
          <p15:clr>
            <a:srgbClr val="A4A3A4"/>
          </p15:clr>
        </p15:guide>
        <p15:guide id="4" orient="horz" pos="2822" userDrawn="1">
          <p15:clr>
            <a:srgbClr val="A4A3A4"/>
          </p15:clr>
        </p15:guide>
        <p15:guide id="5" pos="217" userDrawn="1">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 Kuru" initials="KK" lastIdx="3" clrIdx="0">
    <p:extLst/>
  </p:cmAuthor>
  <p:cmAuthor id="2" name="Kelly Kuru" initials="KK [2]" lastIdx="3" clrIdx="1">
    <p:extLst/>
  </p:cmAuthor>
  <p:cmAuthor id="3" name="Kelly Kuru" initials="KK [3]" lastIdx="1" clrIdx="2">
    <p:extLst/>
  </p:cmAuthor>
  <p:cmAuthor id="4" name="Kelly Kuru" initials="KK [4]" lastIdx="1" clrIdx="3">
    <p:extLst/>
  </p:cmAuthor>
  <p:cmAuthor id="5" name="Kelly Kuru" initials="KK [5]" lastIdx="1" clrIdx="4">
    <p:extLst/>
  </p:cmAuthor>
  <p:cmAuthor id="6" name="Kelly Kuru" initials="KK [6]" lastIdx="1" clrIdx="5">
    <p:extLst/>
  </p:cmAuthor>
  <p:cmAuthor id="7" name="Kelly Kuru" initials="KK [7]" lastIdx="1" clrIdx="6">
    <p:extLst/>
  </p:cmAuthor>
  <p:cmAuthor id="8" name="Kelly Kuru" initials="KK [8]" lastIdx="1" clrIdx="7">
    <p:extLst/>
  </p:cmAuthor>
  <p:cmAuthor id="9" name="Kelly Kuru" initials="KK [9]" lastIdx="1" clrIdx="8">
    <p:extLst/>
  </p:cmAuthor>
  <p:cmAuthor id="10" name="Kelly Kuru" initials="KK [10]" lastIdx="1" clrIdx="9">
    <p:extLst/>
  </p:cmAuthor>
  <p:cmAuthor id="11" name="Kelly Kuru" initials="KK [11]" lastIdx="1" clrIdx="10">
    <p:extLst/>
  </p:cmAuthor>
  <p:cmAuthor id="12" name="Kelly Kuru" initials="KK [12]" lastIdx="1" clrIdx="11">
    <p:extLst/>
  </p:cmAuthor>
  <p:cmAuthor id="13" name="Kelly Kuru" initials="KK [13]" lastIdx="1" clrIdx="12">
    <p:extLst/>
  </p:cmAuthor>
  <p:cmAuthor id="14" name="Kelly Kuru" initials="KK [14]" lastIdx="1" clrIdx="13">
    <p:extLst/>
  </p:cmAuthor>
  <p:cmAuthor id="15" name="Kelly Kuru" initials="KK [15]" lastIdx="1" clrIdx="14">
    <p:extLst/>
  </p:cmAuthor>
  <p:cmAuthor id="16" name="KC" initials="" lastIdx="0" clrIdx="1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4350"/>
    <a:srgbClr val="F4BD30"/>
    <a:srgbClr val="8C79B8"/>
    <a:srgbClr val="37BA9A"/>
    <a:srgbClr val="E6E9EE"/>
    <a:srgbClr val="00A9E0"/>
    <a:srgbClr val="09357A"/>
    <a:srgbClr val="CB77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571" autoAdjust="0"/>
    <p:restoredTop sz="98969" autoAdjust="0"/>
  </p:normalViewPr>
  <p:slideViewPr>
    <p:cSldViewPr snapToGrid="0">
      <p:cViewPr varScale="1">
        <p:scale>
          <a:sx n="143" d="100"/>
          <a:sy n="143" d="100"/>
        </p:scale>
        <p:origin x="-368" y="-112"/>
      </p:cViewPr>
      <p:guideLst>
        <p:guide orient="horz" pos="758"/>
        <p:guide orient="horz" pos="2822"/>
        <p:guide pos="221"/>
        <p:guide pos="4099"/>
        <p:guide pos="217"/>
      </p:guideLst>
    </p:cSldViewPr>
  </p:slideViewPr>
  <p:outlineViewPr>
    <p:cViewPr>
      <p:scale>
        <a:sx n="33" d="100"/>
        <a:sy n="33" d="100"/>
      </p:scale>
      <p:origin x="0" y="4184"/>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23" d="100"/>
          <a:sy n="23" d="100"/>
        </p:scale>
        <p:origin x="-702" y="-10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commentAuthors" Target="commentAuthors.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266"/>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970938" y="0"/>
            <a:ext cx="3037840" cy="464266"/>
          </a:xfrm>
          <a:prstGeom prst="rect">
            <a:avLst/>
          </a:prstGeom>
        </p:spPr>
        <p:txBody>
          <a:bodyPr vert="horz" lIns="91440" tIns="45720" rIns="91440" bIns="45720" rtlCol="0"/>
          <a:lstStyle>
            <a:lvl1pPr algn="r">
              <a:defRPr sz="1200"/>
            </a:lvl1pPr>
          </a:lstStyle>
          <a:p>
            <a:fld id="{808E8302-FAB6-49C8-8345-847646CBD023}" type="datetimeFigureOut">
              <a:rPr lang="en-US" smtClean="0">
                <a:latin typeface="Arial"/>
              </a:rPr>
              <a:pPr/>
              <a:t>14/10/18</a:t>
            </a:fld>
            <a:endParaRPr lang="en-US" dirty="0">
              <a:latin typeface="Arial"/>
            </a:endParaRPr>
          </a:p>
        </p:txBody>
      </p:sp>
      <p:sp>
        <p:nvSpPr>
          <p:cNvPr id="4" name="Footer Placeholder 3"/>
          <p:cNvSpPr>
            <a:spLocks noGrp="1"/>
          </p:cNvSpPr>
          <p:nvPr>
            <p:ph type="ftr" sz="quarter" idx="2"/>
          </p:nvPr>
        </p:nvSpPr>
        <p:spPr>
          <a:xfrm>
            <a:off x="0" y="8830551"/>
            <a:ext cx="3037840" cy="464265"/>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970938" y="8830551"/>
            <a:ext cx="3037840" cy="464265"/>
          </a:xfrm>
          <a:prstGeom prst="rect">
            <a:avLst/>
          </a:prstGeom>
        </p:spPr>
        <p:txBody>
          <a:bodyPr vert="horz" lIns="91440" tIns="45720" rIns="91440" bIns="45720" rtlCol="0" anchor="b"/>
          <a:lstStyle>
            <a:lvl1pPr algn="r">
              <a:defRPr sz="1200"/>
            </a:lvl1pPr>
          </a:lstStyle>
          <a:p>
            <a:fld id="{835EEFC9-BB70-4DFF-BB32-59575CB10BE6}" type="slidenum">
              <a:rPr lang="en-US" smtClean="0">
                <a:latin typeface="Arial"/>
              </a:rPr>
              <a:pPr/>
              <a:t>‹#›</a:t>
            </a:fld>
            <a:endParaRPr lang="en-US" dirty="0">
              <a:latin typeface="Arial"/>
            </a:endParaRPr>
          </a:p>
        </p:txBody>
      </p:sp>
    </p:spTree>
    <p:extLst>
      <p:ext uri="{BB962C8B-B14F-4D97-AF65-F5344CB8AC3E}">
        <p14:creationId xmlns:p14="http://schemas.microsoft.com/office/powerpoint/2010/main" val="6021437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atin typeface="Arial"/>
              </a:defRPr>
            </a:lvl1pPr>
          </a:lstStyle>
          <a:p>
            <a:fld id="{182997B8-C321-429B-8575-1DC3C049F63E}" type="datetimeFigureOut">
              <a:rPr lang="en-US" smtClean="0"/>
              <a:pPr/>
              <a:t>14/10/18</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29967"/>
            <a:ext cx="3037840" cy="464820"/>
          </a:xfrm>
          <a:prstGeom prst="rect">
            <a:avLst/>
          </a:prstGeom>
        </p:spPr>
        <p:txBody>
          <a:bodyPr vert="horz" lIns="91440" tIns="45720" rIns="91440" bIns="45720"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1440" tIns="45720" rIns="91440" bIns="45720" rtlCol="0" anchor="b"/>
          <a:lstStyle>
            <a:lvl1pPr algn="r">
              <a:defRPr sz="1200">
                <a:latin typeface="Arial"/>
              </a:defRPr>
            </a:lvl1pPr>
          </a:lstStyle>
          <a:p>
            <a:fld id="{65BB8463-FF47-4AB8-A37C-6B473AF28FBD}" type="slidenum">
              <a:rPr lang="en-US" smtClean="0"/>
              <a:pPr/>
              <a:t>‹#›</a:t>
            </a:fld>
            <a:endParaRPr lang="en-US" dirty="0"/>
          </a:p>
        </p:txBody>
      </p:sp>
    </p:spTree>
    <p:extLst>
      <p:ext uri="{BB962C8B-B14F-4D97-AF65-F5344CB8AC3E}">
        <p14:creationId xmlns:p14="http://schemas.microsoft.com/office/powerpoint/2010/main" val="2195033111"/>
      </p:ext>
    </p:extLst>
  </p:cSld>
  <p:clrMap bg1="lt1" tx1="dk1" bg2="lt2" tx2="dk2" accent1="accent1" accent2="accent2" accent3="accent3" accent4="accent4" accent5="accent5" accent6="accent6" hlink="hlink" folHlink="folHlink"/>
  <p:hf hdr="0" ftr="0" dt="0"/>
  <p:notesStyle>
    <a:lvl1pPr marL="0" algn="l" defTabSz="914291" rtl="0" eaLnBrk="1" latinLnBrk="0" hangingPunct="1">
      <a:defRPr sz="1200" kern="1200">
        <a:solidFill>
          <a:schemeClr val="tx1"/>
        </a:solidFill>
        <a:latin typeface="Arial"/>
        <a:ea typeface="+mn-ea"/>
        <a:cs typeface="+mn-cs"/>
      </a:defRPr>
    </a:lvl1pPr>
    <a:lvl2pPr marL="457146" algn="l" defTabSz="914291" rtl="0" eaLnBrk="1" latinLnBrk="0" hangingPunct="1">
      <a:defRPr sz="1200" kern="1200">
        <a:solidFill>
          <a:schemeClr val="tx1"/>
        </a:solidFill>
        <a:latin typeface="Arial"/>
        <a:ea typeface="+mn-ea"/>
        <a:cs typeface="+mn-cs"/>
      </a:defRPr>
    </a:lvl2pPr>
    <a:lvl3pPr marL="914291" algn="l" defTabSz="914291" rtl="0" eaLnBrk="1" latinLnBrk="0" hangingPunct="1">
      <a:defRPr sz="1200" kern="1200">
        <a:solidFill>
          <a:schemeClr val="tx1"/>
        </a:solidFill>
        <a:latin typeface="Arial"/>
        <a:ea typeface="+mn-ea"/>
        <a:cs typeface="+mn-cs"/>
      </a:defRPr>
    </a:lvl3pPr>
    <a:lvl4pPr marL="1371438" algn="l" defTabSz="914291" rtl="0" eaLnBrk="1" latinLnBrk="0" hangingPunct="1">
      <a:defRPr sz="1200" kern="1200">
        <a:solidFill>
          <a:schemeClr val="tx1"/>
        </a:solidFill>
        <a:latin typeface="Arial"/>
        <a:ea typeface="+mn-ea"/>
        <a:cs typeface="+mn-cs"/>
      </a:defRPr>
    </a:lvl4pPr>
    <a:lvl5pPr marL="1828584" algn="l" defTabSz="914291" rtl="0" eaLnBrk="1" latinLnBrk="0" hangingPunct="1">
      <a:defRPr sz="1200" kern="1200">
        <a:solidFill>
          <a:schemeClr val="tx1"/>
        </a:solidFill>
        <a:latin typeface="Arial"/>
        <a:ea typeface="+mn-ea"/>
        <a:cs typeface="+mn-cs"/>
      </a:defRPr>
    </a:lvl5pPr>
    <a:lvl6pPr marL="2285729" algn="l" defTabSz="914291" rtl="0" eaLnBrk="1" latinLnBrk="0" hangingPunct="1">
      <a:defRPr sz="1200" kern="1200">
        <a:solidFill>
          <a:schemeClr val="tx1"/>
        </a:solidFill>
        <a:latin typeface="+mn-lt"/>
        <a:ea typeface="+mn-ea"/>
        <a:cs typeface="+mn-cs"/>
      </a:defRPr>
    </a:lvl6pPr>
    <a:lvl7pPr marL="2742875" algn="l" defTabSz="914291" rtl="0" eaLnBrk="1" latinLnBrk="0" hangingPunct="1">
      <a:defRPr sz="1200" kern="1200">
        <a:solidFill>
          <a:schemeClr val="tx1"/>
        </a:solidFill>
        <a:latin typeface="+mn-lt"/>
        <a:ea typeface="+mn-ea"/>
        <a:cs typeface="+mn-cs"/>
      </a:defRPr>
    </a:lvl7pPr>
    <a:lvl8pPr marL="3200021" algn="l" defTabSz="914291" rtl="0" eaLnBrk="1" latinLnBrk="0" hangingPunct="1">
      <a:defRPr sz="1200" kern="1200">
        <a:solidFill>
          <a:schemeClr val="tx1"/>
        </a:solidFill>
        <a:latin typeface="+mn-lt"/>
        <a:ea typeface="+mn-ea"/>
        <a:cs typeface="+mn-cs"/>
      </a:defRPr>
    </a:lvl8pPr>
    <a:lvl9pPr marL="3657167" algn="l" defTabSz="914291"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4" Type="http://schemas.openxmlformats.org/officeDocument/2006/relationships/hyperlink" Target="https://twitter.com/SnomedCT" TargetMode="External"/><Relationship Id="rId1" Type="http://schemas.openxmlformats.org/officeDocument/2006/relationships/slideMaster" Target="../slideMasters/slideMaster2.xml"/><Relationship Id="rId2" Type="http://schemas.openxmlformats.org/officeDocument/2006/relationships/hyperlink" Target="http://www.snomed.org" TargetMode="Externa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4" Type="http://schemas.openxmlformats.org/officeDocument/2006/relationships/hyperlink" Target="https://twitter.com/SnomedCT" TargetMode="External"/><Relationship Id="rId1" Type="http://schemas.openxmlformats.org/officeDocument/2006/relationships/slideMaster" Target="../slideMasters/slideMaster2.xml"/><Relationship Id="rId2" Type="http://schemas.openxmlformats.org/officeDocument/2006/relationships/hyperlink" Target="http://www.snomed.org" TargetMode="Externa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horizontal a">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119687" y="1098550"/>
            <a:ext cx="1738313" cy="4044950"/>
          </a:xfrm>
          <a:prstGeom prst="rect">
            <a:avLst/>
          </a:prstGeom>
        </p:spPr>
        <p:txBody>
          <a:bodyPr vert="horz"/>
          <a:lstStyle/>
          <a:p>
            <a:endParaRPr lang="en-US" dirty="0"/>
          </a:p>
        </p:txBody>
      </p:sp>
    </p:spTree>
    <p:extLst>
      <p:ext uri="{BB962C8B-B14F-4D97-AF65-F5344CB8AC3E}">
        <p14:creationId xmlns:p14="http://schemas.microsoft.com/office/powerpoint/2010/main" val="35987228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plain a">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342900" y="831918"/>
            <a:ext cx="6172200" cy="56872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347663" y="1406988"/>
            <a:ext cx="6191250" cy="3215812"/>
          </a:xfrm>
        </p:spPr>
        <p:txBody>
          <a:bodyPr/>
          <a:lstStyle>
            <a:lvl1pPr>
              <a:spcBef>
                <a:spcPts val="900"/>
              </a:spcBef>
              <a:defRPr sz="1050"/>
            </a:lvl1pPr>
            <a:lvl2pPr marL="342900" indent="0">
              <a:spcBef>
                <a:spcPts val="900"/>
              </a:spcBef>
              <a:defRPr sz="1050">
                <a:latin typeface="Arial"/>
              </a:defRPr>
            </a:lvl2pPr>
          </a:lstStyle>
          <a:p>
            <a:pPr lvl="0"/>
            <a:r>
              <a:rPr lang="en-CA"/>
              <a:t>Click to edit Master text styles</a:t>
            </a:r>
          </a:p>
          <a:p>
            <a:pPr lvl="1"/>
            <a:r>
              <a:rPr lang="en-CA"/>
              <a:t>Second level</a:t>
            </a:r>
          </a:p>
        </p:txBody>
      </p:sp>
      <p:sp>
        <p:nvSpPr>
          <p:cNvPr id="13" name="Slide Number Placeholder 3"/>
          <p:cNvSpPr>
            <a:spLocks noGrp="1"/>
          </p:cNvSpPr>
          <p:nvPr>
            <p:ph type="sldNum" sz="quarter" idx="4"/>
          </p:nvPr>
        </p:nvSpPr>
        <p:spPr>
          <a:xfrm>
            <a:off x="4914900" y="4767264"/>
            <a:ext cx="1600200" cy="376237"/>
          </a:xfrm>
          <a:prstGeom prst="rect">
            <a:avLst/>
          </a:prstGeom>
        </p:spPr>
        <p:txBody>
          <a:bodyPr vert="horz" lIns="0" tIns="0" rIns="0" bIns="0" rtlCol="0" anchor="ctr"/>
          <a:lstStyle>
            <a:lvl1pPr algn="r">
              <a:defRPr sz="600">
                <a:solidFill>
                  <a:schemeClr val="accent3"/>
                </a:solidFill>
              </a:defRPr>
            </a:lvl1pPr>
          </a:lstStyle>
          <a:p>
            <a:fld id="{CF0A3129-E875-6648-A0B3-8ABAE574B041}" type="slidenum">
              <a:rPr lang="en-US"/>
              <a:pPr/>
              <a:t>‹#›</a:t>
            </a:fld>
            <a:endParaRPr lang="en-US" dirty="0"/>
          </a:p>
        </p:txBody>
      </p:sp>
      <p:grpSp>
        <p:nvGrpSpPr>
          <p:cNvPr id="6" name="Group 5"/>
          <p:cNvGrpSpPr/>
          <p:nvPr userDrawn="1"/>
        </p:nvGrpSpPr>
        <p:grpSpPr>
          <a:xfrm>
            <a:off x="352627" y="4788939"/>
            <a:ext cx="4552950" cy="282179"/>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600" dirty="0"/>
                <a:t>SNOMED International – Leading healthcare terminology, worldwide | </a:t>
              </a:r>
              <a:r>
                <a:rPr lang="en-US" sz="600" dirty="0">
                  <a:hlinkClick r:id="rId2"/>
                </a:rPr>
                <a:t>www.snomed.org</a:t>
              </a:r>
              <a:r>
                <a:rPr lang="en-US" sz="600" dirty="0"/>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9"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600" dirty="0">
                  <a:hlinkClick r:id="rId4"/>
                </a:rPr>
                <a:t>@Snomedct </a:t>
              </a:r>
              <a:r>
                <a:rPr lang="de-DE" sz="600" dirty="0"/>
                <a:t>| </a:t>
              </a:r>
              <a:r>
                <a:rPr lang="en-US" sz="600" dirty="0"/>
                <a:t>© 2018 IHTSDO </a:t>
              </a:r>
            </a:p>
          </p:txBody>
        </p:sp>
      </p:grpSp>
    </p:spTree>
    <p:extLst>
      <p:ext uri="{BB962C8B-B14F-4D97-AF65-F5344CB8AC3E}">
        <p14:creationId xmlns:p14="http://schemas.microsoft.com/office/powerpoint/2010/main" val="2860300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5119687" y="920750"/>
            <a:ext cx="1738313" cy="4222750"/>
          </a:xfrm>
          <a:prstGeom prst="rect">
            <a:avLst/>
          </a:prstGeom>
        </p:spPr>
        <p:txBody>
          <a:bodyPr vert="horz"/>
          <a:lstStyle/>
          <a:p>
            <a:endParaRPr lang="en-US" dirty="0"/>
          </a:p>
        </p:txBody>
      </p:sp>
      <p:sp>
        <p:nvSpPr>
          <p:cNvPr id="4" name="Slide Number Placeholder 3"/>
          <p:cNvSpPr>
            <a:spLocks noGrp="1"/>
          </p:cNvSpPr>
          <p:nvPr>
            <p:ph type="sldNum" sz="quarter" idx="11"/>
          </p:nvPr>
        </p:nvSpPr>
        <p:spPr/>
        <p:txBody>
          <a:bodyPr/>
          <a:lstStyle/>
          <a:p>
            <a:fld id="{CF0A3129-E875-6648-A0B3-8ABAE574B041}" type="slidenum">
              <a:rPr lang="en-US"/>
              <a:pPr/>
              <a:t>‹#›</a:t>
            </a:fld>
            <a:endParaRPr lang="en-US" dirty="0"/>
          </a:p>
        </p:txBody>
      </p:sp>
      <p:sp>
        <p:nvSpPr>
          <p:cNvPr id="7" name="Title Placeholder 1"/>
          <p:cNvSpPr>
            <a:spLocks noGrp="1"/>
          </p:cNvSpPr>
          <p:nvPr>
            <p:ph type="title"/>
          </p:nvPr>
        </p:nvSpPr>
        <p:spPr>
          <a:xfrm>
            <a:off x="342900" y="831918"/>
            <a:ext cx="6172200" cy="56872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8" name="Text Placeholder 4"/>
          <p:cNvSpPr>
            <a:spLocks noGrp="1"/>
          </p:cNvSpPr>
          <p:nvPr>
            <p:ph type="body" sz="quarter" idx="10"/>
          </p:nvPr>
        </p:nvSpPr>
        <p:spPr>
          <a:xfrm>
            <a:off x="347663" y="1406988"/>
            <a:ext cx="6191250" cy="3215812"/>
          </a:xfrm>
        </p:spPr>
        <p:txBody>
          <a:bodyPr/>
          <a:lstStyle>
            <a:lvl1pPr>
              <a:spcBef>
                <a:spcPts val="900"/>
              </a:spcBef>
              <a:defRPr sz="1050"/>
            </a:lvl1pPr>
            <a:lvl2pPr marL="342900" indent="0">
              <a:spcBef>
                <a:spcPts val="900"/>
              </a:spcBef>
              <a:defRPr sz="1050">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352627" y="4788939"/>
            <a:ext cx="4552950" cy="282179"/>
            <a:chOff x="457199" y="4767262"/>
            <a:chExt cx="6070600" cy="376238"/>
          </a:xfrm>
        </p:grpSpPr>
        <p:sp>
          <p:nvSpPr>
            <p:cNvPr id="9"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600" dirty="0"/>
                <a:t>SNOMED International – Leading healthcare terminology, worldwide | </a:t>
              </a:r>
              <a:r>
                <a:rPr lang="en-US" sz="600" dirty="0">
                  <a:hlinkClick r:id="rId2"/>
                </a:rPr>
                <a:t>www.snomed.org</a:t>
              </a:r>
              <a:r>
                <a:rPr lang="en-US" sz="600" dirty="0"/>
                <a:t> |</a:t>
              </a:r>
            </a:p>
          </p:txBody>
        </p:sp>
        <p:pic>
          <p:nvPicPr>
            <p:cNvPr id="10"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1"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600" dirty="0">
                  <a:hlinkClick r:id="rId4"/>
                </a:rPr>
                <a:t>@Snomedct </a:t>
              </a:r>
              <a:r>
                <a:rPr lang="de-DE" sz="600" dirty="0"/>
                <a:t>| </a:t>
              </a:r>
              <a:r>
                <a:rPr lang="en-US" sz="600" dirty="0"/>
                <a:t>© 2018 IHTSDO </a:t>
              </a:r>
            </a:p>
          </p:txBody>
        </p:sp>
      </p:grpSp>
    </p:spTree>
    <p:extLst>
      <p:ext uri="{BB962C8B-B14F-4D97-AF65-F5344CB8AC3E}">
        <p14:creationId xmlns:p14="http://schemas.microsoft.com/office/powerpoint/2010/main" val="3099674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347662" y="1406988"/>
            <a:ext cx="2915083" cy="3215812"/>
          </a:xfrm>
        </p:spPr>
        <p:txBody>
          <a:bodyPr/>
          <a:lstStyle>
            <a:lvl1pPr>
              <a:spcBef>
                <a:spcPts val="900"/>
              </a:spcBef>
              <a:defRPr sz="1350"/>
            </a:lvl1pPr>
            <a:lvl2pPr marL="342900" indent="0">
              <a:spcBef>
                <a:spcPts val="900"/>
              </a:spcBef>
              <a:defRPr sz="1350">
                <a:latin typeface="Arial"/>
              </a:defRPr>
            </a:lvl2pPr>
          </a:lstStyle>
          <a:p>
            <a:pPr lvl="0"/>
            <a:r>
              <a:rPr lang="en-CA"/>
              <a:t>Click to edit Master text styles</a:t>
            </a:r>
          </a:p>
          <a:p>
            <a:pPr lvl="1"/>
            <a:r>
              <a:rPr lang="en-CA" dirty="0"/>
              <a:t>Second level</a:t>
            </a:r>
          </a:p>
        </p:txBody>
      </p:sp>
      <p:sp>
        <p:nvSpPr>
          <p:cNvPr id="5" name="Text Placeholder 4"/>
          <p:cNvSpPr>
            <a:spLocks noGrp="1"/>
          </p:cNvSpPr>
          <p:nvPr>
            <p:ph type="body" sz="quarter" idx="12"/>
          </p:nvPr>
        </p:nvSpPr>
        <p:spPr>
          <a:xfrm>
            <a:off x="3366655" y="1420838"/>
            <a:ext cx="3127670" cy="3215812"/>
          </a:xfrm>
        </p:spPr>
        <p:txBody>
          <a:bodyPr/>
          <a:lstStyle>
            <a:lvl1pPr>
              <a:spcBef>
                <a:spcPts val="900"/>
              </a:spcBef>
              <a:defRPr sz="1350"/>
            </a:lvl1pPr>
            <a:lvl2pPr marL="342900" indent="0">
              <a:spcBef>
                <a:spcPts val="900"/>
              </a:spcBef>
              <a:defRPr sz="1350">
                <a:latin typeface="Arial"/>
              </a:defRPr>
            </a:lvl2pPr>
          </a:lstStyle>
          <a:p>
            <a:pPr lvl="0"/>
            <a:r>
              <a:rPr lang="en-CA"/>
              <a:t>Click to edit Master text styles</a:t>
            </a:r>
          </a:p>
          <a:p>
            <a:pPr lvl="1"/>
            <a:r>
              <a:rPr lang="en-CA" dirty="0"/>
              <a:t>Second level</a:t>
            </a:r>
          </a:p>
        </p:txBody>
      </p:sp>
    </p:spTree>
    <p:extLst>
      <p:ext uri="{BB962C8B-B14F-4D97-AF65-F5344CB8AC3E}">
        <p14:creationId xmlns:p14="http://schemas.microsoft.com/office/powerpoint/2010/main" val="67704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347662" y="3532909"/>
            <a:ext cx="6167438" cy="1089891"/>
          </a:xfrm>
        </p:spPr>
        <p:txBody>
          <a:bodyPr/>
          <a:lstStyle>
            <a:lvl1pPr>
              <a:spcBef>
                <a:spcPts val="900"/>
              </a:spcBef>
              <a:defRPr sz="1050"/>
            </a:lvl1pPr>
            <a:lvl2pPr marL="342900" indent="0">
              <a:spcBef>
                <a:spcPts val="900"/>
              </a:spcBef>
              <a:defRPr sz="1050">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602456" y="1579563"/>
            <a:ext cx="2514600" cy="1814512"/>
          </a:xfrm>
        </p:spPr>
        <p:txBody>
          <a:bodyPr/>
          <a:lstStyle/>
          <a:p>
            <a:endParaRPr lang="en-US"/>
          </a:p>
        </p:txBody>
      </p:sp>
      <p:sp>
        <p:nvSpPr>
          <p:cNvPr id="8" name="Picture Placeholder 6"/>
          <p:cNvSpPr>
            <a:spLocks noGrp="1"/>
          </p:cNvSpPr>
          <p:nvPr>
            <p:ph type="pic" sz="quarter" idx="13"/>
          </p:nvPr>
        </p:nvSpPr>
        <p:spPr>
          <a:xfrm>
            <a:off x="3688557" y="1565703"/>
            <a:ext cx="2514600" cy="1814512"/>
          </a:xfrm>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347662" y="1545094"/>
            <a:ext cx="3559320" cy="3077706"/>
          </a:xfrm>
        </p:spPr>
        <p:txBody>
          <a:bodyPr/>
          <a:lstStyle>
            <a:lvl1pPr>
              <a:spcBef>
                <a:spcPts val="900"/>
              </a:spcBef>
              <a:defRPr sz="1050"/>
            </a:lvl1pPr>
            <a:lvl2pPr marL="342900" indent="0">
              <a:spcBef>
                <a:spcPts val="900"/>
              </a:spcBef>
              <a:defRPr sz="1050">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4000499" y="1545093"/>
            <a:ext cx="2514600" cy="3077706"/>
          </a:xfrm>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9" name="Vertical Text Placeholder 8"/>
          <p:cNvSpPr>
            <a:spLocks noGrp="1"/>
          </p:cNvSpPr>
          <p:nvPr>
            <p:ph type="body" orient="vert" sz="quarter" idx="11"/>
          </p:nvPr>
        </p:nvSpPr>
        <p:spPr>
          <a:xfrm rot="10800000">
            <a:off x="789711" y="1550988"/>
            <a:ext cx="633845" cy="3117850"/>
          </a:xfrm>
        </p:spPr>
        <p:txBody>
          <a:bodyPr vert="eaVert"/>
          <a:lstStyle>
            <a:lvl1pPr algn="ctr">
              <a:defRPr sz="1350"/>
            </a:lvl1pPr>
            <a:lvl2pPr algn="ctr">
              <a:defRPr sz="1350"/>
            </a:lvl2pPr>
            <a:lvl3pPr algn="ctr">
              <a:defRPr/>
            </a:lvl3pPr>
            <a:lvl4pPr algn="ctr">
              <a:defRPr/>
            </a:lvl4pPr>
            <a:lvl5pPr algn="ctr">
              <a:defRPr/>
            </a:lvl5pPr>
          </a:lstStyle>
          <a:p>
            <a:pPr lvl="0"/>
            <a:r>
              <a:rPr lang="en-US" dirty="0" smtClean="0"/>
              <a:t>Click to edit Master text styles</a:t>
            </a:r>
          </a:p>
          <a:p>
            <a:pPr lvl="1"/>
            <a:r>
              <a:rPr lang="en-US" dirty="0" smtClean="0"/>
              <a:t>Second level</a:t>
            </a:r>
          </a:p>
        </p:txBody>
      </p:sp>
      <p:sp>
        <p:nvSpPr>
          <p:cNvPr id="11" name="Picture Placeholder 10"/>
          <p:cNvSpPr>
            <a:spLocks noGrp="1"/>
          </p:cNvSpPr>
          <p:nvPr>
            <p:ph type="pic" sz="quarter" idx="12"/>
          </p:nvPr>
        </p:nvSpPr>
        <p:spPr>
          <a:xfrm>
            <a:off x="1611023" y="1550988"/>
            <a:ext cx="4519613" cy="3117850"/>
          </a:xfrm>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953328" y="157647"/>
            <a:ext cx="561772" cy="561772"/>
          </a:xfrm>
          <a:prstGeom prst="rect">
            <a:avLst/>
          </a:prstGeom>
        </p:spPr>
      </p:pic>
    </p:spTree>
    <p:extLst>
      <p:ext uri="{BB962C8B-B14F-4D97-AF65-F5344CB8AC3E}">
        <p14:creationId xmlns:p14="http://schemas.microsoft.com/office/powerpoint/2010/main" val="24562462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4" Type="http://schemas.openxmlformats.org/officeDocument/2006/relationships/slideLayout" Target="../slideLayouts/slideLayout5.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theme" Target="../theme/theme2.xml"/><Relationship Id="rId9"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1108778"/>
            <a:ext cx="6858000" cy="4034722"/>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3" name="Rectangle 2"/>
          <p:cNvSpPr/>
          <p:nvPr userDrawn="1"/>
        </p:nvSpPr>
        <p:spPr>
          <a:xfrm>
            <a:off x="0" y="0"/>
            <a:ext cx="6858000" cy="108982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795736" y="215731"/>
            <a:ext cx="1712068" cy="762290"/>
          </a:xfrm>
          <a:prstGeom prst="rect">
            <a:avLst/>
          </a:prstGeom>
        </p:spPr>
      </p:pic>
      <p:pic>
        <p:nvPicPr>
          <p:cNvPr id="5" name="Picture 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72374" y="206897"/>
            <a:ext cx="1809344" cy="771124"/>
          </a:xfrm>
          <a:prstGeom prst="rect">
            <a:avLst/>
          </a:prstGeom>
        </p:spPr>
      </p:pic>
    </p:spTree>
    <p:extLst>
      <p:ext uri="{BB962C8B-B14F-4D97-AF65-F5344CB8AC3E}">
        <p14:creationId xmlns:p14="http://schemas.microsoft.com/office/powerpoint/2010/main" val="1260742324"/>
      </p:ext>
    </p:extLst>
  </p:cSld>
  <p:clrMap bg1="lt1" tx1="dk1" bg2="lt2" tx2="dk2" accent1="accent1" accent2="accent2" accent3="accent3" accent4="accent4" accent5="accent5" accent6="accent6" hlink="hlink" folHlink="folHlink"/>
  <p:sldLayoutIdLst>
    <p:sldLayoutId id="2147483906" r:id="rId1"/>
  </p:sldLayoutIdLst>
  <p:timing>
    <p:tnLst>
      <p:par>
        <p:cTn xmlns:p14="http://schemas.microsoft.com/office/powerpoint/2010/main" id="1" dur="indefinite" restart="never" nodeType="tmRoot"/>
      </p:par>
    </p:tnLst>
  </p:timing>
  <p:hf hdr="0" dt="0"/>
  <p:txStyles>
    <p:titleStyle>
      <a:lvl1pPr marL="0" marR="0" indent="0" algn="l" defTabSz="342900" rtl="0" eaLnBrk="1" fontAlgn="auto" latinLnBrk="0" hangingPunct="1">
        <a:lnSpc>
          <a:spcPct val="100000"/>
        </a:lnSpc>
        <a:spcBef>
          <a:spcPct val="0"/>
        </a:spcBef>
        <a:spcAft>
          <a:spcPts val="0"/>
        </a:spcAft>
        <a:buClrTx/>
        <a:buSzTx/>
        <a:buFontTx/>
        <a:buNone/>
        <a:tabLst/>
        <a:defRPr sz="2250" b="1" kern="1200">
          <a:solidFill>
            <a:schemeClr val="bg1"/>
          </a:solidFill>
          <a:latin typeface="+mj-lt"/>
          <a:ea typeface="+mj-ea"/>
          <a:cs typeface="Verdana"/>
        </a:defRPr>
      </a:lvl1pPr>
    </p:titleStyle>
    <p:bodyStyle>
      <a:lvl1pPr marL="0" marR="0" indent="0" algn="l" defTabSz="342900" rtl="0" eaLnBrk="1" fontAlgn="auto" latinLnBrk="0" hangingPunct="1">
        <a:lnSpc>
          <a:spcPct val="100000"/>
        </a:lnSpc>
        <a:spcBef>
          <a:spcPct val="20000"/>
        </a:spcBef>
        <a:spcAft>
          <a:spcPts val="0"/>
        </a:spcAft>
        <a:buClrTx/>
        <a:buSzTx/>
        <a:buFont typeface="Arial"/>
        <a:buNone/>
        <a:tabLst/>
        <a:defRPr sz="1200" b="0" i="0" kern="1200" spc="0" baseline="0">
          <a:solidFill>
            <a:schemeClr val="tx1"/>
          </a:solidFill>
          <a:latin typeface="Arial"/>
          <a:ea typeface="+mn-ea"/>
          <a:cs typeface="Arial"/>
        </a:defRPr>
      </a:lvl1pPr>
      <a:lvl2pPr marL="342900" indent="0" algn="l" defTabSz="342900" rtl="0" eaLnBrk="1" latinLnBrk="0" hangingPunct="1">
        <a:spcBef>
          <a:spcPct val="20000"/>
        </a:spcBef>
        <a:buFont typeface="Arial"/>
        <a:buNone/>
        <a:defRPr sz="1200" kern="1200">
          <a:solidFill>
            <a:schemeClr val="tx1"/>
          </a:solidFill>
          <a:latin typeface="+mn-lt"/>
          <a:ea typeface="+mn-ea"/>
          <a:cs typeface="+mn-cs"/>
        </a:defRPr>
      </a:lvl2pPr>
      <a:lvl3pPr marL="685800" indent="0" algn="l" defTabSz="342900" rtl="0" eaLnBrk="1" latinLnBrk="0" hangingPunct="1">
        <a:spcBef>
          <a:spcPct val="20000"/>
        </a:spcBef>
        <a:buFont typeface="Arial"/>
        <a:buNone/>
        <a:defRPr sz="1200" kern="1200">
          <a:solidFill>
            <a:schemeClr val="tx1"/>
          </a:solidFill>
          <a:latin typeface="+mn-lt"/>
          <a:ea typeface="+mn-ea"/>
          <a:cs typeface="+mn-cs"/>
        </a:defRPr>
      </a:lvl3pPr>
      <a:lvl4pPr marL="1028700" indent="0" algn="l" defTabSz="342900" rtl="0" eaLnBrk="1" latinLnBrk="0" hangingPunct="1">
        <a:spcBef>
          <a:spcPct val="20000"/>
        </a:spcBef>
        <a:buFont typeface="Arial"/>
        <a:buNone/>
        <a:defRPr sz="1200" kern="1200">
          <a:solidFill>
            <a:schemeClr val="tx1"/>
          </a:solidFill>
          <a:latin typeface="+mn-lt"/>
          <a:ea typeface="+mn-ea"/>
          <a:cs typeface="+mn-cs"/>
        </a:defRPr>
      </a:lvl4pPr>
      <a:lvl5pPr marL="1371600" indent="0" algn="l" defTabSz="342900" rtl="0" eaLnBrk="1" latinLnBrk="0" hangingPunct="1">
        <a:spcBef>
          <a:spcPct val="20000"/>
        </a:spcBef>
        <a:buFont typeface="Arial"/>
        <a:buNone/>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831909"/>
            <a:ext cx="6172200" cy="56872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17" name="Text Placeholder 2"/>
          <p:cNvSpPr>
            <a:spLocks noGrp="1"/>
          </p:cNvSpPr>
          <p:nvPr>
            <p:ph type="body" idx="1"/>
          </p:nvPr>
        </p:nvSpPr>
        <p:spPr>
          <a:xfrm>
            <a:off x="346232" y="1405523"/>
            <a:ext cx="6180775" cy="3149543"/>
          </a:xfrm>
          <a:prstGeom prst="rect">
            <a:avLst/>
          </a:prstGeom>
        </p:spPr>
        <p:txBody>
          <a:bodyPr vert="horz" lIns="0" tIns="0" rIns="0" bIns="0" rtlCol="0">
            <a:noAutofit/>
          </a:bodyPr>
          <a:lstStyle/>
          <a:p>
            <a:pPr lvl="0"/>
            <a:r>
              <a:rPr lang="en-US" dirty="0" smtClean="0"/>
              <a:t>Click to edit Master text styles</a:t>
            </a:r>
          </a:p>
        </p:txBody>
      </p:sp>
      <p:sp>
        <p:nvSpPr>
          <p:cNvPr id="4" name="Slide Number Placeholder 3"/>
          <p:cNvSpPr>
            <a:spLocks noGrp="1"/>
          </p:cNvSpPr>
          <p:nvPr>
            <p:ph type="sldNum" sz="quarter" idx="4"/>
          </p:nvPr>
        </p:nvSpPr>
        <p:spPr>
          <a:xfrm>
            <a:off x="6184900" y="4767264"/>
            <a:ext cx="330200" cy="376237"/>
          </a:xfrm>
          <a:prstGeom prst="rect">
            <a:avLst/>
          </a:prstGeom>
        </p:spPr>
        <p:txBody>
          <a:bodyPr vert="horz" lIns="0" tIns="0" rIns="0" bIns="0" rtlCol="0" anchor="ctr"/>
          <a:lstStyle>
            <a:lvl1pPr algn="r">
              <a:defRPr sz="600" b="0" i="0">
                <a:solidFill>
                  <a:schemeClr val="accent3"/>
                </a:solidFill>
                <a:latin typeface="Arial"/>
                <a:cs typeface="Arial"/>
              </a:defRPr>
            </a:lvl1pPr>
          </a:lstStyle>
          <a:p>
            <a:fld id="{CF0A3129-E875-6648-A0B3-8ABAE574B041}" type="slidenum">
              <a:rPr lang="en-US" smtClean="0"/>
              <a:pPr/>
              <a:t>‹#›</a:t>
            </a:fld>
            <a:endParaRPr lang="en-US" dirty="0"/>
          </a:p>
        </p:txBody>
      </p:sp>
      <p:cxnSp>
        <p:nvCxnSpPr>
          <p:cNvPr id="12" name="Straight Connector 11"/>
          <p:cNvCxnSpPr/>
          <p:nvPr userDrawn="1"/>
        </p:nvCxnSpPr>
        <p:spPr>
          <a:xfrm flipH="1">
            <a:off x="342900" y="4762500"/>
            <a:ext cx="6172200" cy="0"/>
          </a:xfrm>
          <a:prstGeom prst="line">
            <a:avLst/>
          </a:prstGeom>
          <a:ln>
            <a:solidFill>
              <a:schemeClr val="accent3"/>
            </a:solidFill>
          </a:ln>
        </p:spPr>
        <p:style>
          <a:lnRef idx="1">
            <a:schemeClr val="dk1"/>
          </a:lnRef>
          <a:fillRef idx="0">
            <a:schemeClr val="dk1"/>
          </a:fillRef>
          <a:effectRef idx="0">
            <a:schemeClr val="dk1"/>
          </a:effectRef>
          <a:fontRef idx="minor">
            <a:schemeClr val="tx1"/>
          </a:fontRef>
        </p:style>
      </p:cxnSp>
      <p:pic>
        <p:nvPicPr>
          <p:cNvPr id="3" name="Picture 2"/>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5953328" y="157647"/>
            <a:ext cx="561772" cy="561772"/>
          </a:xfrm>
          <a:prstGeom prst="rect">
            <a:avLst/>
          </a:prstGeom>
        </p:spPr>
      </p:pic>
    </p:spTree>
    <p:extLst>
      <p:ext uri="{BB962C8B-B14F-4D97-AF65-F5344CB8AC3E}">
        <p14:creationId xmlns:p14="http://schemas.microsoft.com/office/powerpoint/2010/main" val="1794673910"/>
      </p:ext>
    </p:extLst>
  </p:cSld>
  <p:clrMap bg1="lt1" tx1="dk1" bg2="lt2" tx2="dk2" accent1="accent1" accent2="accent2" accent3="accent3" accent4="accent4" accent5="accent5" accent6="accent6" hlink="hlink" folHlink="folHlink"/>
  <p:sldLayoutIdLst>
    <p:sldLayoutId id="2147483903" r:id="rId1"/>
    <p:sldLayoutId id="2147483907" r:id="rId2"/>
    <p:sldLayoutId id="2147483909" r:id="rId3"/>
    <p:sldLayoutId id="2147483910" r:id="rId4"/>
    <p:sldLayoutId id="2147483911" r:id="rId5"/>
    <p:sldLayoutId id="2147483912" r:id="rId6"/>
    <p:sldLayoutId id="2147483908" r:id="rId7"/>
  </p:sldLayoutIdLst>
  <p:hf hdr="0" dt="0"/>
  <p:txStyles>
    <p:titleStyle>
      <a:lvl1pPr algn="l" defTabSz="342900" rtl="0" eaLnBrk="1" latinLnBrk="0" hangingPunct="1">
        <a:spcBef>
          <a:spcPct val="0"/>
        </a:spcBef>
        <a:buNone/>
        <a:defRPr sz="1800" b="0" kern="1200">
          <a:solidFill>
            <a:schemeClr val="accent1"/>
          </a:solidFill>
          <a:latin typeface="+mj-lt"/>
          <a:ea typeface="+mj-ea"/>
          <a:cs typeface="Arial"/>
        </a:defRPr>
      </a:lvl1pPr>
    </p:titleStyle>
    <p:bodyStyle>
      <a:lvl1pPr marL="0" indent="0" algn="l" defTabSz="342900" rtl="0" eaLnBrk="1" latinLnBrk="0" hangingPunct="1">
        <a:spcBef>
          <a:spcPts val="600"/>
        </a:spcBef>
        <a:buFont typeface="Arial"/>
        <a:buNone/>
        <a:defRPr sz="1050" b="0" i="0" kern="1200">
          <a:solidFill>
            <a:schemeClr val="accent2"/>
          </a:solidFill>
          <a:latin typeface="Arial"/>
          <a:ea typeface="+mn-ea"/>
          <a:cs typeface="Arial"/>
        </a:defRPr>
      </a:lvl1pPr>
      <a:lvl2pPr marL="0" indent="0" algn="l" defTabSz="342900" rtl="0" eaLnBrk="1" latinLnBrk="0" hangingPunct="1">
        <a:spcBef>
          <a:spcPct val="20000"/>
        </a:spcBef>
        <a:buFont typeface="Arial"/>
        <a:buNone/>
        <a:defRPr sz="1050" b="0" kern="1200">
          <a:solidFill>
            <a:schemeClr val="tx1">
              <a:lumMod val="50000"/>
            </a:schemeClr>
          </a:solidFill>
          <a:latin typeface="Verdana"/>
          <a:ea typeface="+mn-ea"/>
          <a:cs typeface="+mn-cs"/>
        </a:defRPr>
      </a:lvl2pPr>
      <a:lvl3pPr marL="34290" indent="0" algn="l" defTabSz="342900" rtl="0" eaLnBrk="1" latinLnBrk="0" hangingPunct="1">
        <a:spcBef>
          <a:spcPts val="600"/>
        </a:spcBef>
        <a:buFont typeface="Arial"/>
        <a:buNone/>
        <a:defRPr sz="900" b="0" kern="1200">
          <a:solidFill>
            <a:schemeClr val="tx1">
              <a:lumMod val="50000"/>
            </a:schemeClr>
          </a:solidFill>
          <a:latin typeface="Verdana"/>
          <a:ea typeface="+mn-ea"/>
          <a:cs typeface="+mn-cs"/>
        </a:defRPr>
      </a:lvl3pPr>
      <a:lvl4pPr marL="1028700" indent="0" algn="l" defTabSz="342900" rtl="0" eaLnBrk="1" latinLnBrk="0" hangingPunct="1">
        <a:spcBef>
          <a:spcPct val="20000"/>
        </a:spcBef>
        <a:buFont typeface="Arial"/>
        <a:buNone/>
        <a:defRPr sz="750" b="0" kern="1200">
          <a:solidFill>
            <a:schemeClr val="tx1">
              <a:lumMod val="50000"/>
            </a:schemeClr>
          </a:solidFill>
          <a:latin typeface="Verdana"/>
          <a:ea typeface="+mn-ea"/>
          <a:cs typeface="+mn-cs"/>
        </a:defRPr>
      </a:lvl4pPr>
      <a:lvl5pPr marL="1371600" indent="0" algn="l" defTabSz="342900" rtl="0" eaLnBrk="1" latinLnBrk="0" hangingPunct="1">
        <a:spcBef>
          <a:spcPct val="20000"/>
        </a:spcBef>
        <a:buFont typeface="Arial"/>
        <a:buNone/>
        <a:defRPr sz="1500" kern="1200">
          <a:solidFill>
            <a:schemeClr val="tx1"/>
          </a:solidFill>
          <a:latin typeface="Verdana"/>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file://localhost/Users/kathycoyle/Data/SNOMED/2212%20PPT%20Template/images/Copenhagen%20sm.jpg" TargetMode="External"/><Relationship Id="rId4" Type="http://schemas.openxmlformats.org/officeDocument/2006/relationships/image" Target="../media/image6.jpeg"/><Relationship Id="rId5" Type="http://schemas.openxmlformats.org/officeDocument/2006/relationships/image" Target="file://localhost/Users/kathycoyle/Data/SNOMED/2212%20PPT%20Template/images/Parliament-Hill-Ottawa-sm.jpg" TargetMode="External"/><Relationship Id="rId6" Type="http://schemas.openxmlformats.org/officeDocument/2006/relationships/image" Target="../media/image7.jpg"/><Relationship Id="rId7" Type="http://schemas.openxmlformats.org/officeDocument/2006/relationships/image" Target="file://localhost/Users/kathycoyle/Data/SNOMED/2212%20PPT%20Template/images/sydney-opera-house11309121%20sm.jpg" TargetMode="External"/><Relationship Id="rId1" Type="http://schemas.openxmlformats.org/officeDocument/2006/relationships/slideLayout" Target="../slideLayouts/slideLayout1.xml"/><Relationship Id="rId2"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3.xml"/><Relationship Id="rId2"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file://localhost/Users/kathycoyle/Data/SNOMED/2212%20PPT%20Template/images/AdobeStock_70171284_NEW.jpg" TargetMode="External"/><Relationship Id="rId4" Type="http://schemas.openxmlformats.org/officeDocument/2006/relationships/hyperlink" Target="mailto:igr@snomed.org" TargetMode="External"/><Relationship Id="rId5" Type="http://schemas.openxmlformats.org/officeDocument/2006/relationships/hyperlink" Target="mailto:info@snomed.org" TargetMode="External"/><Relationship Id="rId1" Type="http://schemas.openxmlformats.org/officeDocument/2006/relationships/slideLayout" Target="../slideLayouts/slideLayout8.xml"/><Relationship Id="rId2" Type="http://schemas.openxmlformats.org/officeDocument/2006/relationships/image" Target="../media/image1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0512" y="2933006"/>
            <a:ext cx="4157663" cy="2146742"/>
          </a:xfrm>
          <a:prstGeom prst="rect">
            <a:avLst/>
          </a:prstGeom>
          <a:noFill/>
        </p:spPr>
        <p:txBody>
          <a:bodyPr wrap="square" rtlCol="0">
            <a:spAutoFit/>
          </a:bodyPr>
          <a:lstStyle/>
          <a:p>
            <a:r>
              <a:rPr lang="en-US" dirty="0" smtClean="0">
                <a:solidFill>
                  <a:schemeClr val="bg1"/>
                </a:solidFill>
              </a:rPr>
              <a:t>Genomics Session</a:t>
            </a:r>
          </a:p>
          <a:p>
            <a:r>
              <a:rPr lang="en-US" dirty="0" smtClean="0">
                <a:solidFill>
                  <a:schemeClr val="bg1"/>
                </a:solidFill>
              </a:rPr>
              <a:t>“MAKING IT REAL”</a:t>
            </a:r>
            <a:endParaRPr lang="en-US" dirty="0">
              <a:solidFill>
                <a:schemeClr val="bg1"/>
              </a:solidFill>
            </a:endParaRPr>
          </a:p>
          <a:p>
            <a:endParaRPr lang="en-US" dirty="0">
              <a:solidFill>
                <a:schemeClr val="bg1"/>
              </a:solidFill>
            </a:endParaRPr>
          </a:p>
          <a:p>
            <a:r>
              <a:rPr lang="en-US" sz="1350" dirty="0" smtClean="0">
                <a:solidFill>
                  <a:schemeClr val="bg1"/>
                </a:solidFill>
                <a:latin typeface="Arial"/>
                <a:cs typeface="Arial"/>
              </a:rPr>
              <a:t>Vancouver</a:t>
            </a:r>
          </a:p>
          <a:p>
            <a:endParaRPr lang="en-US" sz="1350" dirty="0">
              <a:solidFill>
                <a:schemeClr val="bg1"/>
              </a:solidFill>
              <a:latin typeface="Arial"/>
              <a:cs typeface="Arial"/>
            </a:endParaRPr>
          </a:p>
          <a:p>
            <a:r>
              <a:rPr lang="en-US" sz="1350" dirty="0" smtClean="0">
                <a:solidFill>
                  <a:schemeClr val="bg1"/>
                </a:solidFill>
                <a:latin typeface="Arial"/>
                <a:cs typeface="Arial"/>
              </a:rPr>
              <a:t>Ian Green</a:t>
            </a:r>
            <a:r>
              <a:rPr lang="en-US" sz="1350" dirty="0">
                <a:solidFill>
                  <a:schemeClr val="bg1"/>
                </a:solidFill>
                <a:latin typeface="Arial"/>
                <a:cs typeface="Arial"/>
              </a:rPr>
              <a:t>	</a:t>
            </a:r>
            <a:endParaRPr lang="en-US" sz="1350" dirty="0" smtClean="0">
              <a:solidFill>
                <a:schemeClr val="bg1"/>
              </a:solidFill>
              <a:latin typeface="Arial"/>
              <a:cs typeface="Arial"/>
            </a:endParaRPr>
          </a:p>
          <a:p>
            <a:r>
              <a:rPr lang="en-US" sz="1200" dirty="0" smtClean="0">
                <a:solidFill>
                  <a:schemeClr val="bg1"/>
                </a:solidFill>
                <a:latin typeface="Arial"/>
                <a:cs typeface="Arial"/>
              </a:rPr>
              <a:t>Customer Relations Lead, Europe and Clinical Engagement Business Manager</a:t>
            </a:r>
            <a:r>
              <a:rPr lang="en-US" sz="1350" dirty="0">
                <a:solidFill>
                  <a:schemeClr val="bg1"/>
                </a:solidFill>
                <a:latin typeface="Arial"/>
                <a:cs typeface="Arial"/>
              </a:rPr>
              <a:t>		</a:t>
            </a:r>
            <a:endParaRPr lang="en-US" sz="1350" dirty="0" smtClean="0">
              <a:solidFill>
                <a:schemeClr val="bg1"/>
              </a:solidFill>
              <a:latin typeface="Arial"/>
              <a:cs typeface="Arial"/>
            </a:endParaRPr>
          </a:p>
          <a:p>
            <a:r>
              <a:rPr lang="en-US" sz="1350" dirty="0" smtClean="0">
                <a:solidFill>
                  <a:schemeClr val="bg1"/>
                </a:solidFill>
                <a:latin typeface="Arial"/>
                <a:cs typeface="Arial"/>
              </a:rPr>
              <a:t>17</a:t>
            </a:r>
            <a:r>
              <a:rPr lang="en-US" sz="1350" baseline="30000" dirty="0" smtClean="0">
                <a:solidFill>
                  <a:schemeClr val="bg1"/>
                </a:solidFill>
                <a:latin typeface="Arial"/>
                <a:cs typeface="Arial"/>
              </a:rPr>
              <a:t>th</a:t>
            </a:r>
            <a:r>
              <a:rPr lang="en-US" sz="1350" dirty="0" smtClean="0">
                <a:solidFill>
                  <a:schemeClr val="bg1"/>
                </a:solidFill>
                <a:latin typeface="Arial"/>
                <a:cs typeface="Arial"/>
              </a:rPr>
              <a:t>, October 2018</a:t>
            </a:r>
            <a:endParaRPr lang="en-US" sz="1350" dirty="0">
              <a:solidFill>
                <a:schemeClr val="bg1"/>
              </a:solidFill>
              <a:latin typeface="Arial"/>
              <a:cs typeface="Arial"/>
            </a:endParaRPr>
          </a:p>
        </p:txBody>
      </p:sp>
      <p:pic>
        <p:nvPicPr>
          <p:cNvPr id="4" name="Copenhagen sm.jpg" descr="/Users/kathycoyle/Data/SNOMED/2212 PPT Template/images/Copenhagen sm.jpg"/>
          <p:cNvPicPr>
            <a:picLocks noGrp="1" noChangeAspect="1"/>
          </p:cNvPicPr>
          <p:nvPr>
            <p:ph type="pic" sz="quarter" idx="4294967295"/>
          </p:nvPr>
        </p:nvPicPr>
        <p:blipFill>
          <a:blip r:embed="rId2" r:link="rId3">
            <a:extLst>
              <a:ext uri="{28A0092B-C50C-407E-A947-70E740481C1C}">
                <a14:useLocalDpi xmlns:a14="http://schemas.microsoft.com/office/drawing/2010/main" val="0"/>
              </a:ext>
            </a:extLst>
          </a:blip>
          <a:srcRect t="5603" b="5603"/>
          <a:stretch>
            <a:fillRect/>
          </a:stretch>
        </p:blipFill>
        <p:spPr>
          <a:xfrm>
            <a:off x="4622391" y="1121284"/>
            <a:ext cx="2235609" cy="1258293"/>
          </a:xfrm>
          <a:prstGeom prst="rect">
            <a:avLst/>
          </a:prstGeom>
        </p:spPr>
      </p:pic>
      <p:pic>
        <p:nvPicPr>
          <p:cNvPr id="8" name="Parliament-Hill-Ottawa-sm.jpg" descr="/Users/kathycoyle/Data/SNOMED/2212 PPT Template/images/Parliament-Hill-Ottawa-sm.jpg"/>
          <p:cNvPicPr>
            <a:picLocks noGrp="1" noChangeAspect="1"/>
          </p:cNvPicPr>
          <p:nvPr>
            <p:ph type="pic" sz="quarter" idx="4294967295"/>
          </p:nvPr>
        </p:nvPicPr>
        <p:blipFill>
          <a:blip r:embed="rId4" r:link="rId5" cstate="print">
            <a:extLst>
              <a:ext uri="{28A0092B-C50C-407E-A947-70E740481C1C}">
                <a14:useLocalDpi xmlns:a14="http://schemas.microsoft.com/office/drawing/2010/main" val="0"/>
              </a:ext>
            </a:extLst>
          </a:blip>
          <a:srcRect t="7587" b="7587"/>
          <a:stretch>
            <a:fillRect/>
          </a:stretch>
        </p:blipFill>
        <p:spPr>
          <a:xfrm>
            <a:off x="4622391" y="2486310"/>
            <a:ext cx="2235609" cy="1258293"/>
          </a:xfrm>
          <a:prstGeom prst="rect">
            <a:avLst/>
          </a:prstGeom>
        </p:spPr>
      </p:pic>
      <p:pic>
        <p:nvPicPr>
          <p:cNvPr id="9" name="sydney-opera-house11309121 sm.jpg" descr="/Users/kathycoyle/Data/SNOMED/2212 PPT Template/images/sydney-opera-house11309121 sm.jpg"/>
          <p:cNvPicPr>
            <a:picLocks noGrp="1" noChangeAspect="1"/>
          </p:cNvPicPr>
          <p:nvPr>
            <p:ph type="pic" sz="quarter" idx="4294967295"/>
          </p:nvPr>
        </p:nvPicPr>
        <p:blipFill>
          <a:blip r:embed="rId6" r:link="rId7">
            <a:extLst>
              <a:ext uri="{28A0092B-C50C-407E-A947-70E740481C1C}">
                <a14:useLocalDpi xmlns:a14="http://schemas.microsoft.com/office/drawing/2010/main" val="0"/>
              </a:ext>
            </a:extLst>
          </a:blip>
          <a:srcRect t="7374" b="7374"/>
          <a:stretch>
            <a:fillRect/>
          </a:stretch>
        </p:blipFill>
        <p:spPr>
          <a:xfrm>
            <a:off x="4622391" y="3858280"/>
            <a:ext cx="2235609" cy="1256766"/>
          </a:xfrm>
          <a:prstGeom prst="rect">
            <a:avLst/>
          </a:prstGeom>
        </p:spPr>
      </p:pic>
    </p:spTree>
    <p:extLst>
      <p:ext uri="{BB962C8B-B14F-4D97-AF65-F5344CB8AC3E}">
        <p14:creationId xmlns:p14="http://schemas.microsoft.com/office/powerpoint/2010/main" val="47752107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10</a:t>
            </a:fld>
            <a:endParaRPr lang="en-US" dirty="0"/>
          </a:p>
        </p:txBody>
      </p:sp>
      <p:sp>
        <p:nvSpPr>
          <p:cNvPr id="4" name="Title 3"/>
          <p:cNvSpPr>
            <a:spLocks noGrp="1"/>
          </p:cNvSpPr>
          <p:nvPr>
            <p:ph type="title"/>
          </p:nvPr>
        </p:nvSpPr>
        <p:spPr/>
        <p:txBody>
          <a:bodyPr/>
          <a:lstStyle/>
          <a:p>
            <a:r>
              <a:rPr lang="en-US" dirty="0" smtClean="0"/>
              <a:t>Content enhancement</a:t>
            </a:r>
            <a:endParaRPr lang="en-US" dirty="0"/>
          </a:p>
        </p:txBody>
      </p:sp>
      <p:sp>
        <p:nvSpPr>
          <p:cNvPr id="5" name="Text Placeholder 4"/>
          <p:cNvSpPr>
            <a:spLocks noGrp="1"/>
          </p:cNvSpPr>
          <p:nvPr>
            <p:ph type="body" sz="quarter" idx="10"/>
          </p:nvPr>
        </p:nvSpPr>
        <p:spPr/>
        <p:txBody>
          <a:bodyPr/>
          <a:lstStyle/>
          <a:p>
            <a:r>
              <a:rPr lang="en-US" b="1" dirty="0" smtClean="0"/>
              <a:t>Use case requirements/drivers</a:t>
            </a:r>
          </a:p>
          <a:p>
            <a:pPr marL="171450" indent="-171450">
              <a:buFont typeface="Arial"/>
              <a:buChar char="•"/>
            </a:pPr>
            <a:r>
              <a:rPr lang="en-US" dirty="0" smtClean="0"/>
              <a:t>Capture and sharing </a:t>
            </a:r>
            <a:r>
              <a:rPr lang="en-US" dirty="0" smtClean="0"/>
              <a:t>of granular phenotype information in </a:t>
            </a:r>
            <a:r>
              <a:rPr lang="en-US" dirty="0" smtClean="0"/>
              <a:t>EHR’s</a:t>
            </a:r>
            <a:endParaRPr lang="en-US" dirty="0" smtClean="0"/>
          </a:p>
          <a:p>
            <a:pPr marL="171450" indent="-171450">
              <a:buFont typeface="Arial"/>
              <a:buChar char="•"/>
            </a:pPr>
            <a:r>
              <a:rPr lang="en-US" dirty="0" smtClean="0"/>
              <a:t>Ability to convert SNOMED EHR data into a form used by Genomics researchers (HPO, OMIM)</a:t>
            </a:r>
          </a:p>
          <a:p>
            <a:pPr marL="171450" indent="-171450">
              <a:buFont typeface="Arial"/>
              <a:buChar char="•"/>
            </a:pPr>
            <a:r>
              <a:rPr lang="en-US" dirty="0" smtClean="0"/>
              <a:t>Representation of rare diseases within EHR’s to support a large number of national genomics </a:t>
            </a:r>
            <a:r>
              <a:rPr lang="en-US" dirty="0" smtClean="0"/>
              <a:t>strategies</a:t>
            </a:r>
            <a:endParaRPr lang="en-US" dirty="0"/>
          </a:p>
          <a:p>
            <a:endParaRPr lang="en-US" dirty="0"/>
          </a:p>
          <a:p>
            <a:r>
              <a:rPr lang="en-US" b="1" dirty="0" smtClean="0"/>
              <a:t>What’s required ?</a:t>
            </a:r>
          </a:p>
          <a:p>
            <a:pPr marL="171450" indent="-171450">
              <a:buFont typeface="Arial"/>
              <a:buChar char="•"/>
            </a:pPr>
            <a:r>
              <a:rPr lang="en-US" dirty="0" smtClean="0"/>
              <a:t>Content, content, content . . . </a:t>
            </a:r>
            <a:r>
              <a:rPr lang="en-US" dirty="0" smtClean="0"/>
              <a:t>(just in terms of HPO, SNOMED CT is “missing”  . . . 5 - 6,000 concepts)</a:t>
            </a:r>
            <a:endParaRPr lang="en-US" dirty="0" smtClean="0"/>
          </a:p>
          <a:p>
            <a:pPr marL="171450" indent="-171450">
              <a:buFont typeface="Arial"/>
              <a:buChar char="•"/>
            </a:pPr>
            <a:r>
              <a:rPr lang="en-US" dirty="0" smtClean="0"/>
              <a:t>Increased phenotype content</a:t>
            </a:r>
          </a:p>
          <a:p>
            <a:pPr marL="171450" indent="-171450">
              <a:buFont typeface="Arial"/>
              <a:buChar char="•"/>
            </a:pPr>
            <a:r>
              <a:rPr lang="en-US" dirty="0" smtClean="0"/>
              <a:t>Increased rare disease content</a:t>
            </a:r>
          </a:p>
          <a:p>
            <a:pPr marL="171450" indent="-171450">
              <a:buFont typeface="Arial"/>
              <a:buChar char="•"/>
            </a:pPr>
            <a:r>
              <a:rPr lang="en-US" dirty="0" smtClean="0"/>
              <a:t>Development of SNOMED concept model to support specific use case specifications</a:t>
            </a:r>
          </a:p>
          <a:p>
            <a:pPr marL="171450" indent="-171450">
              <a:buFont typeface="Arial"/>
              <a:buChar char="•"/>
            </a:pPr>
            <a:r>
              <a:rPr lang="en-US" dirty="0" smtClean="0"/>
              <a:t>Creation of a SNOMED to HPO </a:t>
            </a:r>
            <a:r>
              <a:rPr lang="en-US" dirty="0" smtClean="0"/>
              <a:t>map (longer term deliverable HPO SNOMED CT map)</a:t>
            </a:r>
            <a:endParaRPr lang="en-US" dirty="0" smtClean="0"/>
          </a:p>
          <a:p>
            <a:pPr marL="171450" indent="-171450">
              <a:buFont typeface="Arial"/>
              <a:buChar char="•"/>
            </a:pPr>
            <a:r>
              <a:rPr lang="en-US" dirty="0" smtClean="0"/>
              <a:t>Creation of a SNOMED to OMIM </a:t>
            </a:r>
            <a:r>
              <a:rPr lang="en-US" dirty="0"/>
              <a:t>map (longer term deliverable </a:t>
            </a:r>
            <a:r>
              <a:rPr lang="en-US" dirty="0" smtClean="0"/>
              <a:t>OMIM </a:t>
            </a:r>
            <a:r>
              <a:rPr lang="en-US" dirty="0"/>
              <a:t>SNOMED CT map)</a:t>
            </a:r>
          </a:p>
          <a:p>
            <a:pPr marL="171450" indent="-171450">
              <a:buFont typeface="Arial"/>
              <a:buChar char="•"/>
            </a:pPr>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37828627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11</a:t>
            </a:fld>
            <a:endParaRPr lang="en-US" dirty="0"/>
          </a:p>
        </p:txBody>
      </p:sp>
      <p:sp>
        <p:nvSpPr>
          <p:cNvPr id="4" name="Title 3"/>
          <p:cNvSpPr>
            <a:spLocks noGrp="1"/>
          </p:cNvSpPr>
          <p:nvPr>
            <p:ph type="title"/>
          </p:nvPr>
        </p:nvSpPr>
        <p:spPr>
          <a:xfrm>
            <a:off x="342900" y="616018"/>
            <a:ext cx="6172200" cy="568721"/>
          </a:xfrm>
        </p:spPr>
        <p:txBody>
          <a:bodyPr/>
          <a:lstStyle/>
          <a:p>
            <a:r>
              <a:rPr lang="en-US" dirty="0" smtClean="0"/>
              <a:t>INSERM (Orphanet)</a:t>
            </a:r>
            <a:endParaRPr lang="en-US" dirty="0"/>
          </a:p>
        </p:txBody>
      </p:sp>
      <p:sp>
        <p:nvSpPr>
          <p:cNvPr id="5" name="Text Placeholder 4"/>
          <p:cNvSpPr>
            <a:spLocks noGrp="1"/>
          </p:cNvSpPr>
          <p:nvPr>
            <p:ph type="body" sz="quarter" idx="10"/>
          </p:nvPr>
        </p:nvSpPr>
        <p:spPr>
          <a:xfrm>
            <a:off x="347663" y="1165688"/>
            <a:ext cx="6191250" cy="3215812"/>
          </a:xfrm>
        </p:spPr>
        <p:txBody>
          <a:bodyPr/>
          <a:lstStyle/>
          <a:p>
            <a:r>
              <a:rPr lang="en-US" sz="1400" b="1" dirty="0" smtClean="0"/>
              <a:t>Summary of collaborative agreement</a:t>
            </a:r>
          </a:p>
          <a:p>
            <a:pPr marL="285750" indent="-285750">
              <a:buFont typeface="Arial"/>
              <a:buChar char="•"/>
            </a:pPr>
            <a:r>
              <a:rPr lang="en-US" sz="1400" dirty="0"/>
              <a:t>Orphanet is a database in the EU for rare diseases and orphan drugs, and is available to the general public. It contains information about 6,000 diseases</a:t>
            </a:r>
          </a:p>
          <a:p>
            <a:pPr marL="285750" indent="-285750">
              <a:buFont typeface="Arial"/>
              <a:buChar char="•"/>
            </a:pPr>
            <a:r>
              <a:rPr lang="en-US" sz="1400" dirty="0"/>
              <a:t>SNOMED International has a formal agreement in place, and work has been underway since 2016 to incorporate (and model) Orphanet content in SNOMED CT</a:t>
            </a:r>
          </a:p>
          <a:p>
            <a:pPr marL="285750" indent="-285750">
              <a:buFont typeface="Arial"/>
              <a:buChar char="•"/>
            </a:pPr>
            <a:r>
              <a:rPr lang="en-US" sz="1400" dirty="0"/>
              <a:t>Part of the agreement includes the creation of a linkage table between SNOMED CT and Orphanet, which will be created when the all content has been added to SNOMED CT</a:t>
            </a:r>
          </a:p>
          <a:p>
            <a:pPr marL="285750" indent="-285750">
              <a:buFont typeface="Arial"/>
              <a:buChar char="•"/>
            </a:pPr>
            <a:r>
              <a:rPr lang="en-US" sz="1400" dirty="0"/>
              <a:t>Orphanet contains concepts, text definitions and synonyms</a:t>
            </a:r>
          </a:p>
          <a:p>
            <a:pPr marL="285750" indent="-285750">
              <a:buFont typeface="Arial"/>
              <a:buChar char="•"/>
            </a:pPr>
            <a:r>
              <a:rPr lang="en-US" sz="1400" dirty="0"/>
              <a:t>Aim of the agreement is to provide rare disease coverage within SNOMED CT and to provide a working solution for Genomics researchers and reporting of rare disease data.</a:t>
            </a:r>
          </a:p>
          <a:p>
            <a:endParaRPr lang="en-US" dirty="0"/>
          </a:p>
        </p:txBody>
      </p:sp>
    </p:spTree>
    <p:extLst>
      <p:ext uri="{BB962C8B-B14F-4D97-AF65-F5344CB8AC3E}">
        <p14:creationId xmlns:p14="http://schemas.microsoft.com/office/powerpoint/2010/main" val="340499406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12</a:t>
            </a:fld>
            <a:endParaRPr lang="en-US" dirty="0"/>
          </a:p>
        </p:txBody>
      </p:sp>
      <p:sp>
        <p:nvSpPr>
          <p:cNvPr id="4" name="Title 3"/>
          <p:cNvSpPr>
            <a:spLocks noGrp="1"/>
          </p:cNvSpPr>
          <p:nvPr>
            <p:ph type="title"/>
          </p:nvPr>
        </p:nvSpPr>
        <p:spPr/>
        <p:txBody>
          <a:bodyPr/>
          <a:lstStyle/>
          <a:p>
            <a:r>
              <a:rPr lang="en-US" dirty="0"/>
              <a:t>INSERM (Orphanet)</a:t>
            </a:r>
          </a:p>
        </p:txBody>
      </p:sp>
      <p:sp>
        <p:nvSpPr>
          <p:cNvPr id="5" name="Text Placeholder 4"/>
          <p:cNvSpPr>
            <a:spLocks noGrp="1"/>
          </p:cNvSpPr>
          <p:nvPr>
            <p:ph type="body" sz="quarter" idx="10"/>
          </p:nvPr>
        </p:nvSpPr>
        <p:spPr/>
        <p:txBody>
          <a:bodyPr/>
          <a:lstStyle/>
          <a:p>
            <a:r>
              <a:rPr lang="en-US" sz="1200" b="1" dirty="0" smtClean="0"/>
              <a:t>Work undertaken so far</a:t>
            </a:r>
          </a:p>
          <a:p>
            <a:pPr marL="171450" indent="-171450">
              <a:buFont typeface="Arial"/>
              <a:buChar char="•"/>
            </a:pPr>
            <a:r>
              <a:rPr lang="en-US" sz="1200" dirty="0" smtClean="0"/>
              <a:t>Work has focused on the inclusion of rare disease content into the international release</a:t>
            </a:r>
          </a:p>
          <a:p>
            <a:pPr marL="171450" indent="-171450">
              <a:buFont typeface="Arial"/>
              <a:buChar char="•"/>
            </a:pPr>
            <a:r>
              <a:rPr lang="en-US" sz="1200" dirty="0" smtClean="0"/>
              <a:t>Inclusion of text definitions for a number of rare diseases to assist clinicians using content in EHR’s</a:t>
            </a:r>
          </a:p>
          <a:p>
            <a:pPr marL="171450" indent="-171450">
              <a:buFont typeface="Arial"/>
              <a:buChar char="•"/>
            </a:pPr>
            <a:r>
              <a:rPr lang="en-US" sz="1200" dirty="0" smtClean="0"/>
              <a:t>Updating content in the international release as Orphanet content changes as understanding of rare diseases increased</a:t>
            </a:r>
            <a:endParaRPr lang="en-US" sz="1200" dirty="0"/>
          </a:p>
        </p:txBody>
      </p:sp>
    </p:spTree>
    <p:extLst>
      <p:ext uri="{BB962C8B-B14F-4D97-AF65-F5344CB8AC3E}">
        <p14:creationId xmlns:p14="http://schemas.microsoft.com/office/powerpoint/2010/main" val="95168482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13</a:t>
            </a:fld>
            <a:endParaRPr lang="en-US" dirty="0"/>
          </a:p>
        </p:txBody>
      </p:sp>
      <p:sp>
        <p:nvSpPr>
          <p:cNvPr id="4" name="Title 3"/>
          <p:cNvSpPr>
            <a:spLocks noGrp="1"/>
          </p:cNvSpPr>
          <p:nvPr>
            <p:ph type="title"/>
          </p:nvPr>
        </p:nvSpPr>
        <p:spPr/>
        <p:txBody>
          <a:bodyPr/>
          <a:lstStyle/>
          <a:p>
            <a:r>
              <a:rPr lang="en-US" dirty="0" smtClean="0"/>
              <a:t>Human Phenotype Ontology (HPO)</a:t>
            </a:r>
            <a:endParaRPr lang="en-US" dirty="0"/>
          </a:p>
        </p:txBody>
      </p:sp>
      <p:sp>
        <p:nvSpPr>
          <p:cNvPr id="5" name="Text Placeholder 4"/>
          <p:cNvSpPr>
            <a:spLocks noGrp="1"/>
          </p:cNvSpPr>
          <p:nvPr>
            <p:ph type="body" sz="quarter" idx="10"/>
          </p:nvPr>
        </p:nvSpPr>
        <p:spPr/>
        <p:txBody>
          <a:bodyPr/>
          <a:lstStyle/>
          <a:p>
            <a:r>
              <a:rPr lang="en-US" sz="1600" b="1" dirty="0" smtClean="0"/>
              <a:t>Summary</a:t>
            </a:r>
          </a:p>
          <a:p>
            <a:pPr marL="171450" indent="-171450">
              <a:buFont typeface="Arial"/>
              <a:buChar char="•"/>
            </a:pPr>
            <a:r>
              <a:rPr lang="en-US" sz="1200" dirty="0" smtClean="0"/>
              <a:t>HPO </a:t>
            </a:r>
            <a:r>
              <a:rPr lang="en-US" sz="1200" dirty="0"/>
              <a:t>provides a standardized vocabulary of phenotypic abnormalities encountered in human disease. HPO currently contains approximately 15,000 terms and over </a:t>
            </a:r>
            <a:r>
              <a:rPr lang="en-US" sz="1200" dirty="0" smtClean="0"/>
              <a:t>120,000 </a:t>
            </a:r>
            <a:r>
              <a:rPr lang="en-US" sz="1200" dirty="0"/>
              <a:t>annotations to hereditary diseases. HPO also provides a large set of HPO annotations to approximately 4000 common diseases.</a:t>
            </a:r>
          </a:p>
          <a:p>
            <a:pPr marL="171450" indent="-171450">
              <a:buFont typeface="Arial"/>
              <a:buChar char="•"/>
            </a:pPr>
            <a:r>
              <a:rPr lang="en-US" sz="1200" dirty="0"/>
              <a:t>Aim of work with HPO is to identify phenotypic content for addition to the SNOMED CT International release, and to provide derivative products to enable cross-walk between SNOMED CT and HPO</a:t>
            </a:r>
          </a:p>
          <a:p>
            <a:pPr marL="171450" indent="-171450">
              <a:buFont typeface="Arial"/>
              <a:buChar char="•"/>
            </a:pPr>
            <a:r>
              <a:rPr lang="en-US" sz="1200" dirty="0" smtClean="0"/>
              <a:t>HPO </a:t>
            </a:r>
            <a:r>
              <a:rPr lang="en-US" sz="1200" dirty="0"/>
              <a:t>will provide SNOMED CT with a link to phenotypic content required in clinical practice, ensuring we have complete coverage</a:t>
            </a:r>
          </a:p>
          <a:p>
            <a:pPr marL="171450" indent="-171450">
              <a:buFont typeface="Arial"/>
              <a:buChar char="•"/>
            </a:pPr>
            <a:r>
              <a:rPr lang="en-US" sz="1200" dirty="0"/>
              <a:t>To support genomic research, a linkage derivative will be created and maintained between SNOMED CT and </a:t>
            </a:r>
            <a:r>
              <a:rPr lang="en-US" sz="1200" dirty="0" smtClean="0"/>
              <a:t>HPO</a:t>
            </a:r>
            <a:endParaRPr lang="en-US" sz="1200" dirty="0"/>
          </a:p>
        </p:txBody>
      </p:sp>
    </p:spTree>
    <p:extLst>
      <p:ext uri="{BB962C8B-B14F-4D97-AF65-F5344CB8AC3E}">
        <p14:creationId xmlns:p14="http://schemas.microsoft.com/office/powerpoint/2010/main" val="134046759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14</a:t>
            </a:fld>
            <a:endParaRPr lang="en-US" dirty="0"/>
          </a:p>
        </p:txBody>
      </p:sp>
      <p:sp>
        <p:nvSpPr>
          <p:cNvPr id="4" name="Title 3"/>
          <p:cNvSpPr>
            <a:spLocks noGrp="1"/>
          </p:cNvSpPr>
          <p:nvPr>
            <p:ph type="title"/>
          </p:nvPr>
        </p:nvSpPr>
        <p:spPr/>
        <p:txBody>
          <a:bodyPr/>
          <a:lstStyle/>
          <a:p>
            <a:r>
              <a:rPr lang="en-US" dirty="0"/>
              <a:t>Human Phenotype Ontology (HPO)</a:t>
            </a:r>
          </a:p>
        </p:txBody>
      </p:sp>
      <p:sp>
        <p:nvSpPr>
          <p:cNvPr id="5" name="Text Placeholder 4"/>
          <p:cNvSpPr>
            <a:spLocks noGrp="1"/>
          </p:cNvSpPr>
          <p:nvPr>
            <p:ph type="body" sz="quarter" idx="10"/>
          </p:nvPr>
        </p:nvSpPr>
        <p:spPr/>
        <p:txBody>
          <a:bodyPr/>
          <a:lstStyle/>
          <a:p>
            <a:r>
              <a:rPr lang="en-US" sz="1200" b="1" dirty="0" smtClean="0"/>
              <a:t>Way forward (Proposals)</a:t>
            </a:r>
          </a:p>
          <a:p>
            <a:pPr marL="171450" indent="-171450">
              <a:buFont typeface="Arial"/>
              <a:buChar char="•"/>
            </a:pPr>
            <a:r>
              <a:rPr lang="en-US" sz="1200" dirty="0" smtClean="0"/>
              <a:t>Clinical and phenotype work stream in GA4GH has a work item specified to deliver a SNOMED HPO map for existing SNOMED CT content (aim for Jan, 2019)</a:t>
            </a:r>
          </a:p>
          <a:p>
            <a:pPr marL="171450" indent="-171450">
              <a:buFont typeface="Arial"/>
              <a:buChar char="•"/>
            </a:pPr>
            <a:r>
              <a:rPr lang="en-US" sz="1200" dirty="0" smtClean="0"/>
              <a:t>Map will be published through GA4GH in a human readable format, and by SNOMED international in RF2 format</a:t>
            </a:r>
          </a:p>
          <a:p>
            <a:pPr marL="171450" indent="-171450">
              <a:buFont typeface="Arial"/>
              <a:buChar char="•"/>
            </a:pPr>
            <a:r>
              <a:rPr lang="en-US" sz="1200" dirty="0" smtClean="0"/>
              <a:t>Formalizing an agreement between SNOMED international and HPO to support the development of phenotype content </a:t>
            </a:r>
          </a:p>
          <a:p>
            <a:pPr marL="514350" lvl="1" indent="-171450">
              <a:buFont typeface="Arial"/>
              <a:buChar char="•"/>
            </a:pPr>
            <a:r>
              <a:rPr lang="en-US" sz="1200" dirty="0" smtClean="0"/>
              <a:t>Work requires gap analysis of current SNOMED CT content compared with HPO</a:t>
            </a:r>
          </a:p>
          <a:p>
            <a:pPr marL="514350" lvl="1" indent="-171450">
              <a:buFont typeface="Arial"/>
              <a:buChar char="•"/>
            </a:pPr>
            <a:r>
              <a:rPr lang="en-US" sz="1200" dirty="0" smtClean="0"/>
              <a:t>Comparison of HPO and SNOMED CT logical models</a:t>
            </a:r>
          </a:p>
          <a:p>
            <a:pPr marL="514350" lvl="1" indent="-171450">
              <a:buFont typeface="Arial"/>
              <a:buChar char="•"/>
            </a:pPr>
            <a:r>
              <a:rPr lang="en-US" sz="1200" dirty="0" smtClean="0"/>
              <a:t>Specification of authoring guidance for new SNOMED CT content additions</a:t>
            </a:r>
          </a:p>
          <a:p>
            <a:pPr marL="514350" lvl="1" indent="-171450">
              <a:buFont typeface="Arial"/>
              <a:buChar char="•"/>
            </a:pPr>
            <a:r>
              <a:rPr lang="en-US" sz="1200" dirty="0" smtClean="0"/>
              <a:t>Expansion of SNOMED HPO map (specification of update process)</a:t>
            </a:r>
          </a:p>
          <a:p>
            <a:pPr marL="514350" lvl="1" indent="-171450">
              <a:buFont typeface="Arial"/>
              <a:buChar char="•"/>
            </a:pPr>
            <a:r>
              <a:rPr lang="en-US" sz="1200" dirty="0" smtClean="0"/>
              <a:t>Implementation guidance</a:t>
            </a:r>
            <a:endParaRPr lang="en-US" sz="1200" dirty="0"/>
          </a:p>
        </p:txBody>
      </p:sp>
    </p:spTree>
    <p:extLst>
      <p:ext uri="{BB962C8B-B14F-4D97-AF65-F5344CB8AC3E}">
        <p14:creationId xmlns:p14="http://schemas.microsoft.com/office/powerpoint/2010/main" val="264802760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15</a:t>
            </a:fld>
            <a:endParaRPr lang="en-US" dirty="0"/>
          </a:p>
        </p:txBody>
      </p:sp>
      <p:sp>
        <p:nvSpPr>
          <p:cNvPr id="4" name="Title 3"/>
          <p:cNvSpPr>
            <a:spLocks noGrp="1"/>
          </p:cNvSpPr>
          <p:nvPr>
            <p:ph type="title"/>
          </p:nvPr>
        </p:nvSpPr>
        <p:spPr/>
        <p:txBody>
          <a:bodyPr/>
          <a:lstStyle/>
          <a:p>
            <a:r>
              <a:rPr lang="en-US" dirty="0" smtClean="0"/>
              <a:t>Pilot sites (current and future)</a:t>
            </a:r>
            <a:endParaRPr lang="en-US" dirty="0"/>
          </a:p>
        </p:txBody>
      </p:sp>
      <p:sp>
        <p:nvSpPr>
          <p:cNvPr id="5" name="Text Placeholder 4"/>
          <p:cNvSpPr>
            <a:spLocks noGrp="1"/>
          </p:cNvSpPr>
          <p:nvPr>
            <p:ph type="body" sz="quarter" idx="10"/>
          </p:nvPr>
        </p:nvSpPr>
        <p:spPr/>
        <p:txBody>
          <a:bodyPr/>
          <a:lstStyle/>
          <a:p>
            <a:r>
              <a:rPr lang="en-US" sz="1400" b="1" dirty="0" err="1" smtClean="0"/>
              <a:t>Addenbrooks</a:t>
            </a:r>
            <a:endParaRPr lang="en-US" sz="1400" b="1" dirty="0" smtClean="0"/>
          </a:p>
          <a:p>
            <a:r>
              <a:rPr lang="en-US" sz="1400" dirty="0" smtClean="0"/>
              <a:t>Utilizing SNOMED CT in local </a:t>
            </a:r>
            <a:r>
              <a:rPr lang="en-US" sz="1400" dirty="0" err="1" smtClean="0"/>
              <a:t>Biobank</a:t>
            </a:r>
            <a:r>
              <a:rPr lang="en-US" sz="1400" dirty="0" smtClean="0"/>
              <a:t>, to support national cancer reporting and local discovery processes. </a:t>
            </a:r>
          </a:p>
          <a:p>
            <a:r>
              <a:rPr lang="en-US" sz="1400" b="1" dirty="0" smtClean="0"/>
              <a:t>Queensland Genomics</a:t>
            </a:r>
          </a:p>
          <a:p>
            <a:r>
              <a:rPr lang="en-US" sz="1400" dirty="0" smtClean="0"/>
              <a:t>Finalizing agreement for inclusion of SNOMED CT in population-based Genomics project, to record diagnosis and phenotype data</a:t>
            </a:r>
            <a:endParaRPr lang="en-US" sz="1400" dirty="0"/>
          </a:p>
          <a:p>
            <a:r>
              <a:rPr lang="en-US" sz="1400" b="1" dirty="0" smtClean="0"/>
              <a:t>In evaluation process</a:t>
            </a:r>
          </a:p>
          <a:p>
            <a:r>
              <a:rPr lang="en-US" sz="1400" b="1" dirty="0" err="1" smtClean="0"/>
              <a:t>PanelApp</a:t>
            </a:r>
            <a:r>
              <a:rPr lang="en-US" sz="1400" b="1" dirty="0" smtClean="0"/>
              <a:t> (UK</a:t>
            </a:r>
            <a:r>
              <a:rPr lang="en-US" sz="1400" b="1" dirty="0" smtClean="0"/>
              <a:t>) </a:t>
            </a:r>
            <a:r>
              <a:rPr lang="mr-IN" sz="1400" b="1" dirty="0" smtClean="0"/>
              <a:t>–</a:t>
            </a:r>
            <a:r>
              <a:rPr lang="en-US" sz="1400" b="1" dirty="0" smtClean="0"/>
              <a:t> to be agreed</a:t>
            </a:r>
            <a:endParaRPr lang="en-US" sz="1400" b="1" dirty="0" smtClean="0"/>
          </a:p>
          <a:p>
            <a:r>
              <a:rPr lang="en-US" sz="1400" dirty="0" smtClean="0"/>
              <a:t>Inclusion of diagnosis data in SNOMED CT form, currently using OMIM</a:t>
            </a:r>
          </a:p>
          <a:p>
            <a:r>
              <a:rPr lang="en-US" sz="1400" b="1" dirty="0" err="1" smtClean="0"/>
              <a:t>ClinMed</a:t>
            </a:r>
            <a:r>
              <a:rPr lang="en-US" sz="1400" b="1" dirty="0" smtClean="0"/>
              <a:t> (US)</a:t>
            </a:r>
          </a:p>
          <a:p>
            <a:r>
              <a:rPr lang="en-US" sz="1400" dirty="0" smtClean="0"/>
              <a:t>Currently reviewing </a:t>
            </a:r>
            <a:r>
              <a:rPr lang="en-US" sz="1400" dirty="0" smtClean="0"/>
              <a:t>Orphanet (rare disease content) for inclusion database</a:t>
            </a:r>
            <a:endParaRPr lang="en-US" sz="1400" dirty="0"/>
          </a:p>
          <a:p>
            <a:endParaRPr lang="en-US" sz="1400" dirty="0" smtClean="0"/>
          </a:p>
          <a:p>
            <a:endParaRPr lang="en-US" sz="1400" dirty="0"/>
          </a:p>
        </p:txBody>
      </p:sp>
    </p:spTree>
    <p:extLst>
      <p:ext uri="{BB962C8B-B14F-4D97-AF65-F5344CB8AC3E}">
        <p14:creationId xmlns:p14="http://schemas.microsoft.com/office/powerpoint/2010/main" val="35301279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16</a:t>
            </a:fld>
            <a:endParaRPr lang="en-US" dirty="0"/>
          </a:p>
        </p:txBody>
      </p:sp>
      <p:sp>
        <p:nvSpPr>
          <p:cNvPr id="4" name="Title 3"/>
          <p:cNvSpPr>
            <a:spLocks noGrp="1"/>
          </p:cNvSpPr>
          <p:nvPr>
            <p:ph type="title"/>
          </p:nvPr>
        </p:nvSpPr>
        <p:spPr>
          <a:xfrm>
            <a:off x="342900" y="666818"/>
            <a:ext cx="6172200" cy="568721"/>
          </a:xfrm>
        </p:spPr>
        <p:txBody>
          <a:bodyPr/>
          <a:lstStyle/>
          <a:p>
            <a:r>
              <a:rPr lang="en-US" dirty="0" smtClean="0"/>
              <a:t>Future terminology partnerships</a:t>
            </a:r>
            <a:endParaRPr lang="en-US" dirty="0"/>
          </a:p>
        </p:txBody>
      </p:sp>
      <p:sp>
        <p:nvSpPr>
          <p:cNvPr id="5" name="Text Placeholder 4"/>
          <p:cNvSpPr>
            <a:spLocks noGrp="1"/>
          </p:cNvSpPr>
          <p:nvPr>
            <p:ph type="body" sz="quarter" idx="10"/>
          </p:nvPr>
        </p:nvSpPr>
        <p:spPr/>
        <p:txBody>
          <a:bodyPr/>
          <a:lstStyle/>
          <a:p>
            <a:r>
              <a:rPr lang="en-US" sz="1400" b="1" dirty="0"/>
              <a:t>Online </a:t>
            </a:r>
            <a:r>
              <a:rPr lang="en-US" sz="1400" b="1" dirty="0" err="1"/>
              <a:t>Mendelian</a:t>
            </a:r>
            <a:r>
              <a:rPr lang="en-US" sz="1400" b="1" dirty="0"/>
              <a:t> Inheritance of </a:t>
            </a:r>
            <a:r>
              <a:rPr lang="en-US" sz="1400" b="1" dirty="0" smtClean="0"/>
              <a:t>Man (OMIM)</a:t>
            </a:r>
          </a:p>
          <a:p>
            <a:pPr marL="171450" indent="-171450">
              <a:buFont typeface="Arial"/>
              <a:buChar char="•"/>
            </a:pPr>
            <a:r>
              <a:rPr lang="en-US" sz="1100" dirty="0"/>
              <a:t>OMIM is a comprehensive, authoritative compendium of human genes and genetic phenotypes, containing information on all known </a:t>
            </a:r>
            <a:r>
              <a:rPr lang="en-US" sz="1100" dirty="0" err="1"/>
              <a:t>Mendelian</a:t>
            </a:r>
            <a:r>
              <a:rPr lang="en-US" sz="1100" dirty="0"/>
              <a:t> disorders and over 15,000 genes. OMIM focuses on the relationship between phenotype and genotype.</a:t>
            </a:r>
          </a:p>
          <a:p>
            <a:pPr marL="171450" indent="-171450">
              <a:buFont typeface="Arial"/>
              <a:buChar char="•"/>
            </a:pPr>
            <a:r>
              <a:rPr lang="en-US" sz="1100" dirty="0"/>
              <a:t>OMIM will provide SNOMED CT with detailed content covering human genes and phenotypes, essential for the future development of personalized medicine.</a:t>
            </a:r>
          </a:p>
          <a:p>
            <a:pPr marL="171450" indent="-171450">
              <a:buFont typeface="Arial"/>
              <a:buChar char="•"/>
            </a:pPr>
            <a:r>
              <a:rPr lang="en-US" sz="1100" dirty="0"/>
              <a:t>Aim of work with OMIM is to identify content for addition to the SNOMED CT International release, and to provide derivative products to enable cross-walk between SNOMED CT and OMIM</a:t>
            </a:r>
          </a:p>
          <a:p>
            <a:pPr marL="171450" indent="-171450">
              <a:buFont typeface="Arial"/>
              <a:buChar char="•"/>
            </a:pPr>
            <a:r>
              <a:rPr lang="en-US" sz="1100" dirty="0"/>
              <a:t>In the context of content originating from Orphanet, it will provide additional genetic detail</a:t>
            </a:r>
          </a:p>
          <a:p>
            <a:pPr marL="171450" indent="-171450">
              <a:buFont typeface="Arial"/>
              <a:buChar char="•"/>
            </a:pPr>
            <a:r>
              <a:rPr lang="en-US" sz="1100" dirty="0"/>
              <a:t>In the context of disorders, it will provide additional genetic detail and guidance on current terming</a:t>
            </a:r>
          </a:p>
          <a:p>
            <a:pPr marL="171450" indent="-171450">
              <a:buFont typeface="Arial"/>
              <a:buChar char="•"/>
            </a:pPr>
            <a:r>
              <a:rPr lang="en-US" sz="1100" dirty="0"/>
              <a:t>To support analytics within clinical practice and genomics research, it will be essential to develop a supporting concept </a:t>
            </a:r>
            <a:r>
              <a:rPr lang="en-US" sz="1100" dirty="0" smtClean="0"/>
              <a:t>model</a:t>
            </a:r>
          </a:p>
          <a:p>
            <a:pPr marL="171450" indent="-171450">
              <a:buFont typeface="Arial"/>
              <a:buChar char="•"/>
            </a:pPr>
            <a:endParaRPr lang="en-US" sz="1100" dirty="0"/>
          </a:p>
          <a:p>
            <a:pPr marL="171450" indent="-171450">
              <a:buFont typeface="Arial"/>
              <a:buChar char="•"/>
            </a:pPr>
            <a:endParaRPr lang="en-US" sz="1100" dirty="0" smtClean="0"/>
          </a:p>
          <a:p>
            <a:pPr marL="171450" indent="-171450">
              <a:buFont typeface="Arial"/>
              <a:buChar char="•"/>
            </a:pPr>
            <a:endParaRPr lang="en-US" sz="1100" dirty="0"/>
          </a:p>
          <a:p>
            <a:pPr marL="171450" indent="-171450">
              <a:buFont typeface="Arial"/>
              <a:buChar char="•"/>
            </a:pPr>
            <a:endParaRPr lang="en-US" sz="1100" dirty="0" smtClean="0"/>
          </a:p>
        </p:txBody>
      </p:sp>
    </p:spTree>
    <p:extLst>
      <p:ext uri="{BB962C8B-B14F-4D97-AF65-F5344CB8AC3E}">
        <p14:creationId xmlns:p14="http://schemas.microsoft.com/office/powerpoint/2010/main" val="12400556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17</a:t>
            </a:fld>
            <a:endParaRPr lang="en-US" dirty="0"/>
          </a:p>
        </p:txBody>
      </p:sp>
      <p:sp>
        <p:nvSpPr>
          <p:cNvPr id="4" name="Title 3"/>
          <p:cNvSpPr>
            <a:spLocks noGrp="1"/>
          </p:cNvSpPr>
          <p:nvPr>
            <p:ph type="title"/>
          </p:nvPr>
        </p:nvSpPr>
        <p:spPr>
          <a:xfrm>
            <a:off x="342900" y="666818"/>
            <a:ext cx="6172200" cy="568721"/>
          </a:xfrm>
        </p:spPr>
        <p:txBody>
          <a:bodyPr/>
          <a:lstStyle/>
          <a:p>
            <a:r>
              <a:rPr lang="en-US" dirty="0" smtClean="0"/>
              <a:t>Future terminology partnerships</a:t>
            </a:r>
            <a:endParaRPr lang="en-US" dirty="0"/>
          </a:p>
        </p:txBody>
      </p:sp>
      <p:sp>
        <p:nvSpPr>
          <p:cNvPr id="5" name="Text Placeholder 4"/>
          <p:cNvSpPr>
            <a:spLocks noGrp="1"/>
          </p:cNvSpPr>
          <p:nvPr>
            <p:ph type="body" sz="quarter" idx="10"/>
          </p:nvPr>
        </p:nvSpPr>
        <p:spPr/>
        <p:txBody>
          <a:bodyPr/>
          <a:lstStyle/>
          <a:p>
            <a:r>
              <a:rPr lang="en-US" sz="1400" b="1" dirty="0" smtClean="0"/>
              <a:t>Disease Ontology (DO)</a:t>
            </a:r>
          </a:p>
          <a:p>
            <a:pPr marL="171450" indent="-171450">
              <a:buFont typeface="Arial"/>
              <a:buChar char="•"/>
            </a:pPr>
            <a:r>
              <a:rPr lang="en-GB" sz="1200" dirty="0"/>
              <a:t>DO has been developed as a standardized ontology for human disease with the purpose of providing the biomedical community with consistent, reusable and sustainable descriptions of human disease terms, phenotype characteristics and related medical vocabulary disease concepts</a:t>
            </a:r>
          </a:p>
          <a:p>
            <a:pPr marL="171450" indent="-171450">
              <a:buFont typeface="Arial"/>
              <a:buChar char="•"/>
            </a:pPr>
            <a:r>
              <a:rPr lang="en-GB" sz="1200" dirty="0"/>
              <a:t>Links to DO will provide SNOMED CT with insight into the changing definitions and terming of disease, driven by Genomic advances. This will be essential for SNOMED CT to keep up to date with changing clinical practice, genetic research and to support future personalised medicine initiatives</a:t>
            </a:r>
          </a:p>
          <a:p>
            <a:pPr marL="171450" indent="-171450">
              <a:buFont typeface="Arial"/>
              <a:buChar char="•"/>
            </a:pPr>
            <a:r>
              <a:rPr lang="en-US" sz="1200" dirty="0"/>
              <a:t>Aim of work with DO is to identify content for addition to the SNOMED CT International release, and to provide derivative products to enable cross-walk between SNOMED CT and DO</a:t>
            </a:r>
          </a:p>
          <a:p>
            <a:pPr marL="171450" indent="-171450">
              <a:buFont typeface="Arial"/>
              <a:buChar char="•"/>
            </a:pPr>
            <a:endParaRPr lang="en-US" sz="1100" dirty="0"/>
          </a:p>
          <a:p>
            <a:pPr marL="171450" indent="-171450">
              <a:buFont typeface="Arial"/>
              <a:buChar char="•"/>
            </a:pPr>
            <a:endParaRPr lang="en-US" sz="1100" dirty="0" smtClean="0"/>
          </a:p>
          <a:p>
            <a:pPr marL="171450" indent="-171450">
              <a:buFont typeface="Arial"/>
              <a:buChar char="•"/>
            </a:pPr>
            <a:endParaRPr lang="en-US" sz="1100" dirty="0"/>
          </a:p>
          <a:p>
            <a:pPr marL="171450" indent="-171450">
              <a:buFont typeface="Arial"/>
              <a:buChar char="•"/>
            </a:pPr>
            <a:endParaRPr lang="en-US" sz="1100" dirty="0" smtClean="0"/>
          </a:p>
        </p:txBody>
      </p:sp>
    </p:spTree>
    <p:extLst>
      <p:ext uri="{BB962C8B-B14F-4D97-AF65-F5344CB8AC3E}">
        <p14:creationId xmlns:p14="http://schemas.microsoft.com/office/powerpoint/2010/main" val="322172605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18</a:t>
            </a:fld>
            <a:endParaRPr lang="en-US" dirty="0"/>
          </a:p>
        </p:txBody>
      </p:sp>
      <p:sp>
        <p:nvSpPr>
          <p:cNvPr id="4" name="Title 3"/>
          <p:cNvSpPr>
            <a:spLocks noGrp="1"/>
          </p:cNvSpPr>
          <p:nvPr>
            <p:ph type="title"/>
          </p:nvPr>
        </p:nvSpPr>
        <p:spPr>
          <a:xfrm>
            <a:off x="342900" y="666818"/>
            <a:ext cx="6172200" cy="568721"/>
          </a:xfrm>
        </p:spPr>
        <p:txBody>
          <a:bodyPr/>
          <a:lstStyle/>
          <a:p>
            <a:r>
              <a:rPr lang="en-US" dirty="0" smtClean="0"/>
              <a:t>Opportunities for Partnerships</a:t>
            </a:r>
            <a:endParaRPr lang="en-US" dirty="0"/>
          </a:p>
        </p:txBody>
      </p:sp>
      <p:sp>
        <p:nvSpPr>
          <p:cNvPr id="5" name="Text Placeholder 4"/>
          <p:cNvSpPr>
            <a:spLocks noGrp="1"/>
          </p:cNvSpPr>
          <p:nvPr>
            <p:ph type="body" sz="quarter" idx="10"/>
          </p:nvPr>
        </p:nvSpPr>
        <p:spPr>
          <a:xfrm>
            <a:off x="347663" y="1229188"/>
            <a:ext cx="5570537" cy="3215812"/>
          </a:xfrm>
        </p:spPr>
        <p:txBody>
          <a:bodyPr/>
          <a:lstStyle/>
          <a:p>
            <a:r>
              <a:rPr lang="en-US" sz="1400" b="1" dirty="0" err="1" smtClean="0"/>
              <a:t>ClinVar</a:t>
            </a:r>
            <a:r>
              <a:rPr lang="en-US" sz="1400" dirty="0"/>
              <a:t> </a:t>
            </a:r>
            <a:r>
              <a:rPr lang="en-US" sz="1400" dirty="0" smtClean="0"/>
              <a:t>- </a:t>
            </a:r>
            <a:r>
              <a:rPr lang="en-US" sz="1400" b="1" dirty="0" smtClean="0"/>
              <a:t> </a:t>
            </a:r>
            <a:r>
              <a:rPr lang="en-US" sz="1400" dirty="0" smtClean="0"/>
              <a:t>is a </a:t>
            </a:r>
            <a:r>
              <a:rPr lang="en-US" sz="1400" dirty="0"/>
              <a:t>freely accessible, public archive of reports of the relationships among human variations and phenotypes, with supporting evidence</a:t>
            </a:r>
            <a:endParaRPr lang="en-US" sz="1400" dirty="0" smtClean="0"/>
          </a:p>
          <a:p>
            <a:pPr marL="171450" indent="-171450">
              <a:buFont typeface="Arial"/>
              <a:buChar char="•"/>
            </a:pPr>
            <a:endParaRPr lang="en-US" sz="1100" b="1" dirty="0"/>
          </a:p>
          <a:p>
            <a:r>
              <a:rPr lang="en-US" sz="1400" b="1" dirty="0" err="1" smtClean="0"/>
              <a:t>ClinGen</a:t>
            </a:r>
            <a:r>
              <a:rPr lang="en-US" sz="1400" dirty="0"/>
              <a:t> - is dedicated to building an authoritative central resource that defines the clinical relevance of genes and variants for use in precision medicine and research</a:t>
            </a:r>
            <a:r>
              <a:rPr lang="en-US" sz="1400" dirty="0" smtClean="0"/>
              <a:t>.</a:t>
            </a:r>
            <a:endParaRPr lang="en-US" sz="1100" b="1" dirty="0" smtClean="0"/>
          </a:p>
          <a:p>
            <a:pPr marL="171450" indent="-171450">
              <a:buFont typeface="Arial"/>
              <a:buChar char="•"/>
            </a:pPr>
            <a:endParaRPr lang="en-US" sz="1100" b="1" dirty="0"/>
          </a:p>
          <a:p>
            <a:r>
              <a:rPr lang="en-US" sz="1400" b="1" dirty="0" err="1" smtClean="0"/>
              <a:t>PanelApp</a:t>
            </a:r>
            <a:r>
              <a:rPr lang="en-US" sz="1400" dirty="0"/>
              <a:t> - crowdsourcing tool to allow gene panels to be shared, downloaded, viewed and evaluated by the Scientific Community</a:t>
            </a:r>
            <a:endParaRPr lang="en-US" sz="1400" b="1" dirty="0" smtClean="0"/>
          </a:p>
          <a:p>
            <a:pPr marL="171450" indent="-171450">
              <a:buFont typeface="Arial"/>
              <a:buChar char="•"/>
            </a:pPr>
            <a:endParaRPr lang="en-US" sz="1100" dirty="0" smtClean="0"/>
          </a:p>
          <a:p>
            <a:endParaRPr lang="en-US" sz="1100" dirty="0"/>
          </a:p>
        </p:txBody>
      </p:sp>
      <p:pic>
        <p:nvPicPr>
          <p:cNvPr id="6" name="Picture 5" descr="Screen Shot 2018-10-12 at 21.50.1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94400" y="3124200"/>
            <a:ext cx="774700" cy="861078"/>
          </a:xfrm>
          <a:prstGeom prst="rect">
            <a:avLst/>
          </a:prstGeom>
        </p:spPr>
      </p:pic>
      <p:pic>
        <p:nvPicPr>
          <p:cNvPr id="7" name="Picture 6" descr="Screen Shot 2018-10-12 at 21.51.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04560" y="2159536"/>
            <a:ext cx="802640" cy="621763"/>
          </a:xfrm>
          <a:prstGeom prst="rect">
            <a:avLst/>
          </a:prstGeom>
        </p:spPr>
      </p:pic>
      <p:pic>
        <p:nvPicPr>
          <p:cNvPr id="8" name="Picture 7" descr="Screen Shot 2018-10-12 at 21.53.0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18199" y="1231900"/>
            <a:ext cx="842659" cy="419100"/>
          </a:xfrm>
          <a:prstGeom prst="rect">
            <a:avLst/>
          </a:prstGeom>
        </p:spPr>
      </p:pic>
    </p:spTree>
    <p:extLst>
      <p:ext uri="{BB962C8B-B14F-4D97-AF65-F5344CB8AC3E}">
        <p14:creationId xmlns:p14="http://schemas.microsoft.com/office/powerpoint/2010/main" val="181866524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19</a:t>
            </a:fld>
            <a:endParaRPr lang="en-US" dirty="0"/>
          </a:p>
        </p:txBody>
      </p:sp>
      <p:sp>
        <p:nvSpPr>
          <p:cNvPr id="4" name="Title 3"/>
          <p:cNvSpPr>
            <a:spLocks noGrp="1"/>
          </p:cNvSpPr>
          <p:nvPr>
            <p:ph type="title"/>
          </p:nvPr>
        </p:nvSpPr>
        <p:spPr>
          <a:xfrm>
            <a:off x="342900" y="603318"/>
            <a:ext cx="6172200" cy="568721"/>
          </a:xfrm>
        </p:spPr>
        <p:txBody>
          <a:bodyPr/>
          <a:lstStyle/>
          <a:p>
            <a:r>
              <a:rPr lang="en-US" dirty="0" smtClean="0"/>
              <a:t>Future view</a:t>
            </a:r>
            <a:endParaRPr lang="en-US" dirty="0"/>
          </a:p>
        </p:txBody>
      </p:sp>
      <p:sp>
        <p:nvSpPr>
          <p:cNvPr id="7" name="Rounded Rectangle 6"/>
          <p:cNvSpPr/>
          <p:nvPr/>
        </p:nvSpPr>
        <p:spPr>
          <a:xfrm rot="16200000">
            <a:off x="-863015" y="2815343"/>
            <a:ext cx="3023716" cy="362597"/>
          </a:xfrm>
          <a:prstGeom prst="round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rgbClr val="E6E9EE"/>
                </a:solidFill>
              </a:rPr>
              <a:t>CLINICAL (EHR)</a:t>
            </a:r>
            <a:endParaRPr lang="en-US" sz="1200" dirty="0">
              <a:solidFill>
                <a:srgbClr val="E6E9EE"/>
              </a:solidFill>
            </a:endParaRPr>
          </a:p>
        </p:txBody>
      </p:sp>
      <p:sp>
        <p:nvSpPr>
          <p:cNvPr id="8" name="Rounded Rectangle 7"/>
          <p:cNvSpPr/>
          <p:nvPr/>
        </p:nvSpPr>
        <p:spPr>
          <a:xfrm rot="16200000">
            <a:off x="4161544" y="2815343"/>
            <a:ext cx="3023717" cy="362597"/>
          </a:xfrm>
          <a:prstGeom prst="round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rgbClr val="E6E9EE"/>
                </a:solidFill>
              </a:rPr>
              <a:t>GENOMICS (RESEARCH COMMUNITY)</a:t>
            </a:r>
            <a:endParaRPr lang="en-US" sz="1200" dirty="0">
              <a:solidFill>
                <a:srgbClr val="E6E9EE"/>
              </a:solidFill>
            </a:endParaRPr>
          </a:p>
        </p:txBody>
      </p:sp>
      <p:sp>
        <p:nvSpPr>
          <p:cNvPr id="9" name="Rounded Rectangle 8"/>
          <p:cNvSpPr/>
          <p:nvPr/>
        </p:nvSpPr>
        <p:spPr>
          <a:xfrm>
            <a:off x="3316521" y="2102915"/>
            <a:ext cx="1657586" cy="418362"/>
          </a:xfrm>
          <a:prstGeom prst="roundRect">
            <a:avLst/>
          </a:prstGeom>
          <a:solidFill>
            <a:srgbClr val="CB77D3"/>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HPO</a:t>
            </a:r>
            <a:endParaRPr lang="en-US" sz="1200" dirty="0">
              <a:solidFill>
                <a:schemeClr val="tx1"/>
              </a:solidFill>
            </a:endParaRPr>
          </a:p>
        </p:txBody>
      </p:sp>
      <p:sp>
        <p:nvSpPr>
          <p:cNvPr id="10" name="Rounded Rectangle 9"/>
          <p:cNvSpPr/>
          <p:nvPr/>
        </p:nvSpPr>
        <p:spPr>
          <a:xfrm>
            <a:off x="3316521" y="3410298"/>
            <a:ext cx="1657586" cy="418362"/>
          </a:xfrm>
          <a:prstGeom prst="roundRect">
            <a:avLst/>
          </a:prstGeom>
          <a:solidFill>
            <a:srgbClr val="00A9E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rgbClr val="000000"/>
                </a:solidFill>
              </a:rPr>
              <a:t>DO</a:t>
            </a:r>
            <a:endParaRPr lang="en-US" sz="1200" dirty="0">
              <a:solidFill>
                <a:srgbClr val="000000"/>
              </a:solidFill>
            </a:endParaRPr>
          </a:p>
        </p:txBody>
      </p:sp>
      <p:sp>
        <p:nvSpPr>
          <p:cNvPr id="11" name="Rounded Rectangle 10"/>
          <p:cNvSpPr/>
          <p:nvPr/>
        </p:nvSpPr>
        <p:spPr>
          <a:xfrm>
            <a:off x="3316521" y="2782754"/>
            <a:ext cx="1657586" cy="418362"/>
          </a:xfrm>
          <a:prstGeom prst="roundRect">
            <a:avLst/>
          </a:prstGeom>
          <a:solidFill>
            <a:srgbClr val="37BA9A"/>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rgbClr val="000000"/>
                </a:solidFill>
              </a:rPr>
              <a:t>OMIM</a:t>
            </a:r>
            <a:endParaRPr lang="en-US" sz="1200" dirty="0">
              <a:solidFill>
                <a:srgbClr val="000000"/>
              </a:solidFill>
            </a:endParaRPr>
          </a:p>
        </p:txBody>
      </p:sp>
      <p:sp>
        <p:nvSpPr>
          <p:cNvPr id="12" name="Rounded Rectangle 11"/>
          <p:cNvSpPr/>
          <p:nvPr/>
        </p:nvSpPr>
        <p:spPr>
          <a:xfrm>
            <a:off x="1451737" y="4090138"/>
            <a:ext cx="1657586" cy="418362"/>
          </a:xfrm>
          <a:prstGeom prst="roundRect">
            <a:avLst/>
          </a:prstGeom>
          <a:solidFill>
            <a:schemeClr val="accent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bg1"/>
                </a:solidFill>
              </a:rPr>
              <a:t>SNOMED CT</a:t>
            </a:r>
            <a:endParaRPr lang="en-US" sz="1200" dirty="0">
              <a:solidFill>
                <a:schemeClr val="bg1"/>
              </a:solidFill>
            </a:endParaRPr>
          </a:p>
        </p:txBody>
      </p:sp>
      <p:cxnSp>
        <p:nvCxnSpPr>
          <p:cNvPr id="13" name="Straight Arrow Connector 12"/>
          <p:cNvCxnSpPr/>
          <p:nvPr/>
        </p:nvCxnSpPr>
        <p:spPr>
          <a:xfrm>
            <a:off x="830142" y="4194728"/>
            <a:ext cx="62159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Elbow Connector 13"/>
          <p:cNvCxnSpPr>
            <a:endCxn id="10" idx="1"/>
          </p:cNvCxnSpPr>
          <p:nvPr/>
        </p:nvCxnSpPr>
        <p:spPr>
          <a:xfrm flipV="1">
            <a:off x="2539528" y="3619479"/>
            <a:ext cx="776994" cy="479026"/>
          </a:xfrm>
          <a:prstGeom prst="bentConnector3">
            <a:avLst>
              <a:gd name="adj1" fmla="val 617"/>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Elbow Connector 14"/>
          <p:cNvCxnSpPr>
            <a:endCxn id="11" idx="1"/>
          </p:cNvCxnSpPr>
          <p:nvPr/>
        </p:nvCxnSpPr>
        <p:spPr>
          <a:xfrm flipV="1">
            <a:off x="2021532" y="2991935"/>
            <a:ext cx="1294989" cy="1098202"/>
          </a:xfrm>
          <a:prstGeom prst="bentConnector3">
            <a:avLst>
              <a:gd name="adj1" fmla="val 21076"/>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Elbow Connector 15"/>
          <p:cNvCxnSpPr>
            <a:endCxn id="9" idx="1"/>
          </p:cNvCxnSpPr>
          <p:nvPr/>
        </p:nvCxnSpPr>
        <p:spPr>
          <a:xfrm rot="5400000" flipH="1" flipV="1">
            <a:off x="1801448" y="2532181"/>
            <a:ext cx="1735159" cy="1294989"/>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4974108" y="2364391"/>
            <a:ext cx="51799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4974108" y="3044231"/>
            <a:ext cx="51799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4974108" y="3619480"/>
            <a:ext cx="51799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endCxn id="12" idx="3"/>
          </p:cNvCxnSpPr>
          <p:nvPr/>
        </p:nvCxnSpPr>
        <p:spPr>
          <a:xfrm flipH="1">
            <a:off x="3109323" y="4299319"/>
            <a:ext cx="2382780"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H="1">
            <a:off x="4974108" y="2259800"/>
            <a:ext cx="517996" cy="0"/>
          </a:xfrm>
          <a:prstGeom prst="straightConnector1">
            <a:avLst/>
          </a:prstGeom>
          <a:ln>
            <a:solidFill>
              <a:srgbClr val="FF000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H="1">
            <a:off x="4974108" y="3514889"/>
            <a:ext cx="517996" cy="0"/>
          </a:xfrm>
          <a:prstGeom prst="straightConnector1">
            <a:avLst/>
          </a:prstGeom>
          <a:ln>
            <a:solidFill>
              <a:srgbClr val="FF000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H="1">
            <a:off x="4974108" y="2939640"/>
            <a:ext cx="517996" cy="0"/>
          </a:xfrm>
          <a:prstGeom prst="straightConnector1">
            <a:avLst/>
          </a:prstGeom>
          <a:ln>
            <a:solidFill>
              <a:srgbClr val="FF000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24" name="Elbow Connector 23"/>
          <p:cNvCxnSpPr/>
          <p:nvPr/>
        </p:nvCxnSpPr>
        <p:spPr>
          <a:xfrm rot="5400000">
            <a:off x="1671728" y="2453711"/>
            <a:ext cx="1890999" cy="1398588"/>
          </a:xfrm>
          <a:prstGeom prst="bentConnector3">
            <a:avLst>
              <a:gd name="adj1" fmla="val 1245"/>
            </a:avLst>
          </a:prstGeom>
          <a:ln>
            <a:solidFill>
              <a:srgbClr val="FF000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25" name="Elbow Connector 24"/>
          <p:cNvCxnSpPr/>
          <p:nvPr/>
        </p:nvCxnSpPr>
        <p:spPr>
          <a:xfrm rot="5400000">
            <a:off x="2141146" y="2923129"/>
            <a:ext cx="1211160" cy="1139591"/>
          </a:xfrm>
          <a:prstGeom prst="bentConnector3">
            <a:avLst>
              <a:gd name="adj1" fmla="val 745"/>
            </a:avLst>
          </a:prstGeom>
          <a:ln>
            <a:solidFill>
              <a:srgbClr val="FF000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26" name="Elbow Connector 25"/>
          <p:cNvCxnSpPr/>
          <p:nvPr/>
        </p:nvCxnSpPr>
        <p:spPr>
          <a:xfrm rot="10800000" flipV="1">
            <a:off x="2435929" y="3514888"/>
            <a:ext cx="880593" cy="532367"/>
          </a:xfrm>
          <a:prstGeom prst="bentConnector3">
            <a:avLst>
              <a:gd name="adj1" fmla="val 96686"/>
            </a:avLst>
          </a:prstGeom>
          <a:ln>
            <a:solidFill>
              <a:srgbClr val="FF0000"/>
            </a:solidFill>
            <a:prstDash val="dash"/>
            <a:headEnd type="none"/>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H="1">
            <a:off x="3109323" y="4194728"/>
            <a:ext cx="2382780" cy="0"/>
          </a:xfrm>
          <a:prstGeom prst="straightConnector1">
            <a:avLst/>
          </a:prstGeom>
          <a:ln>
            <a:solidFill>
              <a:schemeClr val="accent1"/>
            </a:solidFill>
            <a:prstDash val="dash"/>
            <a:headEnd type="arrow"/>
            <a:tailEnd type="none"/>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a:off x="830142" y="4299319"/>
            <a:ext cx="621595" cy="0"/>
          </a:xfrm>
          <a:prstGeom prst="straightConnector1">
            <a:avLst/>
          </a:prstGeom>
          <a:ln>
            <a:solidFill>
              <a:srgbClr val="FF0000"/>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29" name="Rounded Rectangle 28"/>
          <p:cNvSpPr/>
          <p:nvPr/>
        </p:nvSpPr>
        <p:spPr>
          <a:xfrm>
            <a:off x="3316521" y="1484784"/>
            <a:ext cx="1657586" cy="418362"/>
          </a:xfrm>
          <a:prstGeom prst="roundRect">
            <a:avLst/>
          </a:prstGeom>
          <a:solidFill>
            <a:srgbClr val="F4BD3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ORPHANET</a:t>
            </a:r>
            <a:endParaRPr lang="en-US" sz="1200" dirty="0">
              <a:solidFill>
                <a:schemeClr val="tx1"/>
              </a:solidFill>
            </a:endParaRPr>
          </a:p>
        </p:txBody>
      </p:sp>
      <p:cxnSp>
        <p:nvCxnSpPr>
          <p:cNvPr id="30" name="Elbow Connector 29"/>
          <p:cNvCxnSpPr/>
          <p:nvPr/>
        </p:nvCxnSpPr>
        <p:spPr>
          <a:xfrm rot="5400000">
            <a:off x="1180043" y="2013825"/>
            <a:ext cx="2459973" cy="1709386"/>
          </a:xfrm>
          <a:prstGeom prst="bentConnector3">
            <a:avLst>
              <a:gd name="adj1" fmla="val -706"/>
            </a:avLst>
          </a:prstGeom>
          <a:ln>
            <a:solidFill>
              <a:srgbClr val="FF000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31" name="Elbow Connector 30"/>
          <p:cNvCxnSpPr>
            <a:endCxn id="29" idx="1"/>
          </p:cNvCxnSpPr>
          <p:nvPr/>
        </p:nvCxnSpPr>
        <p:spPr>
          <a:xfrm rot="5400000" flipH="1" flipV="1">
            <a:off x="1311083" y="2041817"/>
            <a:ext cx="2353290" cy="1657586"/>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a:off x="4974108" y="1792280"/>
            <a:ext cx="51799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H="1">
            <a:off x="4974108" y="1687690"/>
            <a:ext cx="517996" cy="0"/>
          </a:xfrm>
          <a:prstGeom prst="straightConnector1">
            <a:avLst/>
          </a:prstGeom>
          <a:ln>
            <a:solidFill>
              <a:srgbClr val="FF0000"/>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34" name="Rounded Rectangle 33"/>
          <p:cNvSpPr/>
          <p:nvPr/>
        </p:nvSpPr>
        <p:spPr>
          <a:xfrm>
            <a:off x="1192739" y="3381013"/>
            <a:ext cx="1657586" cy="418362"/>
          </a:xfrm>
          <a:prstGeom prst="roundRect">
            <a:avLst/>
          </a:prstGeom>
          <a:pattFill prst="pct5">
            <a:fgClr>
              <a:prstClr val="black"/>
            </a:fgClr>
            <a:bgClr>
              <a:prstClr val="white"/>
            </a:bgClr>
          </a:patt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rgbClr val="000000"/>
                </a:solidFill>
              </a:rPr>
              <a:t>DERIVATIVE PRODUCTS</a:t>
            </a:r>
            <a:endParaRPr lang="en-US" sz="1200" dirty="0">
              <a:solidFill>
                <a:srgbClr val="000000"/>
              </a:solidFill>
            </a:endParaRPr>
          </a:p>
        </p:txBody>
      </p:sp>
    </p:spTree>
    <p:extLst>
      <p:ext uri="{BB962C8B-B14F-4D97-AF65-F5344CB8AC3E}">
        <p14:creationId xmlns:p14="http://schemas.microsoft.com/office/powerpoint/2010/main" val="146989972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AGENDA</a:t>
            </a:r>
            <a:endParaRPr lang="en-US" dirty="0"/>
          </a:p>
        </p:txBody>
      </p:sp>
      <p:sp>
        <p:nvSpPr>
          <p:cNvPr id="3" name="Slide Number Placeholder 2"/>
          <p:cNvSpPr>
            <a:spLocks noGrp="1"/>
          </p:cNvSpPr>
          <p:nvPr>
            <p:ph type="sldNum" sz="quarter" idx="10"/>
          </p:nvPr>
        </p:nvSpPr>
        <p:spPr/>
        <p:txBody>
          <a:bodyPr/>
          <a:lstStyle/>
          <a:p>
            <a:fld id="{CF0A3129-E875-6648-A0B3-8ABAE574B041}" type="slidenum">
              <a:rPr lang="en-US" smtClean="0"/>
              <a:pPr/>
              <a:t>2</a:t>
            </a:fld>
            <a:endParaRPr lang="en-US" dirty="0"/>
          </a:p>
        </p:txBody>
      </p:sp>
      <p:sp>
        <p:nvSpPr>
          <p:cNvPr id="5" name="Text Placeholder 4"/>
          <p:cNvSpPr>
            <a:spLocks noGrp="1"/>
          </p:cNvSpPr>
          <p:nvPr>
            <p:ph type="body" sz="quarter" idx="11"/>
          </p:nvPr>
        </p:nvSpPr>
        <p:spPr/>
        <p:txBody>
          <a:bodyPr/>
          <a:lstStyle/>
          <a:p>
            <a:r>
              <a:rPr lang="en-GB" sz="1050" b="1" dirty="0"/>
              <a:t>9:00-10:30</a:t>
            </a:r>
            <a:endParaRPr lang="en-GB" sz="1050" dirty="0"/>
          </a:p>
          <a:p>
            <a:pPr marL="171450" lvl="0" indent="-171450">
              <a:buFont typeface="Arial"/>
              <a:buChar char="•"/>
            </a:pPr>
            <a:r>
              <a:rPr lang="en-GB" sz="1050" dirty="0"/>
              <a:t>Introductions  (IGR</a:t>
            </a:r>
            <a:r>
              <a:rPr lang="en-GB" sz="1050" dirty="0" smtClean="0"/>
              <a:t>)</a:t>
            </a:r>
          </a:p>
          <a:p>
            <a:pPr marL="171450" lvl="0" indent="-171450">
              <a:buFont typeface="Arial"/>
              <a:buChar char="•"/>
            </a:pPr>
            <a:r>
              <a:rPr lang="en-GB" sz="1050" dirty="0" smtClean="0"/>
              <a:t>Session </a:t>
            </a:r>
            <a:r>
              <a:rPr lang="en-GB" sz="1050" dirty="0"/>
              <a:t>introduction (CGU</a:t>
            </a:r>
            <a:r>
              <a:rPr lang="en-GB" sz="1050" dirty="0" smtClean="0"/>
              <a:t>)</a:t>
            </a:r>
          </a:p>
          <a:p>
            <a:pPr marL="171450" lvl="0" indent="-171450">
              <a:buFont typeface="Arial"/>
              <a:buChar char="•"/>
            </a:pPr>
            <a:r>
              <a:rPr lang="en-GB" sz="1050" dirty="0" smtClean="0"/>
              <a:t>East </a:t>
            </a:r>
            <a:r>
              <a:rPr lang="en-GB" sz="1050" dirty="0"/>
              <a:t>London experience </a:t>
            </a:r>
            <a:r>
              <a:rPr lang="en-GB" sz="1050" dirty="0" smtClean="0"/>
              <a:t>(CGU)</a:t>
            </a:r>
            <a:endParaRPr lang="en-GB" sz="1050" dirty="0"/>
          </a:p>
          <a:p>
            <a:pPr marL="171450" lvl="0" indent="-171450">
              <a:buFont typeface="Arial"/>
              <a:buChar char="•"/>
            </a:pPr>
            <a:r>
              <a:rPr lang="en-GB" sz="1050" dirty="0"/>
              <a:t>Questions </a:t>
            </a:r>
            <a:r>
              <a:rPr lang="en-GB" sz="1050" dirty="0" smtClean="0"/>
              <a:t>(CGU)</a:t>
            </a:r>
          </a:p>
          <a:p>
            <a:pPr lvl="0"/>
            <a:r>
              <a:rPr lang="en-GB" sz="1050" b="1" dirty="0" smtClean="0"/>
              <a:t>10</a:t>
            </a:r>
            <a:r>
              <a:rPr lang="en-GB" sz="1050" b="1" dirty="0"/>
              <a:t>:30-11:00 </a:t>
            </a:r>
            <a:r>
              <a:rPr lang="en-GB" sz="1050" b="1" dirty="0" smtClean="0"/>
              <a:t>Break</a:t>
            </a:r>
          </a:p>
          <a:p>
            <a:r>
              <a:rPr lang="en-GB" sz="1050" b="1" dirty="0"/>
              <a:t>11:00-12:30</a:t>
            </a:r>
            <a:endParaRPr lang="en-GB" sz="1050" dirty="0"/>
          </a:p>
          <a:p>
            <a:pPr lvl="0"/>
            <a:r>
              <a:rPr lang="en-GB" sz="1050" dirty="0"/>
              <a:t>Current SNOMED Genomics developments</a:t>
            </a:r>
          </a:p>
          <a:p>
            <a:pPr marL="171450" lvl="0" indent="-171450">
              <a:buFont typeface="Arial"/>
              <a:buChar char="•"/>
            </a:pPr>
            <a:r>
              <a:rPr lang="en-GB" sz="1050" dirty="0"/>
              <a:t>Richard Gain –</a:t>
            </a:r>
            <a:r>
              <a:rPr lang="en-GB" sz="1050" dirty="0" err="1" smtClean="0"/>
              <a:t>Clinithink</a:t>
            </a:r>
            <a:endParaRPr lang="en-GB" sz="1050" dirty="0"/>
          </a:p>
          <a:p>
            <a:pPr marL="171450" lvl="0" indent="-171450">
              <a:buFont typeface="Arial"/>
              <a:buChar char="•"/>
            </a:pPr>
            <a:r>
              <a:rPr lang="en-GB" sz="1050" dirty="0" smtClean="0"/>
              <a:t>Nebraska</a:t>
            </a:r>
            <a:r>
              <a:rPr lang="en-GB" sz="1050" dirty="0"/>
              <a:t>, US (Scott Campbell</a:t>
            </a:r>
            <a:r>
              <a:rPr lang="en-GB" sz="1050" dirty="0" smtClean="0"/>
              <a:t>)</a:t>
            </a:r>
          </a:p>
          <a:p>
            <a:pPr marL="171450" lvl="0" indent="-171450">
              <a:buFont typeface="Arial"/>
              <a:buChar char="•"/>
            </a:pPr>
            <a:r>
              <a:rPr lang="en-GB" sz="1050" dirty="0" smtClean="0"/>
              <a:t>Questions</a:t>
            </a:r>
            <a:r>
              <a:rPr lang="en-GB" sz="1050" dirty="0"/>
              <a:t>/discussion (CGU</a:t>
            </a:r>
            <a:r>
              <a:rPr lang="en-GB" sz="1050" dirty="0" smtClean="0"/>
              <a:t>)</a:t>
            </a:r>
            <a:endParaRPr lang="en-GB" sz="1050" dirty="0"/>
          </a:p>
          <a:p>
            <a:endParaRPr lang="en-US" sz="1050" dirty="0"/>
          </a:p>
        </p:txBody>
      </p:sp>
      <p:sp>
        <p:nvSpPr>
          <p:cNvPr id="7" name="Text Placeholder 4"/>
          <p:cNvSpPr>
            <a:spLocks noGrp="1"/>
          </p:cNvSpPr>
          <p:nvPr>
            <p:ph type="body" sz="quarter" idx="11"/>
          </p:nvPr>
        </p:nvSpPr>
        <p:spPr>
          <a:xfrm>
            <a:off x="3498576" y="1418289"/>
            <a:ext cx="2915083" cy="3215812"/>
          </a:xfrm>
        </p:spPr>
        <p:txBody>
          <a:bodyPr/>
          <a:lstStyle/>
          <a:p>
            <a:r>
              <a:rPr lang="en-US" sz="1050" b="1" dirty="0"/>
              <a:t>12:30-13:30 </a:t>
            </a:r>
            <a:r>
              <a:rPr lang="en-US" sz="1050" b="1" dirty="0" smtClean="0"/>
              <a:t>Lunch</a:t>
            </a:r>
            <a:endParaRPr lang="en-US" sz="1050" b="1" dirty="0"/>
          </a:p>
          <a:p>
            <a:r>
              <a:rPr lang="en-US" sz="1050" dirty="0"/>
              <a:t>13:30 – 14:00 Closing Plenary (</a:t>
            </a:r>
            <a:r>
              <a:rPr lang="en-US" sz="1050" dirty="0" err="1"/>
              <a:t>Oceanview</a:t>
            </a:r>
            <a:r>
              <a:rPr lang="en-US" sz="1050" dirty="0"/>
              <a:t> 5&amp;6)</a:t>
            </a:r>
          </a:p>
          <a:p>
            <a:r>
              <a:rPr lang="en-US" sz="1050" dirty="0" smtClean="0"/>
              <a:t>14</a:t>
            </a:r>
            <a:r>
              <a:rPr lang="en-US" sz="1050" dirty="0"/>
              <a:t>:00-15:30</a:t>
            </a:r>
          </a:p>
          <a:p>
            <a:r>
              <a:rPr lang="en-US" sz="1050" dirty="0" smtClean="0"/>
              <a:t>Global </a:t>
            </a:r>
            <a:r>
              <a:rPr lang="en-US" sz="1050" dirty="0"/>
              <a:t>picture (Peter </a:t>
            </a:r>
            <a:r>
              <a:rPr lang="en-US" sz="1050" dirty="0" err="1"/>
              <a:t>Goodhand</a:t>
            </a:r>
            <a:r>
              <a:rPr lang="en-US" sz="1050" dirty="0" smtClean="0"/>
              <a:t>)</a:t>
            </a:r>
          </a:p>
          <a:p>
            <a:pPr marL="171450" indent="-171450">
              <a:buFont typeface="Arial"/>
              <a:buChar char="•"/>
            </a:pPr>
            <a:r>
              <a:rPr lang="en-US" sz="1050" dirty="0" err="1" smtClean="0"/>
              <a:t>Organisation</a:t>
            </a:r>
            <a:endParaRPr lang="en-US" sz="1050" dirty="0"/>
          </a:p>
          <a:p>
            <a:pPr marL="171450" indent="-171450">
              <a:buFont typeface="Arial"/>
              <a:buChar char="•"/>
            </a:pPr>
            <a:r>
              <a:rPr lang="en-US" sz="1050" dirty="0" smtClean="0"/>
              <a:t>GA4GH </a:t>
            </a:r>
            <a:r>
              <a:rPr lang="en-US" sz="1050" dirty="0"/>
              <a:t>roadmap</a:t>
            </a:r>
          </a:p>
          <a:p>
            <a:pPr marL="171450" indent="-171450">
              <a:buFont typeface="Arial"/>
              <a:buChar char="•"/>
            </a:pPr>
            <a:r>
              <a:rPr lang="en-US" sz="1050" dirty="0" smtClean="0"/>
              <a:t>Current </a:t>
            </a:r>
            <a:r>
              <a:rPr lang="en-US" sz="1050" dirty="0"/>
              <a:t>status and proposed future plans (IGR</a:t>
            </a:r>
            <a:r>
              <a:rPr lang="en-US" sz="1050" dirty="0" smtClean="0"/>
              <a:t>)</a:t>
            </a:r>
            <a:endParaRPr lang="en-US" sz="1050" dirty="0"/>
          </a:p>
          <a:p>
            <a:r>
              <a:rPr lang="en-US" sz="1050" dirty="0" smtClean="0"/>
              <a:t>•    Wrap</a:t>
            </a:r>
            <a:r>
              <a:rPr lang="en-US" sz="1050" dirty="0"/>
              <a:t>-up (CGU</a:t>
            </a:r>
            <a:r>
              <a:rPr lang="en-US" sz="1050" dirty="0" smtClean="0"/>
              <a:t>) </a:t>
            </a:r>
          </a:p>
          <a:p>
            <a:r>
              <a:rPr lang="en-US" sz="1050" b="1" dirty="0" smtClean="0"/>
              <a:t>15</a:t>
            </a:r>
            <a:r>
              <a:rPr lang="en-US" sz="1050" b="1" dirty="0"/>
              <a:t>:30-16:00 Break</a:t>
            </a:r>
          </a:p>
          <a:p>
            <a:endParaRPr lang="en-US" sz="1050" dirty="0"/>
          </a:p>
        </p:txBody>
      </p:sp>
    </p:spTree>
    <p:extLst>
      <p:ext uri="{BB962C8B-B14F-4D97-AF65-F5344CB8AC3E}">
        <p14:creationId xmlns:p14="http://schemas.microsoft.com/office/powerpoint/2010/main" val="77457816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184900" y="4525964"/>
            <a:ext cx="330200" cy="376237"/>
          </a:xfrm>
        </p:spPr>
        <p:txBody>
          <a:bodyPr/>
          <a:lstStyle/>
          <a:p>
            <a:fld id="{CF0A3129-E875-6648-A0B3-8ABAE574B041}" type="slidenum">
              <a:rPr lang="en-US" smtClean="0"/>
              <a:pPr/>
              <a:t>20</a:t>
            </a:fld>
            <a:endParaRPr lang="en-US" dirty="0"/>
          </a:p>
        </p:txBody>
      </p:sp>
      <p:sp>
        <p:nvSpPr>
          <p:cNvPr id="4" name="Title 3"/>
          <p:cNvSpPr>
            <a:spLocks noGrp="1"/>
          </p:cNvSpPr>
          <p:nvPr>
            <p:ph type="title"/>
          </p:nvPr>
        </p:nvSpPr>
        <p:spPr>
          <a:xfrm>
            <a:off x="342900" y="692218"/>
            <a:ext cx="6172200" cy="568721"/>
          </a:xfrm>
        </p:spPr>
        <p:txBody>
          <a:bodyPr/>
          <a:lstStyle/>
          <a:p>
            <a:r>
              <a:rPr lang="en-US" dirty="0"/>
              <a:t>Context - Future of medicine</a:t>
            </a:r>
          </a:p>
        </p:txBody>
      </p:sp>
      <p:sp>
        <p:nvSpPr>
          <p:cNvPr id="36" name="Rectangle 35"/>
          <p:cNvSpPr/>
          <p:nvPr/>
        </p:nvSpPr>
        <p:spPr>
          <a:xfrm>
            <a:off x="1500667" y="1949083"/>
            <a:ext cx="3634075" cy="1503220"/>
          </a:xfrm>
          <a:prstGeom prst="rect">
            <a:avLst/>
          </a:prstGeom>
          <a:solidFill>
            <a:schemeClr val="bg1">
              <a:lumMod val="75000"/>
            </a:schemeClr>
          </a:solid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rgbClr val="0000FF"/>
                </a:solidFill>
              </a:rPr>
              <a:t>PRECISION MEDICINE</a:t>
            </a:r>
            <a:endParaRPr lang="en-US" sz="1200" b="1" dirty="0">
              <a:solidFill>
                <a:srgbClr val="0000FF"/>
              </a:solidFill>
            </a:endParaRPr>
          </a:p>
        </p:txBody>
      </p:sp>
      <p:sp>
        <p:nvSpPr>
          <p:cNvPr id="37" name="Rectangle 36"/>
          <p:cNvSpPr/>
          <p:nvPr/>
        </p:nvSpPr>
        <p:spPr>
          <a:xfrm>
            <a:off x="1928205" y="2163829"/>
            <a:ext cx="2885883" cy="322119"/>
          </a:xfrm>
          <a:prstGeom prst="rect">
            <a:avLst/>
          </a:prstGeom>
          <a:gradFill flip="none" rotWithShape="1">
            <a:gsLst>
              <a:gs pos="0">
                <a:schemeClr val="accent2">
                  <a:lumMod val="60000"/>
                  <a:lumOff val="40000"/>
                </a:schemeClr>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b="1" dirty="0" smtClean="0">
                <a:solidFill>
                  <a:schemeClr val="tx1"/>
                </a:solidFill>
              </a:rPr>
              <a:t>DIAGNOSIS</a:t>
            </a:r>
            <a:endParaRPr lang="en-US" sz="1050" b="1" dirty="0">
              <a:solidFill>
                <a:schemeClr val="tx1"/>
              </a:solidFill>
            </a:endParaRPr>
          </a:p>
        </p:txBody>
      </p:sp>
      <p:sp>
        <p:nvSpPr>
          <p:cNvPr id="38" name="Rectangle 37"/>
          <p:cNvSpPr/>
          <p:nvPr/>
        </p:nvSpPr>
        <p:spPr>
          <a:xfrm>
            <a:off x="1928205" y="2915439"/>
            <a:ext cx="2885883" cy="322119"/>
          </a:xfrm>
          <a:prstGeom prst="rect">
            <a:avLst/>
          </a:prstGeom>
          <a:gradFill flip="none" rotWithShape="1">
            <a:gsLst>
              <a:gs pos="0">
                <a:srgbClr val="8585E0"/>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b="1" dirty="0" smtClean="0">
                <a:solidFill>
                  <a:srgbClr val="000000"/>
                </a:solidFill>
              </a:rPr>
              <a:t>THERAPEUTIC DECISION SUPPORT</a:t>
            </a:r>
            <a:endParaRPr lang="en-US" sz="1050" b="1" dirty="0">
              <a:solidFill>
                <a:srgbClr val="000000"/>
              </a:solidFill>
            </a:endParaRPr>
          </a:p>
        </p:txBody>
      </p:sp>
      <p:sp>
        <p:nvSpPr>
          <p:cNvPr id="39" name="Rectangle 38"/>
          <p:cNvSpPr/>
          <p:nvPr/>
        </p:nvSpPr>
        <p:spPr>
          <a:xfrm>
            <a:off x="1862226" y="3976389"/>
            <a:ext cx="2885883" cy="322119"/>
          </a:xfrm>
          <a:prstGeom prst="rect">
            <a:avLst/>
          </a:prstGeom>
          <a:solidFill>
            <a:srgbClr val="DE43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b="1" dirty="0" smtClean="0"/>
              <a:t>POPULATION HEALTH</a:t>
            </a:r>
            <a:endParaRPr lang="en-US" sz="1050" b="1" dirty="0"/>
          </a:p>
        </p:txBody>
      </p:sp>
      <p:sp>
        <p:nvSpPr>
          <p:cNvPr id="40" name="Right Arrow 39"/>
          <p:cNvSpPr/>
          <p:nvPr/>
        </p:nvSpPr>
        <p:spPr>
          <a:xfrm>
            <a:off x="974031" y="2536693"/>
            <a:ext cx="367598" cy="359808"/>
          </a:xfrm>
          <a:prstGeom prst="rightArrow">
            <a:avLst/>
          </a:prstGeom>
          <a:solidFill>
            <a:srgbClr val="3333C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a:p>
        </p:txBody>
      </p:sp>
      <p:sp>
        <p:nvSpPr>
          <p:cNvPr id="41" name="Right Arrow 40"/>
          <p:cNvSpPr/>
          <p:nvPr/>
        </p:nvSpPr>
        <p:spPr>
          <a:xfrm rot="10800000">
            <a:off x="5243818" y="2527225"/>
            <a:ext cx="367598" cy="359808"/>
          </a:xfrm>
          <a:prstGeom prst="rightArrow">
            <a:avLst/>
          </a:prstGeom>
          <a:solidFill>
            <a:srgbClr val="3333C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a:p>
        </p:txBody>
      </p:sp>
      <p:sp>
        <p:nvSpPr>
          <p:cNvPr id="42" name="Right Arrow 41"/>
          <p:cNvSpPr/>
          <p:nvPr/>
        </p:nvSpPr>
        <p:spPr>
          <a:xfrm rot="5400000">
            <a:off x="3131648" y="3550656"/>
            <a:ext cx="369277" cy="358172"/>
          </a:xfrm>
          <a:prstGeom prst="rightArrow">
            <a:avLst/>
          </a:prstGeom>
          <a:solidFill>
            <a:schemeClr val="bg1">
              <a:lumMod val="6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a:p>
        </p:txBody>
      </p:sp>
      <p:sp>
        <p:nvSpPr>
          <p:cNvPr id="43" name="U-Turn Arrow 42"/>
          <p:cNvSpPr/>
          <p:nvPr/>
        </p:nvSpPr>
        <p:spPr>
          <a:xfrm>
            <a:off x="672412" y="1447800"/>
            <a:ext cx="5410282" cy="463963"/>
          </a:xfrm>
          <a:prstGeom prst="uturnArrow">
            <a:avLst>
              <a:gd name="adj1" fmla="val 16837"/>
              <a:gd name="adj2" fmla="val 25000"/>
              <a:gd name="adj3" fmla="val 25000"/>
              <a:gd name="adj4" fmla="val 43750"/>
              <a:gd name="adj5" fmla="val 75000"/>
            </a:avLst>
          </a:prstGeom>
          <a:solidFill>
            <a:schemeClr val="bg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a:solidFill>
                <a:schemeClr val="tx1"/>
              </a:solidFill>
            </a:endParaRPr>
          </a:p>
        </p:txBody>
      </p:sp>
      <p:sp>
        <p:nvSpPr>
          <p:cNvPr id="44" name="U-Turn Arrow 43"/>
          <p:cNvSpPr/>
          <p:nvPr/>
        </p:nvSpPr>
        <p:spPr>
          <a:xfrm rot="10800000">
            <a:off x="587582" y="4070613"/>
            <a:ext cx="5476261" cy="577587"/>
          </a:xfrm>
          <a:prstGeom prst="uturnArrow">
            <a:avLst>
              <a:gd name="adj1" fmla="val 13525"/>
              <a:gd name="adj2" fmla="val 25000"/>
              <a:gd name="adj3" fmla="val 25000"/>
              <a:gd name="adj4" fmla="val 43750"/>
              <a:gd name="adj5" fmla="val 75000"/>
            </a:avLst>
          </a:prstGeom>
          <a:solidFill>
            <a:schemeClr val="bg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a:solidFill>
                <a:schemeClr val="tx1"/>
              </a:solidFill>
            </a:endParaRPr>
          </a:p>
        </p:txBody>
      </p:sp>
      <p:sp>
        <p:nvSpPr>
          <p:cNvPr id="45" name="Rectangle 44"/>
          <p:cNvSpPr/>
          <p:nvPr/>
        </p:nvSpPr>
        <p:spPr>
          <a:xfrm rot="16200000">
            <a:off x="4775892" y="2901553"/>
            <a:ext cx="2471962" cy="320654"/>
          </a:xfrm>
          <a:prstGeom prst="rect">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t>GENOMICS  (HPO, OMIM, DO)</a:t>
            </a:r>
            <a:endParaRPr lang="en-US" sz="1050" dirty="0"/>
          </a:p>
        </p:txBody>
      </p:sp>
      <p:sp>
        <p:nvSpPr>
          <p:cNvPr id="46" name="Rectangle 45"/>
          <p:cNvSpPr/>
          <p:nvPr/>
        </p:nvSpPr>
        <p:spPr>
          <a:xfrm rot="16200000">
            <a:off x="-450176" y="2890521"/>
            <a:ext cx="2342526" cy="320654"/>
          </a:xfrm>
          <a:prstGeom prst="rect">
            <a:avLst/>
          </a:prstGeom>
          <a:solidFill>
            <a:srgbClr val="3333C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t>SNOMED CT (EHR)</a:t>
            </a:r>
            <a:endParaRPr lang="en-US" sz="1050" dirty="0"/>
          </a:p>
        </p:txBody>
      </p:sp>
      <p:sp>
        <p:nvSpPr>
          <p:cNvPr id="47" name="Right Arrow 46"/>
          <p:cNvSpPr/>
          <p:nvPr/>
        </p:nvSpPr>
        <p:spPr>
          <a:xfrm>
            <a:off x="4913922" y="3928583"/>
            <a:ext cx="791749" cy="359808"/>
          </a:xfrm>
          <a:prstGeom prst="rightArrow">
            <a:avLst/>
          </a:prstGeom>
          <a:solidFill>
            <a:schemeClr val="accent2">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a:p>
        </p:txBody>
      </p:sp>
    </p:spTree>
    <p:extLst>
      <p:ext uri="{BB962C8B-B14F-4D97-AF65-F5344CB8AC3E}">
        <p14:creationId xmlns:p14="http://schemas.microsoft.com/office/powerpoint/2010/main" val="67462830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AdobeStock_70171284_NEW.jpg" descr="/Users/kathycoyle/Data/SNOMED/2212 PPT Template/images/AdobeStock_70171284_NEW.jpg"/>
          <p:cNvPicPr>
            <a:picLocks noChangeAspect="1"/>
          </p:cNvPicPr>
          <p:nvPr/>
        </p:nvPicPr>
        <p:blipFill>
          <a:blip r:embed="rId2" r:link="rId3">
            <a:extLst>
              <a:ext uri="{28A0092B-C50C-407E-A947-70E740481C1C}">
                <a14:useLocalDpi xmlns:a14="http://schemas.microsoft.com/office/drawing/2010/main" val="0"/>
              </a:ext>
            </a:extLst>
          </a:blip>
          <a:stretch>
            <a:fillRect/>
          </a:stretch>
        </p:blipFill>
        <p:spPr>
          <a:xfrm>
            <a:off x="0" y="1354137"/>
            <a:ext cx="6858000" cy="2405063"/>
          </a:xfrm>
          <a:prstGeom prst="rect">
            <a:avLst/>
          </a:prstGeom>
        </p:spPr>
      </p:pic>
      <p:sp>
        <p:nvSpPr>
          <p:cNvPr id="4" name="TextBox 3"/>
          <p:cNvSpPr txBox="1"/>
          <p:nvPr/>
        </p:nvSpPr>
        <p:spPr>
          <a:xfrm>
            <a:off x="481012" y="2657475"/>
            <a:ext cx="2976563" cy="784830"/>
          </a:xfrm>
          <a:prstGeom prst="rect">
            <a:avLst/>
          </a:prstGeom>
          <a:noFill/>
          <a:effectLst>
            <a:outerShdw blurRad="50800" dist="38100" dir="2700000" algn="tl" rotWithShape="0">
              <a:prstClr val="black">
                <a:alpha val="40000"/>
              </a:prstClr>
            </a:outerShdw>
          </a:effectLst>
        </p:spPr>
        <p:txBody>
          <a:bodyPr wrap="square" rtlCol="0">
            <a:spAutoFit/>
          </a:bodyPr>
          <a:lstStyle/>
          <a:p>
            <a:pPr>
              <a:lnSpc>
                <a:spcPct val="50000"/>
              </a:lnSpc>
            </a:pPr>
            <a:r>
              <a:rPr lang="en-US" sz="4500" dirty="0">
                <a:solidFill>
                  <a:schemeClr val="bg2"/>
                </a:solidFill>
              </a:rPr>
              <a:t>Thank</a:t>
            </a:r>
          </a:p>
          <a:p>
            <a:pPr>
              <a:lnSpc>
                <a:spcPct val="50000"/>
              </a:lnSpc>
            </a:pPr>
            <a:r>
              <a:rPr lang="en-US" sz="4500" dirty="0">
                <a:solidFill>
                  <a:schemeClr val="bg2"/>
                </a:solidFill>
              </a:rPr>
              <a:t>	you!</a:t>
            </a:r>
          </a:p>
        </p:txBody>
      </p:sp>
      <p:sp>
        <p:nvSpPr>
          <p:cNvPr id="15" name="Slide Number Placeholder 3"/>
          <p:cNvSpPr txBox="1">
            <a:spLocks/>
          </p:cNvSpPr>
          <p:nvPr/>
        </p:nvSpPr>
        <p:spPr>
          <a:xfrm>
            <a:off x="6195410" y="4754412"/>
            <a:ext cx="330200" cy="282178"/>
          </a:xfrm>
          <a:prstGeom prst="rect">
            <a:avLst/>
          </a:prstGeom>
        </p:spPr>
        <p:txBody>
          <a:bodyPr vert="horz" lIns="0" tIns="0" rIns="0" bIns="0" rtlCol="0" anchor="ctr"/>
          <a:lstStyle>
            <a:defPPr>
              <a:defRPr lang="en-US"/>
            </a:defPPr>
            <a:lvl1pPr marL="0" algn="r" defTabSz="914291" rtl="0" eaLnBrk="1" latinLnBrk="0" hangingPunct="1">
              <a:defRPr sz="800" b="0" i="0" kern="1200">
                <a:solidFill>
                  <a:schemeClr val="accent3"/>
                </a:solidFill>
                <a:latin typeface="Arial"/>
                <a:ea typeface="+mn-ea"/>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fld id="{CF0A3129-E875-6648-A0B3-8ABAE574B041}" type="slidenum">
              <a:rPr lang="en-US" sz="600"/>
              <a:pPr/>
              <a:t>21</a:t>
            </a:fld>
            <a:endParaRPr lang="en-US" sz="600" dirty="0"/>
          </a:p>
        </p:txBody>
      </p:sp>
      <p:cxnSp>
        <p:nvCxnSpPr>
          <p:cNvPr id="16" name="Straight Connector 15"/>
          <p:cNvCxnSpPr/>
          <p:nvPr/>
        </p:nvCxnSpPr>
        <p:spPr>
          <a:xfrm flipH="1">
            <a:off x="353410" y="4488082"/>
            <a:ext cx="6172200" cy="0"/>
          </a:xfrm>
          <a:prstGeom prst="line">
            <a:avLst/>
          </a:prstGeom>
          <a:ln>
            <a:solidFill>
              <a:schemeClr val="accent3"/>
            </a:solidFill>
          </a:ln>
        </p:spPr>
        <p:style>
          <a:lnRef idx="1">
            <a:schemeClr val="dk1"/>
          </a:lnRef>
          <a:fillRef idx="0">
            <a:schemeClr val="dk1"/>
          </a:fillRef>
          <a:effectRef idx="0">
            <a:schemeClr val="dk1"/>
          </a:effectRef>
          <a:fontRef idx="minor">
            <a:schemeClr val="tx1"/>
          </a:fontRef>
        </p:style>
      </p:cxnSp>
      <p:sp>
        <p:nvSpPr>
          <p:cNvPr id="17" name="Text Placeholder 2"/>
          <p:cNvSpPr txBox="1">
            <a:spLocks/>
          </p:cNvSpPr>
          <p:nvPr/>
        </p:nvSpPr>
        <p:spPr>
          <a:xfrm>
            <a:off x="358173" y="4164232"/>
            <a:ext cx="6257925" cy="314325"/>
          </a:xfrm>
          <a:prstGeom prst="rect">
            <a:avLst/>
          </a:prstGeom>
        </p:spPr>
        <p:txBody>
          <a:bodyPr/>
          <a:lstStyle>
            <a:lvl1pPr marL="0" indent="0" algn="l" defTabSz="457200" rtl="0" eaLnBrk="1" latinLnBrk="0" hangingPunct="1">
              <a:spcBef>
                <a:spcPts val="800"/>
              </a:spcBef>
              <a:buFont typeface="Arial"/>
              <a:buNone/>
              <a:defRPr sz="1400" b="0" i="0" kern="1200">
                <a:solidFill>
                  <a:schemeClr val="accent2"/>
                </a:solidFill>
                <a:latin typeface="Arial"/>
                <a:ea typeface="+mn-ea"/>
                <a:cs typeface="Arial"/>
              </a:defRPr>
            </a:lvl1pPr>
            <a:lvl2pPr marL="0" indent="0" algn="l" defTabSz="457200" rtl="0" eaLnBrk="1" latinLnBrk="0" hangingPunct="1">
              <a:spcBef>
                <a:spcPct val="20000"/>
              </a:spcBef>
              <a:buFont typeface="Arial"/>
              <a:buNone/>
              <a:defRPr sz="1400" b="0" kern="1200">
                <a:solidFill>
                  <a:schemeClr val="tx1">
                    <a:lumMod val="50000"/>
                  </a:schemeClr>
                </a:solidFill>
                <a:latin typeface="Verdana"/>
                <a:ea typeface="+mn-ea"/>
                <a:cs typeface="+mn-cs"/>
              </a:defRPr>
            </a:lvl2pPr>
            <a:lvl3pPr marL="45720" indent="0" algn="l" defTabSz="457200" rtl="0" eaLnBrk="1" latinLnBrk="0" hangingPunct="1">
              <a:spcBef>
                <a:spcPts val="800"/>
              </a:spcBef>
              <a:buFont typeface="Arial"/>
              <a:buNone/>
              <a:defRPr sz="1200" b="0" kern="1200">
                <a:solidFill>
                  <a:schemeClr val="tx1">
                    <a:lumMod val="50000"/>
                  </a:schemeClr>
                </a:solidFill>
                <a:latin typeface="Verdana"/>
                <a:ea typeface="+mn-ea"/>
                <a:cs typeface="+mn-cs"/>
              </a:defRPr>
            </a:lvl3pPr>
            <a:lvl4pPr marL="1371600" indent="0" algn="l" defTabSz="457200" rtl="0" eaLnBrk="1" latinLnBrk="0" hangingPunct="1">
              <a:spcBef>
                <a:spcPct val="20000"/>
              </a:spcBef>
              <a:buFont typeface="Arial"/>
              <a:buNone/>
              <a:defRPr sz="1000" b="0" kern="1200">
                <a:solidFill>
                  <a:schemeClr val="tx1">
                    <a:lumMod val="50000"/>
                  </a:schemeClr>
                </a:solidFill>
                <a:latin typeface="Verdana"/>
                <a:ea typeface="+mn-ea"/>
                <a:cs typeface="+mn-cs"/>
              </a:defRPr>
            </a:lvl4pPr>
            <a:lvl5pPr marL="1828800" indent="0" algn="l" defTabSz="457200" rtl="0" eaLnBrk="1" latinLnBrk="0" hangingPunct="1">
              <a:spcBef>
                <a:spcPct val="20000"/>
              </a:spcBef>
              <a:buFont typeface="Arial"/>
              <a:buNone/>
              <a:defRPr sz="2000" kern="1200">
                <a:solidFill>
                  <a:schemeClr val="tx1"/>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050" dirty="0"/>
              <a:t>Please contact </a:t>
            </a:r>
            <a:r>
              <a:rPr lang="en-US" sz="1050" dirty="0" smtClean="0"/>
              <a:t>Ian Green </a:t>
            </a:r>
            <a:r>
              <a:rPr lang="mr-IN" sz="1050" dirty="0" smtClean="0"/>
              <a:t>–</a:t>
            </a:r>
            <a:r>
              <a:rPr lang="en-US" sz="1050" dirty="0" smtClean="0"/>
              <a:t> </a:t>
            </a:r>
            <a:r>
              <a:rPr lang="en-US" sz="1050" dirty="0" smtClean="0">
                <a:hlinkClick r:id="rId4"/>
              </a:rPr>
              <a:t>igr@snomed.org</a:t>
            </a:r>
            <a:r>
              <a:rPr lang="en-US" sz="1050" dirty="0" smtClean="0"/>
              <a:t>, or </a:t>
            </a:r>
            <a:r>
              <a:rPr lang="en-US" sz="1050" dirty="0" smtClean="0">
                <a:hlinkClick r:id="rId5"/>
              </a:rPr>
              <a:t>info@snomed.org</a:t>
            </a:r>
            <a:r>
              <a:rPr lang="en-US" sz="1050" dirty="0" smtClean="0"/>
              <a:t>  </a:t>
            </a:r>
            <a:r>
              <a:rPr lang="en-US" sz="1050" dirty="0"/>
              <a:t>for further information.</a:t>
            </a:r>
          </a:p>
        </p:txBody>
      </p:sp>
    </p:spTree>
    <p:extLst>
      <p:ext uri="{BB962C8B-B14F-4D97-AF65-F5344CB8AC3E}">
        <p14:creationId xmlns:p14="http://schemas.microsoft.com/office/powerpoint/2010/main" val="182858988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Current status and future plans</a:t>
            </a:r>
            <a:endParaRPr lang="en-US" dirty="0"/>
          </a:p>
        </p:txBody>
      </p:sp>
      <p:sp>
        <p:nvSpPr>
          <p:cNvPr id="7" name="Text Placeholder 6"/>
          <p:cNvSpPr>
            <a:spLocks noGrp="1"/>
          </p:cNvSpPr>
          <p:nvPr>
            <p:ph type="body" sz="quarter" idx="10"/>
          </p:nvPr>
        </p:nvSpPr>
        <p:spPr/>
        <p:txBody>
          <a:bodyPr/>
          <a:lstStyle/>
          <a:p>
            <a:r>
              <a:rPr lang="en-US" sz="1600" dirty="0" smtClean="0"/>
              <a:t>Agenda</a:t>
            </a:r>
          </a:p>
          <a:p>
            <a:pPr marL="285750" indent="-285750">
              <a:buFont typeface="Arial"/>
              <a:buChar char="•"/>
            </a:pPr>
            <a:r>
              <a:rPr lang="en-US" sz="1600" dirty="0" smtClean="0"/>
              <a:t>Strategy review</a:t>
            </a:r>
          </a:p>
          <a:p>
            <a:pPr marL="285750" indent="-285750">
              <a:buFont typeface="Arial"/>
              <a:buChar char="•"/>
            </a:pPr>
            <a:r>
              <a:rPr lang="en-US" sz="1600" dirty="0" smtClean="0"/>
              <a:t>Content enhancement</a:t>
            </a:r>
          </a:p>
          <a:p>
            <a:pPr marL="628650" lvl="1" indent="-285750">
              <a:buFont typeface="Arial"/>
              <a:buChar char="•"/>
            </a:pPr>
            <a:r>
              <a:rPr lang="en-US" sz="1600" dirty="0" smtClean="0"/>
              <a:t>Orphanet</a:t>
            </a:r>
          </a:p>
          <a:p>
            <a:pPr marL="628650" lvl="1" indent="-285750">
              <a:buFont typeface="Arial"/>
              <a:buChar char="•"/>
            </a:pPr>
            <a:r>
              <a:rPr lang="en-US" sz="1600" dirty="0" smtClean="0"/>
              <a:t>HPO update</a:t>
            </a:r>
          </a:p>
          <a:p>
            <a:pPr marL="628650" lvl="1" indent="-285750">
              <a:buFont typeface="Arial"/>
              <a:buChar char="•"/>
            </a:pPr>
            <a:r>
              <a:rPr lang="en-US" sz="1600" dirty="0" smtClean="0"/>
              <a:t>Future partnerships</a:t>
            </a:r>
          </a:p>
          <a:p>
            <a:pPr marL="285750" indent="-285750">
              <a:buFont typeface="Arial"/>
              <a:buChar char="•"/>
            </a:pPr>
            <a:r>
              <a:rPr lang="en-US" sz="1600" dirty="0" smtClean="0"/>
              <a:t>Pilot sites</a:t>
            </a:r>
          </a:p>
          <a:p>
            <a:pPr marL="285750" indent="-285750">
              <a:buFont typeface="Arial"/>
              <a:buChar char="•"/>
            </a:pPr>
            <a:r>
              <a:rPr lang="en-US" sz="1600" dirty="0" smtClean="0"/>
              <a:t>Opportunities for Partnerships</a:t>
            </a:r>
          </a:p>
          <a:p>
            <a:pPr marL="285750" indent="-285750">
              <a:buFont typeface="Arial"/>
              <a:buChar char="•"/>
            </a:pPr>
            <a:endParaRPr lang="en-US" sz="1600" dirty="0" smtClean="0"/>
          </a:p>
          <a:p>
            <a:endParaRPr lang="en-US" sz="1600" dirty="0"/>
          </a:p>
        </p:txBody>
      </p:sp>
      <p:sp>
        <p:nvSpPr>
          <p:cNvPr id="3" name="Slide Number Placeholder 2"/>
          <p:cNvSpPr>
            <a:spLocks noGrp="1"/>
          </p:cNvSpPr>
          <p:nvPr>
            <p:ph type="sldNum" sz="quarter" idx="4"/>
          </p:nvPr>
        </p:nvSpPr>
        <p:spPr/>
        <p:txBody>
          <a:bodyPr/>
          <a:lstStyle/>
          <a:p>
            <a:fld id="{CF0A3129-E875-6648-A0B3-8ABAE574B041}" type="slidenum">
              <a:rPr lang="en-US" smtClean="0"/>
              <a:pPr/>
              <a:t>3</a:t>
            </a:fld>
            <a:endParaRPr lang="en-US" dirty="0"/>
          </a:p>
        </p:txBody>
      </p:sp>
    </p:spTree>
    <p:extLst>
      <p:ext uri="{BB962C8B-B14F-4D97-AF65-F5344CB8AC3E}">
        <p14:creationId xmlns:p14="http://schemas.microsoft.com/office/powerpoint/2010/main" val="178957657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4</a:t>
            </a:fld>
            <a:endParaRPr lang="en-US" dirty="0"/>
          </a:p>
        </p:txBody>
      </p:sp>
      <p:sp>
        <p:nvSpPr>
          <p:cNvPr id="4" name="Title 3"/>
          <p:cNvSpPr>
            <a:spLocks noGrp="1"/>
          </p:cNvSpPr>
          <p:nvPr>
            <p:ph type="title"/>
          </p:nvPr>
        </p:nvSpPr>
        <p:spPr>
          <a:xfrm>
            <a:off x="291417" y="162565"/>
            <a:ext cx="6172200" cy="568721"/>
          </a:xfrm>
        </p:spPr>
        <p:txBody>
          <a:bodyPr/>
          <a:lstStyle/>
          <a:p>
            <a:r>
              <a:rPr lang="en-US" dirty="0" smtClean="0"/>
              <a:t>Genomics Strategy</a:t>
            </a:r>
            <a:endParaRPr lang="en-US" dirty="0"/>
          </a:p>
        </p:txBody>
      </p:sp>
      <p:pic>
        <p:nvPicPr>
          <p:cNvPr id="6" name="Shape 96" descr="Screen Shot 2017-01-30 at 10.17.39 pm.png"/>
          <p:cNvPicPr preferRelativeResize="0"/>
          <p:nvPr/>
        </p:nvPicPr>
        <p:blipFill rotWithShape="1">
          <a:blip r:embed="rId2">
            <a:alphaModFix/>
          </a:blip>
          <a:srcRect/>
          <a:stretch/>
        </p:blipFill>
        <p:spPr>
          <a:xfrm>
            <a:off x="357616" y="817623"/>
            <a:ext cx="5273979" cy="3684210"/>
          </a:xfrm>
          <a:prstGeom prst="rect">
            <a:avLst/>
          </a:prstGeom>
          <a:noFill/>
          <a:ln>
            <a:noFill/>
          </a:ln>
        </p:spPr>
      </p:pic>
      <p:sp>
        <p:nvSpPr>
          <p:cNvPr id="9" name="Shape 98"/>
          <p:cNvSpPr txBox="1"/>
          <p:nvPr/>
        </p:nvSpPr>
        <p:spPr>
          <a:xfrm>
            <a:off x="1036293" y="4483600"/>
            <a:ext cx="4862400" cy="296131"/>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700" b="0" i="0" u="none" strike="noStrike" cap="none" dirty="0" err="1">
                <a:solidFill>
                  <a:srgbClr val="000000"/>
                </a:solidFill>
                <a:latin typeface="Arial"/>
                <a:ea typeface="Arial"/>
                <a:cs typeface="Arial"/>
                <a:sym typeface="Arial"/>
              </a:rPr>
              <a:t>Mattick</a:t>
            </a:r>
            <a:r>
              <a:rPr lang="en-US" sz="700" b="0" i="0" u="none" strike="noStrike" cap="none" dirty="0">
                <a:solidFill>
                  <a:srgbClr val="000000"/>
                </a:solidFill>
                <a:latin typeface="Arial"/>
                <a:ea typeface="Arial"/>
                <a:cs typeface="Arial"/>
                <a:sym typeface="Arial"/>
              </a:rPr>
              <a:t> JS, et al. </a:t>
            </a:r>
            <a:r>
              <a:rPr lang="en-US" sz="700" b="0" i="1" u="none" strike="noStrike" cap="none" dirty="0">
                <a:solidFill>
                  <a:srgbClr val="000000"/>
                </a:solidFill>
                <a:latin typeface="Arial"/>
                <a:ea typeface="Arial"/>
                <a:cs typeface="Arial"/>
                <a:sym typeface="Arial"/>
              </a:rPr>
              <a:t>The impact of genomics on the future of medicine and health</a:t>
            </a:r>
            <a:r>
              <a:rPr lang="en-US" sz="700" b="0" i="0" u="none" strike="noStrike" cap="none" dirty="0">
                <a:solidFill>
                  <a:srgbClr val="000000"/>
                </a:solidFill>
                <a:latin typeface="Arial"/>
                <a:ea typeface="Arial"/>
                <a:cs typeface="Arial"/>
                <a:sym typeface="Arial"/>
              </a:rPr>
              <a:t>.</a:t>
            </a:r>
          </a:p>
          <a:p>
            <a:pPr marL="0" marR="0" lvl="0" indent="0" algn="l" rtl="0">
              <a:lnSpc>
                <a:spcPct val="100000"/>
              </a:lnSpc>
              <a:spcBef>
                <a:spcPts val="0"/>
              </a:spcBef>
              <a:spcAft>
                <a:spcPts val="0"/>
              </a:spcAft>
              <a:buClr>
                <a:srgbClr val="000000"/>
              </a:buClr>
              <a:buSzPct val="25000"/>
              <a:buFont typeface="Arial"/>
              <a:buNone/>
            </a:pPr>
            <a:r>
              <a:rPr lang="en-US" sz="700" b="0" i="0" u="none" strike="noStrike" cap="none" dirty="0">
                <a:solidFill>
                  <a:srgbClr val="000000"/>
                </a:solidFill>
                <a:latin typeface="Arial"/>
                <a:ea typeface="Arial"/>
                <a:cs typeface="Arial"/>
                <a:sym typeface="Arial"/>
              </a:rPr>
              <a:t>Med J Aust. 2014 Jul 7;201(1):17-20.</a:t>
            </a:r>
          </a:p>
        </p:txBody>
      </p:sp>
      <p:sp>
        <p:nvSpPr>
          <p:cNvPr id="11" name="TextBox 10"/>
          <p:cNvSpPr txBox="1"/>
          <p:nvPr/>
        </p:nvSpPr>
        <p:spPr>
          <a:xfrm>
            <a:off x="5671740" y="1716288"/>
            <a:ext cx="1057280" cy="2292935"/>
          </a:xfrm>
          <a:prstGeom prst="rect">
            <a:avLst/>
          </a:prstGeom>
          <a:noFill/>
        </p:spPr>
        <p:txBody>
          <a:bodyPr wrap="square" rtlCol="0">
            <a:spAutoFit/>
          </a:bodyPr>
          <a:lstStyle/>
          <a:p>
            <a:pPr marL="171450" indent="-171450">
              <a:buFont typeface="Arial"/>
              <a:buChar char="•"/>
            </a:pPr>
            <a:r>
              <a:rPr lang="en-US" sz="1100" dirty="0"/>
              <a:t>Individual genomic </a:t>
            </a:r>
            <a:r>
              <a:rPr lang="en-US" sz="1100" dirty="0" smtClean="0"/>
              <a:t>data</a:t>
            </a:r>
          </a:p>
          <a:p>
            <a:pPr marL="171450" indent="-171450">
              <a:buFont typeface="Arial"/>
              <a:buChar char="•"/>
            </a:pPr>
            <a:endParaRPr lang="en-US" sz="1100" dirty="0"/>
          </a:p>
          <a:p>
            <a:pPr marL="171450" indent="-171450">
              <a:buFont typeface="Arial"/>
              <a:buChar char="•"/>
            </a:pPr>
            <a:r>
              <a:rPr lang="en-US" sz="1100" dirty="0"/>
              <a:t>Accurate clinical </a:t>
            </a:r>
            <a:r>
              <a:rPr lang="en-US" sz="1100" dirty="0" smtClean="0"/>
              <a:t>data</a:t>
            </a:r>
          </a:p>
          <a:p>
            <a:pPr marL="171450" indent="-171450">
              <a:buFont typeface="Arial"/>
              <a:buChar char="•"/>
            </a:pPr>
            <a:endParaRPr lang="en-US" sz="1100" dirty="0"/>
          </a:p>
          <a:p>
            <a:pPr marL="171450" indent="-171450">
              <a:buFont typeface="Arial"/>
              <a:buChar char="•"/>
            </a:pPr>
            <a:r>
              <a:rPr lang="en-US" sz="1100" dirty="0"/>
              <a:t>Alignment to the existing body of </a:t>
            </a:r>
            <a:r>
              <a:rPr lang="en-US" sz="1100" dirty="0" smtClean="0"/>
              <a:t>knowledge</a:t>
            </a:r>
            <a:endParaRPr lang="en-US" sz="1100" dirty="0"/>
          </a:p>
        </p:txBody>
      </p:sp>
    </p:spTree>
    <p:extLst>
      <p:ext uri="{BB962C8B-B14F-4D97-AF65-F5344CB8AC3E}">
        <p14:creationId xmlns:p14="http://schemas.microsoft.com/office/powerpoint/2010/main" val="238816271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5</a:t>
            </a:fld>
            <a:endParaRPr lang="en-US" dirty="0"/>
          </a:p>
        </p:txBody>
      </p:sp>
      <p:sp>
        <p:nvSpPr>
          <p:cNvPr id="4" name="Title 3"/>
          <p:cNvSpPr>
            <a:spLocks noGrp="1"/>
          </p:cNvSpPr>
          <p:nvPr>
            <p:ph type="title"/>
          </p:nvPr>
        </p:nvSpPr>
        <p:spPr/>
        <p:txBody>
          <a:bodyPr/>
          <a:lstStyle/>
          <a:p>
            <a:r>
              <a:rPr lang="en-US" dirty="0" smtClean="0"/>
              <a:t>Strategy objectives</a:t>
            </a:r>
            <a:endParaRPr lang="en-US" dirty="0"/>
          </a:p>
        </p:txBody>
      </p:sp>
      <p:sp>
        <p:nvSpPr>
          <p:cNvPr id="5" name="Text Placeholder 4"/>
          <p:cNvSpPr>
            <a:spLocks noGrp="1"/>
          </p:cNvSpPr>
          <p:nvPr>
            <p:ph type="body" sz="quarter" idx="10"/>
          </p:nvPr>
        </p:nvSpPr>
        <p:spPr/>
        <p:txBody>
          <a:bodyPr/>
          <a:lstStyle/>
          <a:p>
            <a:pPr marL="342900" lvl="0" indent="-215900">
              <a:lnSpc>
                <a:spcPct val="90000"/>
              </a:lnSpc>
              <a:spcBef>
                <a:spcPts val="0"/>
              </a:spcBef>
              <a:buClr>
                <a:srgbClr val="0055B0"/>
              </a:buClr>
              <a:buSzPct val="100909"/>
              <a:buFont typeface="Arial"/>
              <a:buChar char="▪"/>
            </a:pPr>
            <a:endParaRPr lang="en-US" sz="1200" b="1" dirty="0" smtClean="0">
              <a:solidFill>
                <a:srgbClr val="800000"/>
              </a:solidFill>
              <a:ea typeface="Arial"/>
              <a:sym typeface="Arial"/>
            </a:endParaRPr>
          </a:p>
          <a:p>
            <a:pPr marL="342900" lvl="0" indent="-215900">
              <a:lnSpc>
                <a:spcPct val="90000"/>
              </a:lnSpc>
              <a:spcBef>
                <a:spcPts val="0"/>
              </a:spcBef>
              <a:buClr>
                <a:srgbClr val="0055B0"/>
              </a:buClr>
              <a:buSzPct val="100909"/>
              <a:buFont typeface="Arial"/>
              <a:buChar char="▪"/>
            </a:pPr>
            <a:r>
              <a:rPr lang="en-US" sz="1200" b="1" dirty="0" smtClean="0">
                <a:solidFill>
                  <a:srgbClr val="800000"/>
                </a:solidFill>
                <a:ea typeface="Arial"/>
                <a:sym typeface="Arial"/>
              </a:rPr>
              <a:t>Objective </a:t>
            </a:r>
            <a:r>
              <a:rPr lang="en-US" sz="1200" b="1" dirty="0">
                <a:solidFill>
                  <a:srgbClr val="800000"/>
                </a:solidFill>
                <a:ea typeface="Arial"/>
                <a:sym typeface="Arial"/>
              </a:rPr>
              <a:t>1: </a:t>
            </a:r>
            <a:r>
              <a:rPr lang="en-US" sz="1200" dirty="0">
                <a:solidFill>
                  <a:srgbClr val="0055B0"/>
                </a:solidFill>
                <a:ea typeface="Arial"/>
                <a:sym typeface="Arial"/>
              </a:rPr>
              <a:t>Identify key stakeholders with appetite for trial/adoption of SNOMED CT for Genomic Medicine</a:t>
            </a:r>
          </a:p>
          <a:p>
            <a:pPr marL="342900" lvl="0" indent="-215900">
              <a:lnSpc>
                <a:spcPct val="90000"/>
              </a:lnSpc>
              <a:spcBef>
                <a:spcPts val="200"/>
              </a:spcBef>
              <a:buClr>
                <a:srgbClr val="0055B0"/>
              </a:buClr>
              <a:buSzPct val="100909"/>
            </a:pPr>
            <a:endParaRPr lang="en-US" sz="1200" b="1" dirty="0">
              <a:solidFill>
                <a:srgbClr val="800000"/>
              </a:solidFill>
              <a:ea typeface="Arial"/>
              <a:sym typeface="Arial"/>
            </a:endParaRPr>
          </a:p>
          <a:p>
            <a:pPr marL="342900" lvl="0" indent="-215900">
              <a:lnSpc>
                <a:spcPct val="90000"/>
              </a:lnSpc>
              <a:spcBef>
                <a:spcPts val="200"/>
              </a:spcBef>
              <a:buClr>
                <a:srgbClr val="0055B0"/>
              </a:buClr>
              <a:buSzPct val="100909"/>
              <a:buFont typeface="Arial"/>
              <a:buChar char="▪"/>
            </a:pPr>
            <a:r>
              <a:rPr lang="en-US" sz="1200" b="1" dirty="0">
                <a:solidFill>
                  <a:srgbClr val="800000"/>
                </a:solidFill>
                <a:ea typeface="Arial"/>
                <a:sym typeface="Arial"/>
              </a:rPr>
              <a:t>Objective 2: </a:t>
            </a:r>
            <a:r>
              <a:rPr lang="en-US" sz="1200" dirty="0">
                <a:solidFill>
                  <a:srgbClr val="0055B0"/>
                </a:solidFill>
                <a:ea typeface="Arial"/>
                <a:sym typeface="Arial"/>
              </a:rPr>
              <a:t>Identify and gather use cases to support and validate SNOMED CT in the context of Genomic Medicine</a:t>
            </a:r>
          </a:p>
          <a:p>
            <a:pPr marL="342900" lvl="0" indent="-215900">
              <a:lnSpc>
                <a:spcPct val="90000"/>
              </a:lnSpc>
              <a:spcBef>
                <a:spcPts val="200"/>
              </a:spcBef>
              <a:buClr>
                <a:srgbClr val="0055B0"/>
              </a:buClr>
              <a:buSzPct val="100909"/>
            </a:pPr>
            <a:endParaRPr lang="en-US" sz="1200" b="1" dirty="0">
              <a:solidFill>
                <a:srgbClr val="800000"/>
              </a:solidFill>
              <a:ea typeface="Arial"/>
              <a:sym typeface="Arial"/>
            </a:endParaRPr>
          </a:p>
          <a:p>
            <a:pPr marL="342900" lvl="0" indent="-215900">
              <a:lnSpc>
                <a:spcPct val="90000"/>
              </a:lnSpc>
              <a:spcBef>
                <a:spcPts val="200"/>
              </a:spcBef>
              <a:buClr>
                <a:srgbClr val="0055B0"/>
              </a:buClr>
              <a:buSzPct val="100909"/>
              <a:buFont typeface="Arial"/>
              <a:buChar char="▪"/>
            </a:pPr>
            <a:r>
              <a:rPr lang="en-US" sz="1200" b="1" dirty="0">
                <a:solidFill>
                  <a:srgbClr val="800000"/>
                </a:solidFill>
                <a:ea typeface="Arial"/>
                <a:sym typeface="Arial"/>
              </a:rPr>
              <a:t>Objective 3: </a:t>
            </a:r>
            <a:r>
              <a:rPr lang="en-US" sz="1200" dirty="0">
                <a:solidFill>
                  <a:srgbClr val="0055B0"/>
                </a:solidFill>
                <a:ea typeface="Arial"/>
                <a:sym typeface="Arial"/>
              </a:rPr>
              <a:t>Restructure domain knowledge around clinical genomics in SNOMED CT</a:t>
            </a:r>
          </a:p>
          <a:p>
            <a:pPr marL="342900" lvl="0" indent="-215900">
              <a:lnSpc>
                <a:spcPct val="90000"/>
              </a:lnSpc>
              <a:spcBef>
                <a:spcPts val="200"/>
              </a:spcBef>
              <a:buClr>
                <a:srgbClr val="0055B0"/>
              </a:buClr>
              <a:buSzPct val="100909"/>
            </a:pPr>
            <a:endParaRPr lang="en-US" sz="1200" b="1" dirty="0">
              <a:solidFill>
                <a:srgbClr val="800000"/>
              </a:solidFill>
              <a:ea typeface="Arial"/>
              <a:sym typeface="Arial"/>
            </a:endParaRPr>
          </a:p>
          <a:p>
            <a:pPr marL="342900" lvl="0" indent="-215900">
              <a:lnSpc>
                <a:spcPct val="90000"/>
              </a:lnSpc>
              <a:spcBef>
                <a:spcPts val="200"/>
              </a:spcBef>
              <a:buClr>
                <a:srgbClr val="0055B0"/>
              </a:buClr>
              <a:buSzPct val="100909"/>
              <a:buFont typeface="Arial"/>
              <a:buChar char="▪"/>
            </a:pPr>
            <a:r>
              <a:rPr lang="en-US" sz="1200" b="1" dirty="0">
                <a:solidFill>
                  <a:srgbClr val="800000"/>
                </a:solidFill>
                <a:ea typeface="Arial"/>
                <a:sym typeface="Arial"/>
              </a:rPr>
              <a:t>Objective 4: </a:t>
            </a:r>
            <a:r>
              <a:rPr lang="en-US" sz="1200" dirty="0">
                <a:solidFill>
                  <a:srgbClr val="0055B0"/>
                </a:solidFill>
                <a:ea typeface="Arial"/>
                <a:sym typeface="Arial"/>
              </a:rPr>
              <a:t>Demonstrate added value provided by SNOMED CT in the context of Genomic Medicine</a:t>
            </a:r>
          </a:p>
          <a:p>
            <a:pPr marL="342900" lvl="0" indent="-215900">
              <a:lnSpc>
                <a:spcPct val="90000"/>
              </a:lnSpc>
              <a:spcBef>
                <a:spcPts val="200"/>
              </a:spcBef>
              <a:buClr>
                <a:srgbClr val="0055B0"/>
              </a:buClr>
              <a:buSzPct val="100909"/>
            </a:pPr>
            <a:endParaRPr lang="en-US" sz="1200" b="1" dirty="0">
              <a:solidFill>
                <a:srgbClr val="800000"/>
              </a:solidFill>
              <a:ea typeface="Arial"/>
              <a:sym typeface="Arial"/>
            </a:endParaRPr>
          </a:p>
          <a:p>
            <a:pPr marL="342900" lvl="0" indent="-215900">
              <a:lnSpc>
                <a:spcPct val="90000"/>
              </a:lnSpc>
              <a:spcBef>
                <a:spcPts val="200"/>
              </a:spcBef>
              <a:buClr>
                <a:srgbClr val="0055B0"/>
              </a:buClr>
              <a:buSzPct val="100909"/>
              <a:buFont typeface="Arial"/>
              <a:buChar char="▪"/>
            </a:pPr>
            <a:r>
              <a:rPr lang="en-US" sz="1200" b="1" dirty="0">
                <a:solidFill>
                  <a:srgbClr val="800000"/>
                </a:solidFill>
                <a:ea typeface="Arial"/>
                <a:sym typeface="Arial"/>
              </a:rPr>
              <a:t>Objective 5: </a:t>
            </a:r>
            <a:r>
              <a:rPr lang="en-US" sz="1200" dirty="0">
                <a:solidFill>
                  <a:srgbClr val="0055B0"/>
                </a:solidFill>
                <a:ea typeface="Arial"/>
                <a:sym typeface="Arial"/>
              </a:rPr>
              <a:t>Raise awareness around SNOMED CT globally, and re</a:t>
            </a:r>
            <a:r>
              <a:rPr lang="en-US" sz="1200" dirty="0"/>
              <a:t>i</a:t>
            </a:r>
            <a:r>
              <a:rPr lang="en-US" sz="1200" dirty="0">
                <a:solidFill>
                  <a:srgbClr val="0055B0"/>
                </a:solidFill>
                <a:ea typeface="Arial"/>
                <a:sym typeface="Arial"/>
              </a:rPr>
              <a:t>nforce its suitability for supporting Precision Medicine</a:t>
            </a:r>
          </a:p>
          <a:p>
            <a:endParaRPr lang="en-US" sz="1200" dirty="0"/>
          </a:p>
        </p:txBody>
      </p:sp>
    </p:spTree>
    <p:extLst>
      <p:ext uri="{BB962C8B-B14F-4D97-AF65-F5344CB8AC3E}">
        <p14:creationId xmlns:p14="http://schemas.microsoft.com/office/powerpoint/2010/main" val="22981960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6</a:t>
            </a:fld>
            <a:endParaRPr lang="en-US" dirty="0"/>
          </a:p>
        </p:txBody>
      </p:sp>
      <p:sp>
        <p:nvSpPr>
          <p:cNvPr id="4" name="Title 3"/>
          <p:cNvSpPr>
            <a:spLocks noGrp="1"/>
          </p:cNvSpPr>
          <p:nvPr>
            <p:ph type="title"/>
          </p:nvPr>
        </p:nvSpPr>
        <p:spPr>
          <a:xfrm>
            <a:off x="342900" y="744328"/>
            <a:ext cx="6172200" cy="568721"/>
          </a:xfrm>
        </p:spPr>
        <p:txBody>
          <a:bodyPr/>
          <a:lstStyle/>
          <a:p>
            <a:r>
              <a:rPr lang="en-US" dirty="0"/>
              <a:t>Key SNOMED </a:t>
            </a:r>
            <a:r>
              <a:rPr lang="en-US" dirty="0" smtClean="0"/>
              <a:t>International </a:t>
            </a:r>
            <a:r>
              <a:rPr lang="en-US" dirty="0"/>
              <a:t>Tactical Directions 2015-2020 - Genomics</a:t>
            </a:r>
          </a:p>
        </p:txBody>
      </p:sp>
      <p:sp>
        <p:nvSpPr>
          <p:cNvPr id="5" name="Text Placeholder 4"/>
          <p:cNvSpPr>
            <a:spLocks noGrp="1"/>
          </p:cNvSpPr>
          <p:nvPr>
            <p:ph type="body" sz="quarter" idx="10"/>
          </p:nvPr>
        </p:nvSpPr>
        <p:spPr/>
        <p:txBody>
          <a:bodyPr/>
          <a:lstStyle/>
          <a:p>
            <a:r>
              <a:rPr lang="en-US" dirty="0"/>
              <a:t>From a Genomics perspective, the key tactical direction is</a:t>
            </a:r>
          </a:p>
          <a:p>
            <a:pPr marL="171450" indent="-171450">
              <a:buFont typeface="Wingdings" charset="2"/>
              <a:buChar char="ü"/>
            </a:pPr>
            <a:r>
              <a:rPr lang="en-US" dirty="0"/>
              <a:t>To ensure that the content in the SNOMED CT International Release:</a:t>
            </a:r>
          </a:p>
          <a:p>
            <a:pPr marL="171450" indent="-171450">
              <a:buFont typeface="Wingdings" charset="2"/>
              <a:buChar char="ü"/>
            </a:pPr>
            <a:r>
              <a:rPr lang="en-US" dirty="0"/>
              <a:t>Provides the required level of clinical data within EHR’s to support Genomics data exploration</a:t>
            </a:r>
          </a:p>
          <a:p>
            <a:pPr marL="171450" indent="-171450">
              <a:buFont typeface="Wingdings" charset="2"/>
              <a:buChar char="ü"/>
            </a:pPr>
            <a:r>
              <a:rPr lang="en-US" dirty="0"/>
              <a:t>Provide content within the SNOMED CT International Release that reflects the changes in global clinical practice driven by Genomics developments</a:t>
            </a:r>
          </a:p>
          <a:p>
            <a:pPr marL="171450" indent="-171450">
              <a:buFont typeface="Wingdings" charset="2"/>
              <a:buChar char="ü"/>
            </a:pPr>
            <a:r>
              <a:rPr lang="en-US" dirty="0"/>
              <a:t>Provide sufficient coverage of content within SNOMED CT to support future precision medicine initiatives</a:t>
            </a:r>
          </a:p>
          <a:p>
            <a:pPr marL="171450" indent="-171450">
              <a:buFont typeface="Wingdings" charset="2"/>
              <a:buChar char="ü"/>
            </a:pPr>
            <a:endParaRPr lang="en-US" dirty="0"/>
          </a:p>
          <a:p>
            <a:r>
              <a:rPr lang="en-US" dirty="0"/>
              <a:t>In addition, activities to support Genomics will include the following:</a:t>
            </a:r>
          </a:p>
          <a:p>
            <a:pPr marL="171450" indent="-171450">
              <a:buFont typeface="Wingdings" charset="2"/>
              <a:buChar char="ü"/>
            </a:pPr>
            <a:r>
              <a:rPr lang="en-US" dirty="0"/>
              <a:t>Derivative products that provide linkages to the main existing global Genomics terminologies and classifications to support interoperability and ease of data transfer </a:t>
            </a:r>
          </a:p>
          <a:p>
            <a:pPr marL="171450" indent="-171450">
              <a:buFont typeface="Wingdings" charset="2"/>
              <a:buChar char="ü"/>
            </a:pPr>
            <a:r>
              <a:rPr lang="en-US" dirty="0"/>
              <a:t>Development of an extension to the SNOMED CT concept model that supports the requirements of the global Genomics community, particularly in respect of data interrogation, data analytics and precision medicine functionality within EHR’s</a:t>
            </a:r>
          </a:p>
          <a:p>
            <a:endParaRPr lang="en-US" dirty="0"/>
          </a:p>
        </p:txBody>
      </p:sp>
    </p:spTree>
    <p:extLst>
      <p:ext uri="{BB962C8B-B14F-4D97-AF65-F5344CB8AC3E}">
        <p14:creationId xmlns:p14="http://schemas.microsoft.com/office/powerpoint/2010/main" val="341421569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7</a:t>
            </a:fld>
            <a:endParaRPr lang="en-US" dirty="0"/>
          </a:p>
        </p:txBody>
      </p:sp>
      <p:sp>
        <p:nvSpPr>
          <p:cNvPr id="4" name="Title 3"/>
          <p:cNvSpPr>
            <a:spLocks noGrp="1"/>
          </p:cNvSpPr>
          <p:nvPr>
            <p:ph type="title"/>
          </p:nvPr>
        </p:nvSpPr>
        <p:spPr>
          <a:xfrm>
            <a:off x="342900" y="700533"/>
            <a:ext cx="6172200" cy="568721"/>
          </a:xfrm>
        </p:spPr>
        <p:txBody>
          <a:bodyPr/>
          <a:lstStyle/>
          <a:p>
            <a:r>
              <a:rPr lang="en-US" dirty="0"/>
              <a:t>Goal of activities related to Genomics</a:t>
            </a:r>
          </a:p>
        </p:txBody>
      </p:sp>
      <p:sp>
        <p:nvSpPr>
          <p:cNvPr id="5" name="Text Placeholder 4"/>
          <p:cNvSpPr>
            <a:spLocks noGrp="1"/>
          </p:cNvSpPr>
          <p:nvPr>
            <p:ph type="body" sz="quarter" idx="10"/>
          </p:nvPr>
        </p:nvSpPr>
        <p:spPr/>
        <p:txBody>
          <a:bodyPr/>
          <a:lstStyle/>
          <a:p>
            <a:pPr marL="171450" indent="-171450">
              <a:buFont typeface="Wingdings" charset="2"/>
              <a:buChar char="ü"/>
            </a:pPr>
            <a:r>
              <a:rPr lang="en-US" dirty="0"/>
              <a:t>To support delivery of the SNOMED International Product Strategy</a:t>
            </a:r>
          </a:p>
          <a:p>
            <a:pPr marL="171450" indent="-171450">
              <a:buFont typeface="Wingdings" charset="2"/>
              <a:buChar char="ü"/>
            </a:pPr>
            <a:r>
              <a:rPr lang="en-US" dirty="0"/>
              <a:t>To expand the user base of SNOMED CT, to include the Genomics community and vendors operating within the Genomics arena</a:t>
            </a:r>
          </a:p>
          <a:p>
            <a:pPr marL="171450" indent="-171450">
              <a:buFont typeface="Wingdings" charset="2"/>
              <a:buChar char="ü"/>
            </a:pPr>
            <a:r>
              <a:rPr lang="en-US" dirty="0"/>
              <a:t>Influence, leverage and align with global Genomics terminologies and classifications to increase the effective and efficient use of SNOMED CT </a:t>
            </a:r>
          </a:p>
          <a:p>
            <a:pPr marL="171450" indent="-171450">
              <a:buFont typeface="Wingdings" charset="2"/>
              <a:buChar char="ü"/>
            </a:pPr>
            <a:r>
              <a:rPr lang="en-US" dirty="0"/>
              <a:t>Develop the SNOMED CT International release and related products to reflect the changes in clinical practice driven by global Genomics developments</a:t>
            </a:r>
          </a:p>
          <a:p>
            <a:pPr marL="171450" indent="-171450">
              <a:buFont typeface="Wingdings" charset="2"/>
              <a:buChar char="ü"/>
            </a:pPr>
            <a:r>
              <a:rPr lang="en-US" dirty="0"/>
              <a:t>Collaborate with global Genomics bodies to ensure effective, consistent and sustained content development</a:t>
            </a:r>
          </a:p>
          <a:p>
            <a:pPr marL="171450" indent="-171450">
              <a:buFont typeface="Wingdings" charset="2"/>
              <a:buChar char="ü"/>
            </a:pPr>
            <a:r>
              <a:rPr lang="en-US" dirty="0"/>
              <a:t> Genomics Standards Development Organizations</a:t>
            </a:r>
          </a:p>
          <a:p>
            <a:pPr marL="171450" indent="-171450">
              <a:buFont typeface="Wingdings" charset="2"/>
              <a:buChar char="ü"/>
            </a:pPr>
            <a:r>
              <a:rPr lang="en-US" dirty="0"/>
              <a:t> Global Genomics Terminology and Classification </a:t>
            </a:r>
            <a:r>
              <a:rPr lang="en-US" dirty="0" err="1"/>
              <a:t>organisations</a:t>
            </a:r>
            <a:endParaRPr lang="en-US" dirty="0"/>
          </a:p>
          <a:p>
            <a:pPr marL="171450" indent="-171450">
              <a:buFont typeface="Wingdings" charset="2"/>
              <a:buChar char="ü"/>
            </a:pPr>
            <a:r>
              <a:rPr lang="en-US" dirty="0"/>
              <a:t> Professional clinical bodies (international normally)</a:t>
            </a:r>
          </a:p>
          <a:p>
            <a:pPr marL="171450" indent="-171450">
              <a:buFont typeface="Wingdings" charset="2"/>
              <a:buChar char="ü"/>
            </a:pPr>
            <a:r>
              <a:rPr lang="en-US" dirty="0"/>
              <a:t>Focus on SNOMED CT product and services developments that support global interoperability within the clinical and genomics arenas</a:t>
            </a:r>
          </a:p>
          <a:p>
            <a:endParaRPr lang="en-US" dirty="0"/>
          </a:p>
        </p:txBody>
      </p:sp>
    </p:spTree>
    <p:extLst>
      <p:ext uri="{BB962C8B-B14F-4D97-AF65-F5344CB8AC3E}">
        <p14:creationId xmlns:p14="http://schemas.microsoft.com/office/powerpoint/2010/main" val="426357004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8</a:t>
            </a:fld>
            <a:endParaRPr lang="en-US" dirty="0"/>
          </a:p>
        </p:txBody>
      </p:sp>
      <p:sp>
        <p:nvSpPr>
          <p:cNvPr id="4" name="Title 3"/>
          <p:cNvSpPr>
            <a:spLocks noGrp="1"/>
          </p:cNvSpPr>
          <p:nvPr>
            <p:ph type="title"/>
          </p:nvPr>
        </p:nvSpPr>
        <p:spPr>
          <a:xfrm>
            <a:off x="342900" y="700533"/>
            <a:ext cx="6172200" cy="568721"/>
          </a:xfrm>
        </p:spPr>
        <p:txBody>
          <a:bodyPr/>
          <a:lstStyle/>
          <a:p>
            <a:r>
              <a:rPr lang="en-US" dirty="0"/>
              <a:t>Objectives of activities related to Genomics</a:t>
            </a:r>
          </a:p>
        </p:txBody>
      </p:sp>
      <p:sp>
        <p:nvSpPr>
          <p:cNvPr id="5" name="Text Placeholder 4"/>
          <p:cNvSpPr>
            <a:spLocks noGrp="1"/>
          </p:cNvSpPr>
          <p:nvPr>
            <p:ph type="body" sz="quarter" idx="10"/>
          </p:nvPr>
        </p:nvSpPr>
        <p:spPr/>
        <p:txBody>
          <a:bodyPr/>
          <a:lstStyle/>
          <a:p>
            <a:pPr marL="171450" indent="-171450">
              <a:buFont typeface="Wingdings" charset="2"/>
              <a:buChar char="ü"/>
            </a:pPr>
            <a:r>
              <a:rPr lang="en-US" dirty="0"/>
              <a:t>SNOMED International </a:t>
            </a:r>
            <a:r>
              <a:rPr lang="en-US" b="1" dirty="0" smtClean="0">
                <a:solidFill>
                  <a:srgbClr val="FF0000"/>
                </a:solidFill>
              </a:rPr>
              <a:t>WILL NOT </a:t>
            </a:r>
            <a:r>
              <a:rPr lang="en-US" dirty="0"/>
              <a:t>duplicate all Genomic terminology within SNOMED CT, but rather provides a means of access for SNOMED CT users to global genomics terminology resources</a:t>
            </a:r>
          </a:p>
          <a:p>
            <a:pPr marL="171450" indent="-171450">
              <a:buFont typeface="Wingdings" charset="2"/>
              <a:buChar char="ü"/>
            </a:pPr>
            <a:r>
              <a:rPr lang="en-US" dirty="0"/>
              <a:t>Enable users of SNOMED CT to access Genomics content and leverage standards related to Genomics through the development of derivative products to support  interoperability</a:t>
            </a:r>
          </a:p>
          <a:p>
            <a:pPr marL="171450" indent="-171450">
              <a:buFont typeface="Wingdings" charset="2"/>
              <a:buChar char="ü"/>
            </a:pPr>
            <a:r>
              <a:rPr lang="en-US" dirty="0"/>
              <a:t>Contribute to global developments of Genomics standards to address the needs of healthcare professionals, EHR vendors and end users, and other SNOMED CT stakeholders </a:t>
            </a:r>
          </a:p>
          <a:p>
            <a:pPr marL="171450" indent="-171450">
              <a:buFont typeface="Wingdings" charset="2"/>
              <a:buChar char="ü"/>
            </a:pPr>
            <a:r>
              <a:rPr lang="en-US" dirty="0"/>
              <a:t>Leverage expertise from other organizations involved in the development and usage of genomics data</a:t>
            </a:r>
          </a:p>
          <a:p>
            <a:pPr marL="171450" indent="-171450">
              <a:buFont typeface="Wingdings" charset="2"/>
              <a:buChar char="ü"/>
            </a:pPr>
            <a:r>
              <a:rPr lang="en-US" dirty="0"/>
              <a:t>Strengthen the position of SNOMED CT and related products in the marketplace within the realm of Genomics</a:t>
            </a:r>
          </a:p>
          <a:p>
            <a:pPr marL="171450" indent="-171450">
              <a:buFont typeface="Wingdings" charset="2"/>
              <a:buChar char="ü"/>
            </a:pPr>
            <a:r>
              <a:rPr lang="en-US" dirty="0"/>
              <a:t>Promote implementation and adoption of SNOMED CT within the global Genomics community</a:t>
            </a:r>
          </a:p>
          <a:p>
            <a:pPr marL="171450" indent="-171450">
              <a:buFont typeface="Wingdings" charset="2"/>
              <a:buChar char="ü"/>
            </a:pPr>
            <a:r>
              <a:rPr lang="en-US" dirty="0"/>
              <a:t>SNOMED International will identify and partner with Genomics organizations globally to leverage knowledge and connectivity</a:t>
            </a:r>
          </a:p>
          <a:p>
            <a:pPr marL="171450" indent="-171450">
              <a:buFont typeface="Wingdings" charset="2"/>
              <a:buChar char="ü"/>
            </a:pPr>
            <a:endParaRPr lang="en-US" dirty="0"/>
          </a:p>
        </p:txBody>
      </p:sp>
    </p:spTree>
    <p:extLst>
      <p:ext uri="{BB962C8B-B14F-4D97-AF65-F5344CB8AC3E}">
        <p14:creationId xmlns:p14="http://schemas.microsoft.com/office/powerpoint/2010/main" val="379448114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9</a:t>
            </a:fld>
            <a:endParaRPr lang="en-US" dirty="0"/>
          </a:p>
        </p:txBody>
      </p:sp>
      <p:sp>
        <p:nvSpPr>
          <p:cNvPr id="4" name="Title 3"/>
          <p:cNvSpPr>
            <a:spLocks noGrp="1"/>
          </p:cNvSpPr>
          <p:nvPr>
            <p:ph type="title"/>
          </p:nvPr>
        </p:nvSpPr>
        <p:spPr>
          <a:xfrm>
            <a:off x="342900" y="674256"/>
            <a:ext cx="6172200" cy="568721"/>
          </a:xfrm>
        </p:spPr>
        <p:txBody>
          <a:bodyPr/>
          <a:lstStyle/>
          <a:p>
            <a:r>
              <a:rPr lang="en-US" dirty="0"/>
              <a:t>Principles for activities related to Genomics</a:t>
            </a:r>
          </a:p>
        </p:txBody>
      </p:sp>
      <p:sp>
        <p:nvSpPr>
          <p:cNvPr id="5" name="Text Placeholder 4"/>
          <p:cNvSpPr>
            <a:spLocks noGrp="1"/>
          </p:cNvSpPr>
          <p:nvPr>
            <p:ph type="body" sz="quarter" idx="10"/>
          </p:nvPr>
        </p:nvSpPr>
        <p:spPr/>
        <p:txBody>
          <a:bodyPr/>
          <a:lstStyle/>
          <a:p>
            <a:r>
              <a:rPr lang="en-US" dirty="0"/>
              <a:t>Any proposed SNOMED CT content development should:</a:t>
            </a:r>
          </a:p>
          <a:p>
            <a:pPr marL="171450" indent="-171450">
              <a:buFont typeface="Wingdings" charset="2"/>
              <a:buChar char="ü"/>
            </a:pPr>
            <a:r>
              <a:rPr lang="en-US" dirty="0"/>
              <a:t>Be clinically validated</a:t>
            </a:r>
          </a:p>
          <a:p>
            <a:pPr marL="171450" indent="-171450">
              <a:buFont typeface="Wingdings" charset="2"/>
              <a:buChar char="ü"/>
            </a:pPr>
            <a:r>
              <a:rPr lang="en-US" dirty="0"/>
              <a:t>Supported by clear statement of use case requirements</a:t>
            </a:r>
          </a:p>
          <a:p>
            <a:pPr marL="171450" indent="-171450">
              <a:buFont typeface="Wingdings" charset="2"/>
              <a:buChar char="ü"/>
            </a:pPr>
            <a:r>
              <a:rPr lang="en-US" dirty="0"/>
              <a:t>Be resourced adequately, through identification of internal or external resource, with identified funding stream for current developments and future support</a:t>
            </a:r>
          </a:p>
          <a:p>
            <a:pPr marL="171450" indent="-171450">
              <a:buFont typeface="Wingdings" charset="2"/>
              <a:buChar char="ü"/>
            </a:pPr>
            <a:r>
              <a:rPr lang="en-US" dirty="0"/>
              <a:t>Include a review of existing SNOMED CT </a:t>
            </a:r>
            <a:r>
              <a:rPr lang="en-US" dirty="0" smtClean="0"/>
              <a:t>content</a:t>
            </a:r>
            <a:endParaRPr lang="en-US" dirty="0"/>
          </a:p>
          <a:p>
            <a:r>
              <a:rPr lang="en-US" dirty="0"/>
              <a:t>Any proposed derivative development should:</a:t>
            </a:r>
          </a:p>
          <a:p>
            <a:pPr marL="171450" indent="-171450">
              <a:buFont typeface="Wingdings" charset="2"/>
              <a:buChar char="ü"/>
            </a:pPr>
            <a:r>
              <a:rPr lang="en-US" dirty="0"/>
              <a:t>Be compatible with and supportive of SNOMED International values, strategy and priorities with clear benefits to its stakeholder/customer base</a:t>
            </a:r>
          </a:p>
          <a:p>
            <a:pPr marL="171450" indent="-171450">
              <a:buFont typeface="Wingdings" charset="2"/>
              <a:buChar char="ü"/>
            </a:pPr>
            <a:r>
              <a:rPr lang="en-US" dirty="0"/>
              <a:t>Have an agreed plan for all steps towards delivery, identifying and agreeing SNOMED International resources across lines of business </a:t>
            </a:r>
          </a:p>
          <a:p>
            <a:pPr marL="171450" indent="-171450">
              <a:buFont typeface="Wingdings" charset="2"/>
              <a:buChar char="ü"/>
            </a:pPr>
            <a:r>
              <a:rPr lang="en-US" dirty="0"/>
              <a:t>Be based on a clear written statement of financial/resource commitments for SNOMED International and the collaborating body</a:t>
            </a:r>
          </a:p>
          <a:p>
            <a:pPr marL="171450" indent="-171450">
              <a:buFont typeface="Wingdings" charset="2"/>
              <a:buChar char="ü"/>
            </a:pPr>
            <a:r>
              <a:rPr lang="en-US" dirty="0"/>
              <a:t>Produce a clear development and maintenance plan for the derivative product</a:t>
            </a:r>
          </a:p>
          <a:p>
            <a:endParaRPr lang="en-US" dirty="0"/>
          </a:p>
          <a:p>
            <a:endParaRPr lang="en-US" dirty="0"/>
          </a:p>
        </p:txBody>
      </p:sp>
    </p:spTree>
    <p:extLst>
      <p:ext uri="{BB962C8B-B14F-4D97-AF65-F5344CB8AC3E}">
        <p14:creationId xmlns:p14="http://schemas.microsoft.com/office/powerpoint/2010/main" val="113542302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itle slide - horizontal">
  <a:themeElements>
    <a:clrScheme name="SNOMED 1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FF00FF"/>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xt slide - plain">
  <a:themeElements>
    <a:clrScheme name="SNOMED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A2AAAD"/>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30218</TotalTime>
  <Words>1685</Words>
  <Application>Microsoft Macintosh PowerPoint</Application>
  <PresentationFormat>Custom</PresentationFormat>
  <Paragraphs>211</Paragraphs>
  <Slides>21</Slides>
  <Notes>0</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Title slide - horizontal</vt:lpstr>
      <vt:lpstr>Text slide - plain</vt:lpstr>
      <vt:lpstr>PowerPoint Presentation</vt:lpstr>
      <vt:lpstr>AGENDA</vt:lpstr>
      <vt:lpstr>Current status and future plans</vt:lpstr>
      <vt:lpstr>Genomics Strategy</vt:lpstr>
      <vt:lpstr>Strategy objectives</vt:lpstr>
      <vt:lpstr>Key SNOMED International Tactical Directions 2015-2020 - Genomics</vt:lpstr>
      <vt:lpstr>Goal of activities related to Genomics</vt:lpstr>
      <vt:lpstr>Objectives of activities related to Genomics</vt:lpstr>
      <vt:lpstr>Principles for activities related to Genomics</vt:lpstr>
      <vt:lpstr>Content enhancement</vt:lpstr>
      <vt:lpstr>INSERM (Orphanet)</vt:lpstr>
      <vt:lpstr>INSERM (Orphanet)</vt:lpstr>
      <vt:lpstr>Human Phenotype Ontology (HPO)</vt:lpstr>
      <vt:lpstr>Human Phenotype Ontology (HPO)</vt:lpstr>
      <vt:lpstr>Pilot sites (current and future)</vt:lpstr>
      <vt:lpstr>Future terminology partnerships</vt:lpstr>
      <vt:lpstr>Future terminology partnerships</vt:lpstr>
      <vt:lpstr>Opportunities for Partnerships</vt:lpstr>
      <vt:lpstr>Future view</vt:lpstr>
      <vt:lpstr>Context - Future of medicine</vt:lpstr>
      <vt:lpstr>PowerPoint Presentation</vt:lpstr>
    </vt:vector>
  </TitlesOfParts>
  <Manager/>
  <Company>CoyleComp</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SNOWMED PPT template</dc:title>
  <dc:subject/>
  <dc:creator>KC</dc:creator>
  <cp:keywords/>
  <dc:description/>
  <cp:lastModifiedBy>Ian Green</cp:lastModifiedBy>
  <cp:revision>836</cp:revision>
  <cp:lastPrinted>2013-09-19T15:32:51Z</cp:lastPrinted>
  <dcterms:created xsi:type="dcterms:W3CDTF">2013-01-15T18:13:18Z</dcterms:created>
  <dcterms:modified xsi:type="dcterms:W3CDTF">2018-10-14T21:55:36Z</dcterms:modified>
  <cp:category/>
</cp:coreProperties>
</file>