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36"/>
  </p:notesMasterIdLst>
  <p:sldIdLst>
    <p:sldId id="353" r:id="rId3"/>
    <p:sldId id="383" r:id="rId4"/>
    <p:sldId id="387" r:id="rId5"/>
    <p:sldId id="388" r:id="rId6"/>
    <p:sldId id="390" r:id="rId7"/>
    <p:sldId id="391" r:id="rId8"/>
    <p:sldId id="392" r:id="rId9"/>
    <p:sldId id="389" r:id="rId10"/>
    <p:sldId id="393" r:id="rId11"/>
    <p:sldId id="394" r:id="rId12"/>
    <p:sldId id="395" r:id="rId13"/>
    <p:sldId id="384" r:id="rId14"/>
    <p:sldId id="385" r:id="rId15"/>
    <p:sldId id="396" r:id="rId16"/>
    <p:sldId id="381" r:id="rId17"/>
    <p:sldId id="292" r:id="rId18"/>
    <p:sldId id="382" r:id="rId19"/>
    <p:sldId id="273" r:id="rId20"/>
    <p:sldId id="362" r:id="rId21"/>
    <p:sldId id="375" r:id="rId22"/>
    <p:sldId id="399" r:id="rId23"/>
    <p:sldId id="401" r:id="rId24"/>
    <p:sldId id="402" r:id="rId25"/>
    <p:sldId id="404" r:id="rId26"/>
    <p:sldId id="405" r:id="rId27"/>
    <p:sldId id="406" r:id="rId28"/>
    <p:sldId id="408" r:id="rId29"/>
    <p:sldId id="409" r:id="rId30"/>
    <p:sldId id="410" r:id="rId31"/>
    <p:sldId id="417" r:id="rId32"/>
    <p:sldId id="415" r:id="rId33"/>
    <p:sldId id="360" r:id="rId34"/>
    <p:sldId id="400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ulton, Jo" initials="FJ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D3D5"/>
    <a:srgbClr val="8B8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54" autoAdjust="0"/>
    <p:restoredTop sz="94660"/>
  </p:normalViewPr>
  <p:slideViewPr>
    <p:cSldViewPr snapToGrid="0">
      <p:cViewPr varScale="1">
        <p:scale>
          <a:sx n="97" d="100"/>
          <a:sy n="97" d="100"/>
        </p:scale>
        <p:origin x="-112" y="-1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38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interSettings" Target="printerSettings/printerSettings1.bin"/><Relationship Id="rId38" Type="http://schemas.openxmlformats.org/officeDocument/2006/relationships/commentAuthors" Target="commentAuthors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BBE64-FC3E-4D41-83EB-23C03328965E}" type="datetimeFigureOut">
              <a:rPr lang="en-US" smtClean="0"/>
              <a:t>17/10/18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4A636-75C0-6942-8916-2A14AE8AD1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951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5CBE-6CD0-4133-AA28-1BCB9CADB576}" type="datetimeFigureOut">
              <a:rPr lang="en-GB" smtClean="0"/>
              <a:t>17/10/18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CF5D-1ABA-40A9-AB10-A7CEB25A92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6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5CBE-6CD0-4133-AA28-1BCB9CADB576}" type="datetimeFigureOut">
              <a:rPr lang="en-GB" smtClean="0"/>
              <a:t>17/10/18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CF5D-1ABA-40A9-AB10-A7CEB25A92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8613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5CBE-6CD0-4133-AA28-1BCB9CADB576}" type="datetimeFigureOut">
              <a:rPr lang="en-GB" smtClean="0"/>
              <a:t>17/10/18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CF5D-1ABA-40A9-AB10-A7CEB25A92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2886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4705023"/>
            <a:ext cx="105156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45739" y="4018011"/>
            <a:ext cx="105156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838200" y="5214942"/>
            <a:ext cx="105156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8885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846726" y="2031228"/>
            <a:ext cx="10507348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3000" b="1" i="0" baseline="0">
                <a:solidFill>
                  <a:schemeClr val="bg2"/>
                </a:solidFill>
                <a:latin typeface="Arial"/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850733" y="1343541"/>
            <a:ext cx="10503339" cy="6309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 cap="none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845740" y="2540141"/>
            <a:ext cx="10508333" cy="32316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10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12192000" cy="12896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526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5CBE-6CD0-4133-AA28-1BCB9CADB576}" type="datetimeFigureOut">
              <a:rPr lang="en-GB" smtClean="0"/>
              <a:t>17/10/18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CF5D-1ABA-40A9-AB10-A7CEB25A92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602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5CBE-6CD0-4133-AA28-1BCB9CADB576}" type="datetimeFigureOut">
              <a:rPr lang="en-GB" smtClean="0"/>
              <a:t>17/10/18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CF5D-1ABA-40A9-AB10-A7CEB25A92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717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5CBE-6CD0-4133-AA28-1BCB9CADB576}" type="datetimeFigureOut">
              <a:rPr lang="en-GB" smtClean="0"/>
              <a:t>17/10/18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CF5D-1ABA-40A9-AB10-A7CEB25A92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0040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5CBE-6CD0-4133-AA28-1BCB9CADB576}" type="datetimeFigureOut">
              <a:rPr lang="en-GB" smtClean="0"/>
              <a:t>17/10/18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CF5D-1ABA-40A9-AB10-A7CEB25A92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958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5CBE-6CD0-4133-AA28-1BCB9CADB576}" type="datetimeFigureOut">
              <a:rPr lang="en-GB" smtClean="0"/>
              <a:t>17/10/18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CF5D-1ABA-40A9-AB10-A7CEB25A92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601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5CBE-6CD0-4133-AA28-1BCB9CADB576}" type="datetimeFigureOut">
              <a:rPr lang="en-GB" smtClean="0"/>
              <a:t>17/10/18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CF5D-1ABA-40A9-AB10-A7CEB25A92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881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5CBE-6CD0-4133-AA28-1BCB9CADB576}" type="datetimeFigureOut">
              <a:rPr lang="en-GB" smtClean="0"/>
              <a:t>17/10/18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CF5D-1ABA-40A9-AB10-A7CEB25A92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8011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5CBE-6CD0-4133-AA28-1BCB9CADB576}" type="datetimeFigureOut">
              <a:rPr lang="en-GB" smtClean="0"/>
              <a:t>17/10/18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CF5D-1ABA-40A9-AB10-A7CEB25A92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45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#CollectShareUse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0CF5D-1ABA-40A9-AB10-A7CEB25A92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25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12192000" cy="1289626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759" y="361901"/>
            <a:ext cx="1739900" cy="77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60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7206" y="4065875"/>
            <a:ext cx="11764794" cy="923330"/>
          </a:xfrm>
        </p:spPr>
        <p:txBody>
          <a:bodyPr/>
          <a:lstStyle/>
          <a:p>
            <a:pPr algn="ctr"/>
            <a:r>
              <a:rPr lang="en-US" sz="6000" dirty="0" smtClean="0"/>
              <a:t>The east London Inheritance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63541" y="5356046"/>
            <a:ext cx="10515600" cy="430887"/>
          </a:xfrm>
        </p:spPr>
        <p:txBody>
          <a:bodyPr/>
          <a:lstStyle/>
          <a:p>
            <a:r>
              <a:rPr lang="en-US" sz="2800" dirty="0" smtClean="0"/>
              <a:t>Charles Gutteridge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1170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Mutation c.49G-A, pGlu17Lys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Molecular </a:t>
            </a:r>
            <a:r>
              <a:rPr lang="en-US" b="1" dirty="0" err="1" smtClean="0">
                <a:latin typeface="+mn-lt"/>
              </a:rPr>
              <a:t>signalling</a:t>
            </a:r>
            <a:r>
              <a:rPr lang="en-US" b="1" dirty="0" smtClean="0">
                <a:latin typeface="+mn-lt"/>
              </a:rPr>
              <a:t> 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 descr="2018-10-13_12-38-4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6" r="-16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46421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Back in east London</a:t>
            </a:r>
            <a:endParaRPr lang="en-US" b="1" dirty="0">
              <a:latin typeface="+mn-lt"/>
            </a:endParaRPr>
          </a:p>
        </p:txBody>
      </p:sp>
      <p:pic>
        <p:nvPicPr>
          <p:cNvPr id="10" name="Content Placeholder 9" descr="2018-10-13_14-48-08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50" b="-2650"/>
          <a:stretch>
            <a:fillRect/>
          </a:stretch>
        </p:blipFill>
        <p:spPr/>
      </p:pic>
      <p:pic>
        <p:nvPicPr>
          <p:cNvPr id="11" name="Content Placeholder 10" descr="2018-10-13_14-50-04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710" b="-267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23688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Determinants of health in east London</a:t>
            </a:r>
            <a:endParaRPr lang="en-US" dirty="0"/>
          </a:p>
        </p:txBody>
      </p:sp>
      <p:pic>
        <p:nvPicPr>
          <p:cNvPr id="7" name="Content Placeholder 4" descr="Ethnicit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535" r="-275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763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Living and dying in east London</a:t>
            </a:r>
            <a:endParaRPr lang="en-US" dirty="0"/>
          </a:p>
        </p:txBody>
      </p:sp>
      <p:pic>
        <p:nvPicPr>
          <p:cNvPr id="4" name="Content Placeholder 4" descr="Indicator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694" r="-31694"/>
          <a:stretch>
            <a:fillRect/>
          </a:stretch>
        </p:blipFill>
        <p:spPr>
          <a:xfrm>
            <a:off x="215900" y="1762124"/>
            <a:ext cx="11823814" cy="4892675"/>
          </a:xfrm>
        </p:spPr>
      </p:pic>
    </p:spTree>
    <p:extLst>
      <p:ext uri="{BB962C8B-B14F-4D97-AF65-F5344CB8AC3E}">
        <p14:creationId xmlns:p14="http://schemas.microsoft.com/office/powerpoint/2010/main" val="3285734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East London 150 years later 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From phenotype to genotype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600" dirty="0" smtClean="0"/>
          </a:p>
          <a:p>
            <a:r>
              <a:rPr lang="en-US" sz="3600" dirty="0" smtClean="0"/>
              <a:t>Headquarters of Genomics England</a:t>
            </a:r>
          </a:p>
          <a:p>
            <a:r>
              <a:rPr lang="en-US" sz="3600" dirty="0" smtClean="0"/>
              <a:t>Home of East London Genes and Health</a:t>
            </a:r>
          </a:p>
          <a:p>
            <a:r>
              <a:rPr lang="en-US" sz="3600" dirty="0" smtClean="0"/>
              <a:t>Research groups</a:t>
            </a:r>
          </a:p>
          <a:p>
            <a:pPr lvl="1"/>
            <a:r>
              <a:rPr lang="en-US" sz="3600" dirty="0" smtClean="0"/>
              <a:t>NIHR Cardiac Biomedical Research Centre</a:t>
            </a:r>
          </a:p>
          <a:p>
            <a:pPr lvl="1"/>
            <a:r>
              <a:rPr lang="en-US" sz="3600" dirty="0" err="1" smtClean="0"/>
              <a:t>Barts</a:t>
            </a:r>
            <a:r>
              <a:rPr lang="en-US" sz="3600" dirty="0" smtClean="0"/>
              <a:t> Cancer Institute </a:t>
            </a:r>
            <a:r>
              <a:rPr lang="mr-IN" sz="3600" dirty="0" smtClean="0"/>
              <a:t>–</a:t>
            </a:r>
            <a:r>
              <a:rPr lang="en-US" sz="3600" dirty="0" smtClean="0"/>
              <a:t> Cancer Research UK</a:t>
            </a:r>
          </a:p>
          <a:p>
            <a:pPr lvl="1"/>
            <a:r>
              <a:rPr lang="en-US" sz="3600" dirty="0" err="1" smtClean="0"/>
              <a:t>Biobanking</a:t>
            </a:r>
            <a:r>
              <a:rPr lang="en-US" sz="3600" dirty="0" smtClean="0"/>
              <a:t> for cancer and cardiac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294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Where is the data?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East London </a:t>
            </a:r>
            <a:r>
              <a:rPr lang="mr-IN" b="1" dirty="0" smtClean="0">
                <a:latin typeface="+mn-lt"/>
              </a:rPr>
              <a:t>–</a:t>
            </a:r>
            <a:r>
              <a:rPr lang="en-US" b="1" dirty="0" smtClean="0">
                <a:latin typeface="+mn-lt"/>
              </a:rPr>
              <a:t>Health IT infrastructure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4000" dirty="0" smtClean="0"/>
          </a:p>
          <a:p>
            <a:r>
              <a:rPr lang="en-US" sz="4000" dirty="0" smtClean="0"/>
              <a:t>Primary care </a:t>
            </a:r>
            <a:r>
              <a:rPr lang="mr-IN" sz="4000" dirty="0" smtClean="0"/>
              <a:t>–</a:t>
            </a:r>
            <a:r>
              <a:rPr lang="en-US" sz="4000" dirty="0" smtClean="0"/>
              <a:t> 3 GP systems</a:t>
            </a:r>
          </a:p>
          <a:p>
            <a:r>
              <a:rPr lang="en-US" sz="4000" dirty="0" smtClean="0"/>
              <a:t>Secondary care </a:t>
            </a:r>
            <a:r>
              <a:rPr lang="mr-IN" sz="4000" dirty="0" smtClean="0"/>
              <a:t>–</a:t>
            </a:r>
            <a:r>
              <a:rPr lang="en-US" sz="4000" dirty="0" smtClean="0"/>
              <a:t> 1 system: 2 domains</a:t>
            </a:r>
          </a:p>
          <a:p>
            <a:r>
              <a:rPr lang="en-US" sz="4000" dirty="0" smtClean="0"/>
              <a:t>Mental health </a:t>
            </a:r>
            <a:r>
              <a:rPr lang="mr-IN" sz="4000" dirty="0" smtClean="0"/>
              <a:t>–</a:t>
            </a:r>
            <a:r>
              <a:rPr lang="en-US" sz="4000" dirty="0" smtClean="0"/>
              <a:t> 1 system : 2 domains</a:t>
            </a:r>
          </a:p>
          <a:p>
            <a:r>
              <a:rPr lang="en-US" sz="4000" dirty="0" smtClean="0"/>
              <a:t>Community care </a:t>
            </a:r>
            <a:r>
              <a:rPr lang="mr-IN" sz="4000" dirty="0" smtClean="0"/>
              <a:t>–</a:t>
            </a:r>
            <a:r>
              <a:rPr lang="en-US" sz="4000" dirty="0" smtClean="0"/>
              <a:t> 1 system: multiple domains</a:t>
            </a:r>
          </a:p>
          <a:p>
            <a:r>
              <a:rPr lang="en-US" sz="4000" dirty="0" smtClean="0"/>
              <a:t>Social care </a:t>
            </a:r>
            <a:r>
              <a:rPr lang="mr-IN" sz="4000" dirty="0" smtClean="0"/>
              <a:t>–</a:t>
            </a:r>
            <a:r>
              <a:rPr lang="en-US" sz="4000" dirty="0" smtClean="0"/>
              <a:t> at least 3 systems</a:t>
            </a:r>
          </a:p>
          <a:p>
            <a:r>
              <a:rPr lang="en-US" sz="4000" dirty="0" smtClean="0"/>
              <a:t>Research databases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98331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="" xmlns:a16="http://schemas.microsoft.com/office/drawing/2014/main" id="{16E48BAC-A1F9-4248-817D-F6BD7C21A8A4}"/>
              </a:ext>
            </a:extLst>
          </p:cNvPr>
          <p:cNvSpPr txBox="1">
            <a:spLocks/>
          </p:cNvSpPr>
          <p:nvPr/>
        </p:nvSpPr>
        <p:spPr>
          <a:xfrm>
            <a:off x="0" y="2157096"/>
            <a:ext cx="12192000" cy="9751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</a:rPr>
              <a:t>east London Patient Record (eLPR</a:t>
            </a:r>
            <a:r>
              <a:rPr lang="en-GB" sz="32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</a:rPr>
              <a:t>) 100k views a month</a:t>
            </a:r>
            <a:endParaRPr lang="en-GB" sz="3200" b="1" dirty="0">
              <a:solidFill>
                <a:prstClr val="black">
                  <a:lumMod val="95000"/>
                  <a:lumOff val="5000"/>
                </a:prstClr>
              </a:solidFill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3C4929F1-E505-4A6A-A8CD-038C266B923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585" y="6070852"/>
            <a:ext cx="8820000" cy="6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0" y="6488668"/>
            <a:ext cx="182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#CollectShareUse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The first steps towards towards 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real time data sharing 2012 onwards</a:t>
            </a:r>
            <a:endParaRPr lang="en-US" b="1" dirty="0">
              <a:latin typeface="+mn-lt"/>
            </a:endParaRPr>
          </a:p>
        </p:txBody>
      </p:sp>
      <p:sp>
        <p:nvSpPr>
          <p:cNvPr id="8" name="Curved Up Ribbon 7"/>
          <p:cNvSpPr/>
          <p:nvPr/>
        </p:nvSpPr>
        <p:spPr>
          <a:xfrm>
            <a:off x="1752600" y="3086100"/>
            <a:ext cx="8077200" cy="2244852"/>
          </a:xfrm>
          <a:prstGeom prst="ellipseRibbon2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In patient context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Point to Point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Consent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Health information Exchange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54600" y="4889500"/>
            <a:ext cx="1362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Trust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038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Current content of the real time eLPR view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 page of structured GP data including Read/SNOMED CT encoded problem and diagnosis data</a:t>
            </a:r>
          </a:p>
          <a:p>
            <a:r>
              <a:rPr lang="en-US" dirty="0" smtClean="0"/>
              <a:t>Secondary care</a:t>
            </a:r>
          </a:p>
          <a:p>
            <a:pPr lvl="1"/>
            <a:r>
              <a:rPr lang="en-US" dirty="0" smtClean="0"/>
              <a:t>SNOMED CT encoded problem and diagnosis lists</a:t>
            </a:r>
          </a:p>
          <a:p>
            <a:pPr lvl="1"/>
            <a:r>
              <a:rPr lang="en-US" dirty="0" smtClean="0"/>
              <a:t>Structured discharge summaries</a:t>
            </a:r>
          </a:p>
          <a:p>
            <a:pPr lvl="1"/>
            <a:r>
              <a:rPr lang="en-US" dirty="0" smtClean="0"/>
              <a:t>Hospital ADT and appointments data</a:t>
            </a:r>
          </a:p>
          <a:p>
            <a:pPr lvl="1"/>
            <a:r>
              <a:rPr lang="en-US" dirty="0" smtClean="0"/>
              <a:t>Laboratory and imaging results</a:t>
            </a:r>
          </a:p>
          <a:p>
            <a:r>
              <a:rPr lang="en-US" dirty="0" smtClean="0"/>
              <a:t>Mental health summary data (ICD10)</a:t>
            </a:r>
          </a:p>
          <a:p>
            <a:r>
              <a:rPr lang="en-US" dirty="0" smtClean="0"/>
              <a:t>Social care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491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0081" r="33636" b="33325"/>
          <a:stretch/>
        </p:blipFill>
        <p:spPr>
          <a:xfrm>
            <a:off x="1176730" y="1205346"/>
            <a:ext cx="9824851" cy="471054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75457" y="354855"/>
            <a:ext cx="11427398" cy="587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Local Geography for Discovery East London – Phases I / II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585" y="6070852"/>
            <a:ext cx="8820000" cy="6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reeform: Shape 2"/>
          <p:cNvSpPr/>
          <p:nvPr/>
        </p:nvSpPr>
        <p:spPr>
          <a:xfrm>
            <a:off x="8825160" y="1704109"/>
            <a:ext cx="845313" cy="1607127"/>
          </a:xfrm>
          <a:custGeom>
            <a:avLst/>
            <a:gdLst>
              <a:gd name="connsiteX0" fmla="*/ 291131 w 845313"/>
              <a:gd name="connsiteY0" fmla="*/ 0 h 1607127"/>
              <a:gd name="connsiteX1" fmla="*/ 27895 w 845313"/>
              <a:gd name="connsiteY1" fmla="*/ 263236 h 1607127"/>
              <a:gd name="connsiteX2" fmla="*/ 83313 w 845313"/>
              <a:gd name="connsiteY2" fmla="*/ 443345 h 1607127"/>
              <a:gd name="connsiteX3" fmla="*/ 185 w 845313"/>
              <a:gd name="connsiteY3" fmla="*/ 623454 h 1607127"/>
              <a:gd name="connsiteX4" fmla="*/ 111022 w 845313"/>
              <a:gd name="connsiteY4" fmla="*/ 983672 h 1607127"/>
              <a:gd name="connsiteX5" fmla="*/ 194149 w 845313"/>
              <a:gd name="connsiteY5" fmla="*/ 969818 h 1607127"/>
              <a:gd name="connsiteX6" fmla="*/ 249567 w 845313"/>
              <a:gd name="connsiteY6" fmla="*/ 858981 h 1607127"/>
              <a:gd name="connsiteX7" fmla="*/ 346549 w 845313"/>
              <a:gd name="connsiteY7" fmla="*/ 900545 h 1607127"/>
              <a:gd name="connsiteX8" fmla="*/ 443531 w 845313"/>
              <a:gd name="connsiteY8" fmla="*/ 1177636 h 1607127"/>
              <a:gd name="connsiteX9" fmla="*/ 471240 w 845313"/>
              <a:gd name="connsiteY9" fmla="*/ 1274618 h 1607127"/>
              <a:gd name="connsiteX10" fmla="*/ 845313 w 845313"/>
              <a:gd name="connsiteY10" fmla="*/ 1607127 h 1607127"/>
              <a:gd name="connsiteX11" fmla="*/ 845313 w 845313"/>
              <a:gd name="connsiteY11" fmla="*/ 1607127 h 1607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5313" h="1607127">
                <a:moveTo>
                  <a:pt x="291131" y="0"/>
                </a:moveTo>
                <a:cubicBezTo>
                  <a:pt x="176831" y="94672"/>
                  <a:pt x="62531" y="189345"/>
                  <a:pt x="27895" y="263236"/>
                </a:cubicBezTo>
                <a:cubicBezTo>
                  <a:pt x="-6741" y="337127"/>
                  <a:pt x="87931" y="383309"/>
                  <a:pt x="83313" y="443345"/>
                </a:cubicBezTo>
                <a:cubicBezTo>
                  <a:pt x="78695" y="503381"/>
                  <a:pt x="-4433" y="533400"/>
                  <a:pt x="185" y="623454"/>
                </a:cubicBezTo>
                <a:cubicBezTo>
                  <a:pt x="4803" y="713508"/>
                  <a:pt x="78695" y="925945"/>
                  <a:pt x="111022" y="983672"/>
                </a:cubicBezTo>
                <a:cubicBezTo>
                  <a:pt x="143349" y="1041399"/>
                  <a:pt x="171058" y="990600"/>
                  <a:pt x="194149" y="969818"/>
                </a:cubicBezTo>
                <a:cubicBezTo>
                  <a:pt x="217240" y="949036"/>
                  <a:pt x="224167" y="870527"/>
                  <a:pt x="249567" y="858981"/>
                </a:cubicBezTo>
                <a:cubicBezTo>
                  <a:pt x="274967" y="847435"/>
                  <a:pt x="314222" y="847436"/>
                  <a:pt x="346549" y="900545"/>
                </a:cubicBezTo>
                <a:cubicBezTo>
                  <a:pt x="378876" y="953654"/>
                  <a:pt x="422749" y="1115290"/>
                  <a:pt x="443531" y="1177636"/>
                </a:cubicBezTo>
                <a:cubicBezTo>
                  <a:pt x="464313" y="1239982"/>
                  <a:pt x="404276" y="1203036"/>
                  <a:pt x="471240" y="1274618"/>
                </a:cubicBezTo>
                <a:cubicBezTo>
                  <a:pt x="538204" y="1346200"/>
                  <a:pt x="845313" y="1607127"/>
                  <a:pt x="845313" y="1607127"/>
                </a:cubicBezTo>
                <a:lnTo>
                  <a:pt x="845313" y="1607127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498661" y="2423058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Phase II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488668"/>
            <a:ext cx="182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#CollectShareUse</a:t>
            </a:r>
          </a:p>
        </p:txBody>
      </p:sp>
    </p:spTree>
    <p:extLst>
      <p:ext uri="{BB962C8B-B14F-4D97-AF65-F5344CB8AC3E}">
        <p14:creationId xmlns:p14="http://schemas.microsoft.com/office/powerpoint/2010/main" val="2071553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8-10-06_10-58-4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0"/>
            <a:ext cx="87405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886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Finding signals</a:t>
            </a:r>
            <a:endParaRPr lang="en-US" b="1" dirty="0">
              <a:latin typeface="+mn-lt"/>
            </a:endParaRPr>
          </a:p>
        </p:txBody>
      </p:sp>
      <p:pic>
        <p:nvPicPr>
          <p:cNvPr id="7" name="Content Placeholder 6" descr="IMG_1584 2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9" b="18509"/>
          <a:stretch>
            <a:fillRect/>
          </a:stretch>
        </p:blipFill>
        <p:spPr/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519856" y="3221132"/>
            <a:ext cx="4542952" cy="1571284"/>
          </a:xfrm>
          <a:prstGeom prst="round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Whitechapel Road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049130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Some of the datasets held 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in the Discovery data service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 descr="2018-10-06_11-27-2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24" r="-42724"/>
          <a:stretch>
            <a:fillRect/>
          </a:stretch>
        </p:blipFill>
        <p:spPr>
          <a:xfrm>
            <a:off x="838200" y="1825625"/>
            <a:ext cx="10512634" cy="4351338"/>
          </a:xfrm>
        </p:spPr>
      </p:pic>
      <p:sp>
        <p:nvSpPr>
          <p:cNvPr id="3" name="Left Arrow 2"/>
          <p:cNvSpPr/>
          <p:nvPr/>
        </p:nvSpPr>
        <p:spPr>
          <a:xfrm>
            <a:off x="9046628" y="4700758"/>
            <a:ext cx="1361576" cy="288068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>
            <a:off x="9028830" y="5154322"/>
            <a:ext cx="1361576" cy="288068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/>
          <p:cNvSpPr/>
          <p:nvPr/>
        </p:nvSpPr>
        <p:spPr>
          <a:xfrm>
            <a:off x="9024126" y="5673354"/>
            <a:ext cx="1361576" cy="288068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0473664" y="4713852"/>
            <a:ext cx="1597234" cy="112608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SNOMED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4282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East London Health IT- a plan for action</a:t>
            </a:r>
            <a:endParaRPr lang="en-US" b="1" dirty="0">
              <a:latin typeface="+mn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 Charles Gutteridge    Clinical Informatics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167" y="3187818"/>
            <a:ext cx="2813539" cy="29112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Leveraging 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health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 informatics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967828" y="3187818"/>
            <a:ext cx="2813539" cy="29112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Improving</a:t>
            </a:r>
          </a:p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health</a:t>
            </a:r>
          </a:p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outcomes –</a:t>
            </a:r>
          </a:p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reducing </a:t>
            </a:r>
          </a:p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health </a:t>
            </a:r>
          </a:p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inequalities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0" name="Curved Down Arrow 9"/>
          <p:cNvSpPr/>
          <p:nvPr/>
        </p:nvSpPr>
        <p:spPr>
          <a:xfrm>
            <a:off x="1667282" y="1680309"/>
            <a:ext cx="9261231" cy="1344481"/>
          </a:xfrm>
          <a:prstGeom prst="curvedDownArrow">
            <a:avLst>
              <a:gd name="adj1" fmla="val 25000"/>
              <a:gd name="adj2" fmla="val 64648"/>
              <a:gd name="adj3" fmla="val 25000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02666" y="2051539"/>
            <a:ext cx="3438769" cy="420076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r>
              <a:rPr lang="en-US" sz="3600" dirty="0" smtClean="0">
                <a:solidFill>
                  <a:srgbClr val="000000"/>
                </a:solidFill>
              </a:rPr>
              <a:t>Tool box</a:t>
            </a:r>
          </a:p>
          <a:p>
            <a:pPr algn="ctr"/>
            <a:endParaRPr lang="en-US" sz="3600" dirty="0" smtClean="0">
              <a:solidFill>
                <a:srgbClr val="000000"/>
              </a:solidFill>
            </a:endParaRPr>
          </a:p>
          <a:p>
            <a:r>
              <a:rPr lang="en-US" sz="2800" dirty="0" smtClean="0">
                <a:solidFill>
                  <a:srgbClr val="000000"/>
                </a:solidFill>
              </a:rPr>
              <a:t>1 Standards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2 Information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3 Use of data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4 Collaboration</a:t>
            </a:r>
          </a:p>
          <a:p>
            <a:r>
              <a:rPr lang="en-US" sz="2800" dirty="0">
                <a:solidFill>
                  <a:srgbClr val="000000"/>
                </a:solidFill>
              </a:rPr>
              <a:t>5</a:t>
            </a:r>
            <a:r>
              <a:rPr lang="en-US" sz="2800" dirty="0" smtClean="0">
                <a:solidFill>
                  <a:srgbClr val="000000"/>
                </a:solidFill>
              </a:rPr>
              <a:t> Innovation</a:t>
            </a:r>
          </a:p>
          <a:p>
            <a:r>
              <a:rPr lang="en-US" sz="2800" dirty="0">
                <a:solidFill>
                  <a:srgbClr val="000000"/>
                </a:solidFill>
              </a:rPr>
              <a:t>6</a:t>
            </a:r>
            <a:r>
              <a:rPr lang="en-US" sz="2800" dirty="0" smtClean="0">
                <a:solidFill>
                  <a:srgbClr val="000000"/>
                </a:solidFill>
              </a:rPr>
              <a:t> Education</a:t>
            </a:r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2800" dirty="0" smtClean="0"/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2814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8-10-13_15-29-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49300"/>
            <a:ext cx="11938000" cy="53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062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8-10-13_15-32-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0"/>
            <a:ext cx="107593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15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8-10-13_15-40-2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0"/>
            <a:ext cx="112196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554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8-10-13_15-52-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300" y="0"/>
            <a:ext cx="91536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385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8-10-13_15-55-5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00" y="508000"/>
            <a:ext cx="10185400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831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Developing the genotype 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cohort for EHR linkage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3222 British Pakistani with high parental relatedness</a:t>
            </a:r>
          </a:p>
          <a:p>
            <a:endParaRPr lang="en-US" sz="4000" dirty="0" smtClean="0"/>
          </a:p>
          <a:p>
            <a:r>
              <a:rPr lang="en-US" sz="4000" dirty="0" smtClean="0"/>
              <a:t>1111 Rare variant homozygotes</a:t>
            </a:r>
          </a:p>
          <a:p>
            <a:endParaRPr lang="en-US" sz="4000" dirty="0" smtClean="0"/>
          </a:p>
          <a:p>
            <a:r>
              <a:rPr lang="en-US" sz="4000" dirty="0" smtClean="0"/>
              <a:t>781 Predict for Rare homozygote Loss of Function genes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83089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Drill down to recessive disease genes using OMIM catalogue and Read/SNOMED EHR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52 individuals with 54 </a:t>
            </a:r>
            <a:r>
              <a:rPr lang="en-US" dirty="0" err="1" smtClean="0"/>
              <a:t>rhLOF</a:t>
            </a:r>
            <a:r>
              <a:rPr lang="en-US" dirty="0" smtClean="0"/>
              <a:t> genotypes</a:t>
            </a:r>
          </a:p>
          <a:p>
            <a:r>
              <a:rPr lang="en-US" dirty="0" smtClean="0"/>
              <a:t>6 linked to definitive Read coded primary health record diagnosis consistent with OMIM phenotype</a:t>
            </a:r>
          </a:p>
          <a:p>
            <a:r>
              <a:rPr lang="en-US" dirty="0" smtClean="0"/>
              <a:t>3 additional possible cases</a:t>
            </a:r>
          </a:p>
          <a:p>
            <a:endParaRPr lang="en-US" dirty="0" smtClean="0"/>
          </a:p>
          <a:p>
            <a:r>
              <a:rPr lang="en-US" dirty="0" smtClean="0"/>
              <a:t>Errors account for 16</a:t>
            </a:r>
          </a:p>
          <a:p>
            <a:r>
              <a:rPr lang="en-US" dirty="0" smtClean="0"/>
              <a:t>Possible reasons for 29 without connection: incomplete penetrance, late onset disease, mild symptoms, technical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783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Gene in OMIM catalogue matched to EHR</a:t>
            </a:r>
            <a:endParaRPr lang="en-US" b="1" dirty="0">
              <a:latin typeface="+mn-lt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4789472"/>
              </p:ext>
            </p:extLst>
          </p:nvPr>
        </p:nvGraphicFramePr>
        <p:xfrm>
          <a:off x="851292" y="2532702"/>
          <a:ext cx="10515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OMIM catalogue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EHR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Ciliary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dyskinaesia</a:t>
                      </a:r>
                      <a:r>
                        <a:rPr lang="en-US" dirty="0" smtClean="0"/>
                        <a:t> (3)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Asthma, sinusitis, </a:t>
                      </a:r>
                      <a:r>
                        <a:rPr lang="en-US" dirty="0" err="1" smtClean="0"/>
                        <a:t>hayfever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Ichthyosis</a:t>
                      </a:r>
                      <a:r>
                        <a:rPr lang="en-US" dirty="0" smtClean="0"/>
                        <a:t>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Eczema/dermatitis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Erythrokeratoderma</a:t>
                      </a:r>
                      <a:r>
                        <a:rPr lang="en-US" baseline="0" dirty="0" smtClean="0"/>
                        <a:t>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Dermatitis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Miyoshi</a:t>
                      </a:r>
                      <a:r>
                        <a:rPr lang="en-US" baseline="0" dirty="0" smtClean="0"/>
                        <a:t> muscular dystrophy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Genetic syndrome of muscular dystrophy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Niemann</a:t>
                      </a:r>
                      <a:r>
                        <a:rPr lang="en-US" dirty="0" smtClean="0"/>
                        <a:t>-Pick 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X-linked </a:t>
                      </a:r>
                      <a:r>
                        <a:rPr lang="en-US" dirty="0" err="1" smtClean="0"/>
                        <a:t>centronuclear</a:t>
                      </a:r>
                      <a:r>
                        <a:rPr lang="en-US" dirty="0" smtClean="0"/>
                        <a:t> myopathy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Night blindness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Impaired vision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1436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The London Hospital founded 1740</a:t>
            </a:r>
            <a:endParaRPr lang="en-US" b="1" dirty="0">
              <a:latin typeface="+mn-lt"/>
            </a:endParaRPr>
          </a:p>
        </p:txBody>
      </p:sp>
      <p:pic>
        <p:nvPicPr>
          <p:cNvPr id="5" name="Content Placeholder 4" descr="2018-10-13_13-45-07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967" r="-35967"/>
          <a:stretch>
            <a:fillRect/>
          </a:stretch>
        </p:blipFill>
        <p:spPr/>
      </p:pic>
      <p:pic>
        <p:nvPicPr>
          <p:cNvPr id="6" name="Content Placeholder 5" descr="2018-10-13_13-52-43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857" r="-228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92891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Where we are now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Staged approach to studies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 descr="2018-10-13_18-50-5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155" r="-501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69862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Current EHR data quality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 descr="2018-10-13_18-52-4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23" r="-13923"/>
          <a:stretch>
            <a:fillRect/>
          </a:stretch>
        </p:blipFill>
        <p:spPr/>
      </p:pic>
      <p:sp>
        <p:nvSpPr>
          <p:cNvPr id="5" name="Left Arrow 4"/>
          <p:cNvSpPr/>
          <p:nvPr/>
        </p:nvSpPr>
        <p:spPr>
          <a:xfrm rot="1350305">
            <a:off x="5174188" y="2830444"/>
            <a:ext cx="1001848" cy="193215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907617" y="4556724"/>
            <a:ext cx="850985" cy="104752"/>
          </a:xfrm>
          <a:prstGeom prst="roundRect">
            <a:avLst/>
          </a:prstGeom>
          <a:solidFill>
            <a:srgbClr val="FF0000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916004" y="5062663"/>
            <a:ext cx="850985" cy="104752"/>
          </a:xfrm>
          <a:prstGeom prst="roundRect">
            <a:avLst/>
          </a:prstGeom>
          <a:solidFill>
            <a:srgbClr val="FF0000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114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Snapshot of Linked EHR record data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 descr="2018-10-06_10-03-5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009" r="-410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99089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Connecting to front line staff</a:t>
            </a:r>
            <a:endParaRPr lang="en-US" b="1" dirty="0">
              <a:latin typeface="+mn-lt"/>
            </a:endParaRPr>
          </a:p>
        </p:txBody>
      </p:sp>
      <p:pic>
        <p:nvPicPr>
          <p:cNvPr id="5" name="Content Placeholder 4" descr="Spartacu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131700" r="-131700"/>
          <a:stretch>
            <a:fillRect/>
          </a:stretch>
        </p:blipFill>
        <p:spPr>
          <a:xfrm>
            <a:off x="321868" y="1518856"/>
            <a:ext cx="11339513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Charles Gutteridge    Clinical Informatics</a:t>
            </a:r>
            <a:endParaRPr lang="en-GB"/>
          </a:p>
        </p:txBody>
      </p:sp>
      <p:sp>
        <p:nvSpPr>
          <p:cNvPr id="6" name="Oval Callout 5"/>
          <p:cNvSpPr/>
          <p:nvPr/>
        </p:nvSpPr>
        <p:spPr>
          <a:xfrm>
            <a:off x="7291033" y="1505762"/>
            <a:ext cx="4688222" cy="2294059"/>
          </a:xfrm>
          <a:prstGeom prst="wedgeEllipseCallout">
            <a:avLst>
              <a:gd name="adj1" fmla="val -65774"/>
              <a:gd name="adj2" fmla="val 32245"/>
            </a:avLst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Make it simple and structure your data</a:t>
            </a:r>
            <a:endParaRPr lang="en-US" sz="3200" dirty="0"/>
          </a:p>
        </p:txBody>
      </p:sp>
      <p:sp>
        <p:nvSpPr>
          <p:cNvPr id="3" name="Oval Callout 2"/>
          <p:cNvSpPr/>
          <p:nvPr/>
        </p:nvSpPr>
        <p:spPr>
          <a:xfrm>
            <a:off x="471316" y="1911729"/>
            <a:ext cx="4019269" cy="1780789"/>
          </a:xfrm>
          <a:prstGeom prst="wedgeEllipseCallout">
            <a:avLst>
              <a:gd name="adj1" fmla="val 90242"/>
              <a:gd name="adj2" fmla="val 29545"/>
            </a:avLst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Complete data consistently for every patient</a:t>
            </a:r>
            <a:endParaRPr lang="en-US" sz="3200" dirty="0"/>
          </a:p>
        </p:txBody>
      </p:sp>
      <p:sp>
        <p:nvSpPr>
          <p:cNvPr id="7" name="Rounded Rectangle 6"/>
          <p:cNvSpPr/>
          <p:nvPr/>
        </p:nvSpPr>
        <p:spPr>
          <a:xfrm>
            <a:off x="327302" y="4753134"/>
            <a:ext cx="3076639" cy="942771"/>
          </a:xfrm>
          <a:prstGeom prst="roundRect">
            <a:avLst/>
          </a:prstGeom>
          <a:solidFill>
            <a:srgbClr val="2E75B6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Phenotype</a:t>
            </a:r>
            <a:endParaRPr 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8701529" y="4748405"/>
            <a:ext cx="3076639" cy="942771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Genotype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14654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Publications</a:t>
            </a:r>
            <a:endParaRPr lang="en-US" b="1" dirty="0">
              <a:latin typeface="+mn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1862 Observations on an ethnic classification of idiots. John Langdon Down. London Hospital Reports 3, 259 -262</a:t>
            </a:r>
          </a:p>
          <a:p>
            <a:r>
              <a:rPr lang="en-US" dirty="0" smtClean="0"/>
              <a:t>1959 Etude des chromosomes </a:t>
            </a:r>
            <a:r>
              <a:rPr lang="en-US" dirty="0" err="1" smtClean="0"/>
              <a:t>somatiques</a:t>
            </a:r>
            <a:r>
              <a:rPr lang="en-US" dirty="0" smtClean="0"/>
              <a:t> de </a:t>
            </a:r>
            <a:r>
              <a:rPr lang="en-US" dirty="0" err="1" smtClean="0"/>
              <a:t>neuf</a:t>
            </a:r>
            <a:r>
              <a:rPr lang="en-US" dirty="0" smtClean="0"/>
              <a:t> </a:t>
            </a:r>
            <a:r>
              <a:rPr lang="en-US" dirty="0" err="1" smtClean="0"/>
              <a:t>enfants</a:t>
            </a:r>
            <a:r>
              <a:rPr lang="en-US" dirty="0" smtClean="0"/>
              <a:t> </a:t>
            </a:r>
            <a:r>
              <a:rPr lang="en-US" dirty="0" err="1" smtClean="0"/>
              <a:t>mongoliens</a:t>
            </a:r>
            <a:r>
              <a:rPr lang="en-US" dirty="0" smtClean="0"/>
              <a:t> J. Lejeune Compt. Rend. </a:t>
            </a:r>
            <a:r>
              <a:rPr lang="en-US" dirty="0" err="1" smtClean="0"/>
              <a:t>Acad</a:t>
            </a:r>
            <a:r>
              <a:rPr lang="en-US" dirty="0" smtClean="0"/>
              <a:t>, </a:t>
            </a:r>
            <a:r>
              <a:rPr lang="en-US" dirty="0" err="1" smtClean="0"/>
              <a:t>Sci</a:t>
            </a:r>
            <a:r>
              <a:rPr lang="en-US" dirty="0" smtClean="0"/>
              <a:t> Paris 248. 1721-1722</a:t>
            </a:r>
          </a:p>
          <a:p>
            <a:endParaRPr lang="en-US" dirty="0"/>
          </a:p>
          <a:p>
            <a:r>
              <a:rPr lang="en-US" dirty="0" smtClean="0"/>
              <a:t>1923 The elephant man and other reminiscences Sir Frederick Treves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877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Karyotyping and Down’s Syndrome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 descr="2018-10-13_11-38-1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624" r="-406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4702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Classifiers at work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 descr="2018-10-13_11-35-3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959" r="-459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4220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OWL at work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 descr="2018-10-13_11-53-4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46" r="-49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08451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From concept to diagnosis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 descr="2018-10-13_12-17-1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60" b="-95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977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Protean classification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 descr="2018-10-13_12-32-4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18" r="-68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32679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1548</TotalTime>
  <Words>512</Words>
  <Application>Microsoft Macintosh PowerPoint</Application>
  <PresentationFormat>Custom</PresentationFormat>
  <Paragraphs>120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2_BH_PowerPoint_Template_97_2003 v2</vt:lpstr>
      <vt:lpstr>The east London Inheritance</vt:lpstr>
      <vt:lpstr>Finding signals</vt:lpstr>
      <vt:lpstr>The London Hospital founded 1740</vt:lpstr>
      <vt:lpstr>Publications</vt:lpstr>
      <vt:lpstr>Karyotyping and Down’s Syndrome</vt:lpstr>
      <vt:lpstr>Classifiers at work</vt:lpstr>
      <vt:lpstr>OWL at work</vt:lpstr>
      <vt:lpstr>From concept to diagnosis</vt:lpstr>
      <vt:lpstr>Protean classification</vt:lpstr>
      <vt:lpstr>Mutation c.49G-A, pGlu17Lys Molecular signalling </vt:lpstr>
      <vt:lpstr>Back in east London</vt:lpstr>
      <vt:lpstr>Determinants of health in east London</vt:lpstr>
      <vt:lpstr>Living and dying in east London</vt:lpstr>
      <vt:lpstr>East London 150 years later  From phenotype to genotype</vt:lpstr>
      <vt:lpstr>Where is the data? East London –Health IT infrastructure</vt:lpstr>
      <vt:lpstr>The first steps towards towards  real time data sharing 2012 onwards</vt:lpstr>
      <vt:lpstr>Current content of the real time eLPR view</vt:lpstr>
      <vt:lpstr>PowerPoint Presentation</vt:lpstr>
      <vt:lpstr>PowerPoint Presentation</vt:lpstr>
      <vt:lpstr>Some of the datasets held  in the Discovery data service</vt:lpstr>
      <vt:lpstr>East London Health IT- a plan for action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Developing the genotype  cohort for EHR linkage</vt:lpstr>
      <vt:lpstr>Drill down to recessive disease genes using OMIM catalogue and Read/SNOMED EHR</vt:lpstr>
      <vt:lpstr>Gene in OMIM catalogue matched to EHR</vt:lpstr>
      <vt:lpstr>Where we are now Staged approach to studies</vt:lpstr>
      <vt:lpstr>Current EHR data quality</vt:lpstr>
      <vt:lpstr>Snapshot of Linked EHR record data</vt:lpstr>
      <vt:lpstr>Connecting to front line staff</vt:lpstr>
    </vt:vector>
  </TitlesOfParts>
  <Company>NEL CSU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LHCRE Exemplar proposal-Offer</dc:title>
  <dc:creator>Readman, Luke - Chief Information Officer - WELC CCG</dc:creator>
  <cp:lastModifiedBy>Charles Gutteridge</cp:lastModifiedBy>
  <cp:revision>138</cp:revision>
  <dcterms:created xsi:type="dcterms:W3CDTF">2018-01-04T13:40:20Z</dcterms:created>
  <dcterms:modified xsi:type="dcterms:W3CDTF">2018-10-17T14:14:02Z</dcterms:modified>
</cp:coreProperties>
</file>