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62" r:id="rId3"/>
    <p:sldId id="263" r:id="rId4"/>
    <p:sldId id="257" r:id="rId5"/>
    <p:sldId id="258" r:id="rId6"/>
    <p:sldId id="260" r:id="rId7"/>
    <p:sldId id="259" r:id="rId8"/>
    <p:sldId id="261" r:id="rId9"/>
    <p:sldId id="269" r:id="rId10"/>
    <p:sldId id="268" r:id="rId11"/>
    <p:sldId id="270" r:id="rId12"/>
    <p:sldId id="267" r:id="rId13"/>
    <p:sldId id="264" r:id="rId14"/>
    <p:sldId id="265" r:id="rId15"/>
    <p:sldId id="266" r:id="rId16"/>
    <p:sldId id="271" r:id="rId17"/>
    <p:sldId id="272" r:id="rId18"/>
    <p:sldId id="273"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18CCC5-E624-2447-BBD0-40E6D7873EE7}" v="46" dt="2018-10-09T03:00:40.5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85"/>
    <p:restoredTop sz="94601"/>
  </p:normalViewPr>
  <p:slideViewPr>
    <p:cSldViewPr snapToGrid="0" snapToObjects="1">
      <p:cViewPr varScale="1">
        <p:scale>
          <a:sx n="216" d="100"/>
          <a:sy n="216" d="100"/>
        </p:scale>
        <p:origin x="84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E518CCC5-E624-2447-BBD0-40E6D7873EE7}"/>
    <pc:docChg chg="custSel addSld modSld">
      <pc:chgData name="Bruce J. Goldberg" userId="929c9dc6-a6dc-407d-a9bb-3979b4f82f0b" providerId="ADAL" clId="{E518CCC5-E624-2447-BBD0-40E6D7873EE7}" dt="2018-10-09T03:00:52.475" v="87" actId="404"/>
      <pc:docMkLst>
        <pc:docMk/>
      </pc:docMkLst>
      <pc:sldChg chg="modSp">
        <pc:chgData name="Bruce J. Goldberg" userId="929c9dc6-a6dc-407d-a9bb-3979b4f82f0b" providerId="ADAL" clId="{E518CCC5-E624-2447-BBD0-40E6D7873EE7}" dt="2018-10-09T00:20:22.468" v="0"/>
        <pc:sldMkLst>
          <pc:docMk/>
          <pc:sldMk cId="468296226" sldId="271"/>
        </pc:sldMkLst>
        <pc:spChg chg="mod">
          <ac:chgData name="Bruce J. Goldberg" userId="929c9dc6-a6dc-407d-a9bb-3979b4f82f0b" providerId="ADAL" clId="{E518CCC5-E624-2447-BBD0-40E6D7873EE7}" dt="2018-10-09T00:20:22.468" v="0"/>
          <ac:spMkLst>
            <pc:docMk/>
            <pc:sldMk cId="468296226" sldId="271"/>
            <ac:spMk id="2" creationId="{62DCF65C-0B86-0744-9501-C2A3E85E03FA}"/>
          </ac:spMkLst>
        </pc:spChg>
      </pc:sldChg>
      <pc:sldChg chg="addSp delSp modSp add">
        <pc:chgData name="Bruce J. Goldberg" userId="929c9dc6-a6dc-407d-a9bb-3979b4f82f0b" providerId="ADAL" clId="{E518CCC5-E624-2447-BBD0-40E6D7873EE7}" dt="2018-10-09T02:57:27.071" v="62"/>
        <pc:sldMkLst>
          <pc:docMk/>
          <pc:sldMk cId="1169291869" sldId="272"/>
        </pc:sldMkLst>
        <pc:spChg chg="mod">
          <ac:chgData name="Bruce J. Goldberg" userId="929c9dc6-a6dc-407d-a9bb-3979b4f82f0b" providerId="ADAL" clId="{E518CCC5-E624-2447-BBD0-40E6D7873EE7}" dt="2018-10-09T02:49:48.124" v="57" actId="20577"/>
          <ac:spMkLst>
            <pc:docMk/>
            <pc:sldMk cId="1169291869" sldId="272"/>
            <ac:spMk id="2" creationId="{269BA9D2-2002-CD49-9AB0-61F4AD44D174}"/>
          </ac:spMkLst>
        </pc:spChg>
        <pc:spChg chg="del">
          <ac:chgData name="Bruce J. Goldberg" userId="929c9dc6-a6dc-407d-a9bb-3979b4f82f0b" providerId="ADAL" clId="{E518CCC5-E624-2447-BBD0-40E6D7873EE7}" dt="2018-10-09T00:50:07.152" v="11"/>
          <ac:spMkLst>
            <pc:docMk/>
            <pc:sldMk cId="1169291869" sldId="272"/>
            <ac:spMk id="3" creationId="{21BBC00D-5127-6248-8FE1-FC51BF13FEDD}"/>
          </ac:spMkLst>
        </pc:spChg>
        <pc:spChg chg="add del mod">
          <ac:chgData name="Bruce J. Goldberg" userId="929c9dc6-a6dc-407d-a9bb-3979b4f82f0b" providerId="ADAL" clId="{E518CCC5-E624-2447-BBD0-40E6D7873EE7}" dt="2018-10-09T00:58:41.548" v="15"/>
          <ac:spMkLst>
            <pc:docMk/>
            <pc:sldMk cId="1169291869" sldId="272"/>
            <ac:spMk id="6" creationId="{3DEA761D-7E9F-F240-B3AE-04DD60968ED9}"/>
          </ac:spMkLst>
        </pc:spChg>
        <pc:spChg chg="add del mod">
          <ac:chgData name="Bruce J. Goldberg" userId="929c9dc6-a6dc-407d-a9bb-3979b4f82f0b" providerId="ADAL" clId="{E518CCC5-E624-2447-BBD0-40E6D7873EE7}" dt="2018-10-09T02:51:42.889" v="60"/>
          <ac:spMkLst>
            <pc:docMk/>
            <pc:sldMk cId="1169291869" sldId="272"/>
            <ac:spMk id="9" creationId="{32791E33-4D92-2440-8FC3-0652E3BFDE4D}"/>
          </ac:spMkLst>
        </pc:spChg>
        <pc:spChg chg="add del mod">
          <ac:chgData name="Bruce J. Goldberg" userId="929c9dc6-a6dc-407d-a9bb-3979b4f82f0b" providerId="ADAL" clId="{E518CCC5-E624-2447-BBD0-40E6D7873EE7}" dt="2018-10-09T02:57:27.071" v="62"/>
          <ac:spMkLst>
            <pc:docMk/>
            <pc:sldMk cId="1169291869" sldId="272"/>
            <ac:spMk id="12" creationId="{680C5083-303F-784F-A51A-481A40DD325C}"/>
          </ac:spMkLst>
        </pc:spChg>
        <pc:picChg chg="add del mod">
          <ac:chgData name="Bruce J. Goldberg" userId="929c9dc6-a6dc-407d-a9bb-3979b4f82f0b" providerId="ADAL" clId="{E518CCC5-E624-2447-BBD0-40E6D7873EE7}" dt="2018-10-09T00:58:36.668" v="14" actId="478"/>
          <ac:picMkLst>
            <pc:docMk/>
            <pc:sldMk cId="1169291869" sldId="272"/>
            <ac:picMk id="4" creationId="{2B04C8CE-2770-614E-9491-EF808520CB5C}"/>
          </ac:picMkLst>
        </pc:picChg>
        <pc:picChg chg="add del mod">
          <ac:chgData name="Bruce J. Goldberg" userId="929c9dc6-a6dc-407d-a9bb-3979b4f82f0b" providerId="ADAL" clId="{E518CCC5-E624-2447-BBD0-40E6D7873EE7}" dt="2018-10-09T02:51:39.437" v="59" actId="478"/>
          <ac:picMkLst>
            <pc:docMk/>
            <pc:sldMk cId="1169291869" sldId="272"/>
            <ac:picMk id="7" creationId="{CBBC28FF-05E6-1C47-90B6-72350B8DD0A9}"/>
          </ac:picMkLst>
        </pc:picChg>
        <pc:picChg chg="add del mod">
          <ac:chgData name="Bruce J. Goldberg" userId="929c9dc6-a6dc-407d-a9bb-3979b4f82f0b" providerId="ADAL" clId="{E518CCC5-E624-2447-BBD0-40E6D7873EE7}" dt="2018-10-09T02:57:23.321" v="61" actId="478"/>
          <ac:picMkLst>
            <pc:docMk/>
            <pc:sldMk cId="1169291869" sldId="272"/>
            <ac:picMk id="10" creationId="{CE712264-47F0-7B41-913F-47860BA83193}"/>
          </ac:picMkLst>
        </pc:picChg>
        <pc:picChg chg="add mod">
          <ac:chgData name="Bruce J. Goldberg" userId="929c9dc6-a6dc-407d-a9bb-3979b4f82f0b" providerId="ADAL" clId="{E518CCC5-E624-2447-BBD0-40E6D7873EE7}" dt="2018-10-09T02:57:27.071" v="62"/>
          <ac:picMkLst>
            <pc:docMk/>
            <pc:sldMk cId="1169291869" sldId="272"/>
            <ac:picMk id="13" creationId="{CDC99AAE-F0E2-1A4A-9650-F07826F54750}"/>
          </ac:picMkLst>
        </pc:picChg>
      </pc:sldChg>
      <pc:sldChg chg="addSp delSp modSp add">
        <pc:chgData name="Bruce J. Goldberg" userId="929c9dc6-a6dc-407d-a9bb-3979b4f82f0b" providerId="ADAL" clId="{E518CCC5-E624-2447-BBD0-40E6D7873EE7}" dt="2018-10-09T02:48:58.251" v="18"/>
        <pc:sldMkLst>
          <pc:docMk/>
          <pc:sldMk cId="2385879980" sldId="273"/>
        </pc:sldMkLst>
        <pc:spChg chg="mod">
          <ac:chgData name="Bruce J. Goldberg" userId="929c9dc6-a6dc-407d-a9bb-3979b4f82f0b" providerId="ADAL" clId="{E518CCC5-E624-2447-BBD0-40E6D7873EE7}" dt="2018-10-09T02:48:58.251" v="18"/>
          <ac:spMkLst>
            <pc:docMk/>
            <pc:sldMk cId="2385879980" sldId="273"/>
            <ac:spMk id="2" creationId="{3F584828-C384-BA4A-A237-C021F82B98DD}"/>
          </ac:spMkLst>
        </pc:spChg>
        <pc:spChg chg="del">
          <ac:chgData name="Bruce J. Goldberg" userId="929c9dc6-a6dc-407d-a9bb-3979b4f82f0b" providerId="ADAL" clId="{E518CCC5-E624-2447-BBD0-40E6D7873EE7}" dt="2018-10-09T01:02:14.318" v="17"/>
          <ac:spMkLst>
            <pc:docMk/>
            <pc:sldMk cId="2385879980" sldId="273"/>
            <ac:spMk id="3" creationId="{4C07D584-C1F1-1640-9B37-10121D284472}"/>
          </ac:spMkLst>
        </pc:spChg>
        <pc:picChg chg="add mod">
          <ac:chgData name="Bruce J. Goldberg" userId="929c9dc6-a6dc-407d-a9bb-3979b4f82f0b" providerId="ADAL" clId="{E518CCC5-E624-2447-BBD0-40E6D7873EE7}" dt="2018-10-09T01:02:14.318" v="17"/>
          <ac:picMkLst>
            <pc:docMk/>
            <pc:sldMk cId="2385879980" sldId="273"/>
            <ac:picMk id="4" creationId="{9BBCF6AD-531A-1149-96B5-65D189ED69AA}"/>
          </ac:picMkLst>
        </pc:picChg>
      </pc:sldChg>
      <pc:sldChg chg="addSp delSp modSp add">
        <pc:chgData name="Bruce J. Goldberg" userId="929c9dc6-a6dc-407d-a9bb-3979b4f82f0b" providerId="ADAL" clId="{E518CCC5-E624-2447-BBD0-40E6D7873EE7}" dt="2018-10-09T03:00:52.475" v="87" actId="404"/>
        <pc:sldMkLst>
          <pc:docMk/>
          <pc:sldMk cId="3328830955" sldId="274"/>
        </pc:sldMkLst>
        <pc:spChg chg="mod">
          <ac:chgData name="Bruce J. Goldberg" userId="929c9dc6-a6dc-407d-a9bb-3979b4f82f0b" providerId="ADAL" clId="{E518CCC5-E624-2447-BBD0-40E6D7873EE7}" dt="2018-10-09T03:00:52.475" v="87" actId="404"/>
          <ac:spMkLst>
            <pc:docMk/>
            <pc:sldMk cId="3328830955" sldId="274"/>
            <ac:spMk id="2" creationId="{449A771A-2ACD-5A4C-AC29-7E108198531E}"/>
          </ac:spMkLst>
        </pc:spChg>
        <pc:spChg chg="del">
          <ac:chgData name="Bruce J. Goldberg" userId="929c9dc6-a6dc-407d-a9bb-3979b4f82f0b" providerId="ADAL" clId="{E518CCC5-E624-2447-BBD0-40E6D7873EE7}" dt="2018-10-09T02:59:14.750" v="64"/>
          <ac:spMkLst>
            <pc:docMk/>
            <pc:sldMk cId="3328830955" sldId="274"/>
            <ac:spMk id="3" creationId="{30D71BE8-F396-954C-ACD1-38474BB668F6}"/>
          </ac:spMkLst>
        </pc:spChg>
        <pc:picChg chg="add mod">
          <ac:chgData name="Bruce J. Goldberg" userId="929c9dc6-a6dc-407d-a9bb-3979b4f82f0b" providerId="ADAL" clId="{E518CCC5-E624-2447-BBD0-40E6D7873EE7}" dt="2018-10-09T02:59:14.750" v="64"/>
          <ac:picMkLst>
            <pc:docMk/>
            <pc:sldMk cId="3328830955" sldId="274"/>
            <ac:picMk id="4" creationId="{9D0E3140-06E4-ED49-9A37-05A6DE6EEC9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F2B607-FB65-5744-9258-ED45A95906F7}" type="datetimeFigureOut">
              <a:rPr lang="en-US" smtClean="0"/>
              <a:t>10/8/18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D2957C-3E61-2B4E-B858-6827C1CC4D51}" type="slidenum">
              <a:rPr lang="en-US" smtClean="0"/>
              <a:t>‹#›</a:t>
            </a:fld>
            <a:endParaRPr lang="en-US"/>
          </a:p>
        </p:txBody>
      </p:sp>
    </p:spTree>
    <p:extLst>
      <p:ext uri="{BB962C8B-B14F-4D97-AF65-F5344CB8AC3E}">
        <p14:creationId xmlns:p14="http://schemas.microsoft.com/office/powerpoint/2010/main" val="1430361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D2957C-3E61-2B4E-B858-6827C1CC4D51}" type="slidenum">
              <a:rPr lang="en-US" smtClean="0"/>
              <a:t>2</a:t>
            </a:fld>
            <a:endParaRPr lang="en-US"/>
          </a:p>
        </p:txBody>
      </p:sp>
    </p:spTree>
    <p:extLst>
      <p:ext uri="{BB962C8B-B14F-4D97-AF65-F5344CB8AC3E}">
        <p14:creationId xmlns:p14="http://schemas.microsoft.com/office/powerpoint/2010/main" val="987768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376A5-4369-F84C-8CC3-207046968F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F642405-E01F-2C41-B2E8-7067F6DF2B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9AC96E4-59B7-1446-921F-1E755D5EB9F1}"/>
              </a:ext>
            </a:extLst>
          </p:cNvPr>
          <p:cNvSpPr>
            <a:spLocks noGrp="1"/>
          </p:cNvSpPr>
          <p:nvPr>
            <p:ph type="dt" sz="half" idx="10"/>
          </p:nvPr>
        </p:nvSpPr>
        <p:spPr/>
        <p:txBody>
          <a:bodyPr/>
          <a:lstStyle/>
          <a:p>
            <a:fld id="{6734DEC1-E08C-544E-80F2-3BB0CC17E78D}" type="datetimeFigureOut">
              <a:rPr lang="en-US" smtClean="0"/>
              <a:t>10/8/18</a:t>
            </a:fld>
            <a:endParaRPr lang="en-US"/>
          </a:p>
        </p:txBody>
      </p:sp>
      <p:sp>
        <p:nvSpPr>
          <p:cNvPr id="5" name="Footer Placeholder 4">
            <a:extLst>
              <a:ext uri="{FF2B5EF4-FFF2-40B4-BE49-F238E27FC236}">
                <a16:creationId xmlns:a16="http://schemas.microsoft.com/office/drawing/2014/main" id="{BBD9492F-8913-5449-B5F9-C1F639026D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AE52C0-6BA8-0F46-8F6A-3C1535A3A654}"/>
              </a:ext>
            </a:extLst>
          </p:cNvPr>
          <p:cNvSpPr>
            <a:spLocks noGrp="1"/>
          </p:cNvSpPr>
          <p:nvPr>
            <p:ph type="sldNum" sz="quarter" idx="12"/>
          </p:nvPr>
        </p:nvSpPr>
        <p:spPr/>
        <p:txBody>
          <a:bodyPr/>
          <a:lstStyle/>
          <a:p>
            <a:fld id="{CEBCA8A3-2330-034E-9056-634AEC722A2F}" type="slidenum">
              <a:rPr lang="en-US" smtClean="0"/>
              <a:t>‹#›</a:t>
            </a:fld>
            <a:endParaRPr lang="en-US"/>
          </a:p>
        </p:txBody>
      </p:sp>
    </p:spTree>
    <p:extLst>
      <p:ext uri="{BB962C8B-B14F-4D97-AF65-F5344CB8AC3E}">
        <p14:creationId xmlns:p14="http://schemas.microsoft.com/office/powerpoint/2010/main" val="4287891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AF00C-E016-0C46-A925-E6263831681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3A3DAC8-6DF2-2240-AD9F-E7078A822C5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413E8A-A227-EB41-BA82-C47BE2BD5A50}"/>
              </a:ext>
            </a:extLst>
          </p:cNvPr>
          <p:cNvSpPr>
            <a:spLocks noGrp="1"/>
          </p:cNvSpPr>
          <p:nvPr>
            <p:ph type="dt" sz="half" idx="10"/>
          </p:nvPr>
        </p:nvSpPr>
        <p:spPr/>
        <p:txBody>
          <a:bodyPr/>
          <a:lstStyle/>
          <a:p>
            <a:fld id="{6734DEC1-E08C-544E-80F2-3BB0CC17E78D}" type="datetimeFigureOut">
              <a:rPr lang="en-US" smtClean="0"/>
              <a:t>10/8/18</a:t>
            </a:fld>
            <a:endParaRPr lang="en-US"/>
          </a:p>
        </p:txBody>
      </p:sp>
      <p:sp>
        <p:nvSpPr>
          <p:cNvPr id="5" name="Footer Placeholder 4">
            <a:extLst>
              <a:ext uri="{FF2B5EF4-FFF2-40B4-BE49-F238E27FC236}">
                <a16:creationId xmlns:a16="http://schemas.microsoft.com/office/drawing/2014/main" id="{5FC67D3E-3656-484E-AB31-CCC9203E63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D6E91D-5FE9-5548-8049-08E2DC1488AC}"/>
              </a:ext>
            </a:extLst>
          </p:cNvPr>
          <p:cNvSpPr>
            <a:spLocks noGrp="1"/>
          </p:cNvSpPr>
          <p:nvPr>
            <p:ph type="sldNum" sz="quarter" idx="12"/>
          </p:nvPr>
        </p:nvSpPr>
        <p:spPr/>
        <p:txBody>
          <a:bodyPr/>
          <a:lstStyle/>
          <a:p>
            <a:fld id="{CEBCA8A3-2330-034E-9056-634AEC722A2F}" type="slidenum">
              <a:rPr lang="en-US" smtClean="0"/>
              <a:t>‹#›</a:t>
            </a:fld>
            <a:endParaRPr lang="en-US"/>
          </a:p>
        </p:txBody>
      </p:sp>
    </p:spTree>
    <p:extLst>
      <p:ext uri="{BB962C8B-B14F-4D97-AF65-F5344CB8AC3E}">
        <p14:creationId xmlns:p14="http://schemas.microsoft.com/office/powerpoint/2010/main" val="1839836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07701F-9FDA-6342-8329-175D3B9E5E1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3B5C7B8-AF15-2C48-A81B-9F3E2A9B627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2C0DF7-669C-1C40-84CC-A79A58352A2A}"/>
              </a:ext>
            </a:extLst>
          </p:cNvPr>
          <p:cNvSpPr>
            <a:spLocks noGrp="1"/>
          </p:cNvSpPr>
          <p:nvPr>
            <p:ph type="dt" sz="half" idx="10"/>
          </p:nvPr>
        </p:nvSpPr>
        <p:spPr/>
        <p:txBody>
          <a:bodyPr/>
          <a:lstStyle/>
          <a:p>
            <a:fld id="{6734DEC1-E08C-544E-80F2-3BB0CC17E78D}" type="datetimeFigureOut">
              <a:rPr lang="en-US" smtClean="0"/>
              <a:t>10/8/18</a:t>
            </a:fld>
            <a:endParaRPr lang="en-US"/>
          </a:p>
        </p:txBody>
      </p:sp>
      <p:sp>
        <p:nvSpPr>
          <p:cNvPr id="5" name="Footer Placeholder 4">
            <a:extLst>
              <a:ext uri="{FF2B5EF4-FFF2-40B4-BE49-F238E27FC236}">
                <a16:creationId xmlns:a16="http://schemas.microsoft.com/office/drawing/2014/main" id="{A2493758-7CC0-7443-A74A-8AF4876A4C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AB66A9-537A-8D41-8BE9-18EDF46042F2}"/>
              </a:ext>
            </a:extLst>
          </p:cNvPr>
          <p:cNvSpPr>
            <a:spLocks noGrp="1"/>
          </p:cNvSpPr>
          <p:nvPr>
            <p:ph type="sldNum" sz="quarter" idx="12"/>
          </p:nvPr>
        </p:nvSpPr>
        <p:spPr/>
        <p:txBody>
          <a:bodyPr/>
          <a:lstStyle/>
          <a:p>
            <a:fld id="{CEBCA8A3-2330-034E-9056-634AEC722A2F}" type="slidenum">
              <a:rPr lang="en-US" smtClean="0"/>
              <a:t>‹#›</a:t>
            </a:fld>
            <a:endParaRPr lang="en-US"/>
          </a:p>
        </p:txBody>
      </p:sp>
    </p:spTree>
    <p:extLst>
      <p:ext uri="{BB962C8B-B14F-4D97-AF65-F5344CB8AC3E}">
        <p14:creationId xmlns:p14="http://schemas.microsoft.com/office/powerpoint/2010/main" val="4064449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59AA3-7E63-384C-807A-790FAC4E42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129F9A-5566-154D-AD4C-DB2CB0038B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AAD051-0512-4346-8816-8EFD72319426}"/>
              </a:ext>
            </a:extLst>
          </p:cNvPr>
          <p:cNvSpPr>
            <a:spLocks noGrp="1"/>
          </p:cNvSpPr>
          <p:nvPr>
            <p:ph type="dt" sz="half" idx="10"/>
          </p:nvPr>
        </p:nvSpPr>
        <p:spPr/>
        <p:txBody>
          <a:bodyPr/>
          <a:lstStyle/>
          <a:p>
            <a:fld id="{6734DEC1-E08C-544E-80F2-3BB0CC17E78D}" type="datetimeFigureOut">
              <a:rPr lang="en-US" smtClean="0"/>
              <a:t>10/8/18</a:t>
            </a:fld>
            <a:endParaRPr lang="en-US"/>
          </a:p>
        </p:txBody>
      </p:sp>
      <p:sp>
        <p:nvSpPr>
          <p:cNvPr id="5" name="Footer Placeholder 4">
            <a:extLst>
              <a:ext uri="{FF2B5EF4-FFF2-40B4-BE49-F238E27FC236}">
                <a16:creationId xmlns:a16="http://schemas.microsoft.com/office/drawing/2014/main" id="{942B5759-B7E7-3941-A87A-79E10A9FCF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7DC9A0-DB40-F949-8D24-D27D96FF0A9A}"/>
              </a:ext>
            </a:extLst>
          </p:cNvPr>
          <p:cNvSpPr>
            <a:spLocks noGrp="1"/>
          </p:cNvSpPr>
          <p:nvPr>
            <p:ph type="sldNum" sz="quarter" idx="12"/>
          </p:nvPr>
        </p:nvSpPr>
        <p:spPr/>
        <p:txBody>
          <a:bodyPr/>
          <a:lstStyle/>
          <a:p>
            <a:fld id="{CEBCA8A3-2330-034E-9056-634AEC722A2F}" type="slidenum">
              <a:rPr lang="en-US" smtClean="0"/>
              <a:t>‹#›</a:t>
            </a:fld>
            <a:endParaRPr lang="en-US"/>
          </a:p>
        </p:txBody>
      </p:sp>
    </p:spTree>
    <p:extLst>
      <p:ext uri="{BB962C8B-B14F-4D97-AF65-F5344CB8AC3E}">
        <p14:creationId xmlns:p14="http://schemas.microsoft.com/office/powerpoint/2010/main" val="2068302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23703-CCBC-5F4C-848E-629CED0976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E2FCDF1-9A33-0D46-850C-097134316A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A8CC05A-0F33-5F46-AEE4-1A94CC10F036}"/>
              </a:ext>
            </a:extLst>
          </p:cNvPr>
          <p:cNvSpPr>
            <a:spLocks noGrp="1"/>
          </p:cNvSpPr>
          <p:nvPr>
            <p:ph type="dt" sz="half" idx="10"/>
          </p:nvPr>
        </p:nvSpPr>
        <p:spPr/>
        <p:txBody>
          <a:bodyPr/>
          <a:lstStyle/>
          <a:p>
            <a:fld id="{6734DEC1-E08C-544E-80F2-3BB0CC17E78D}" type="datetimeFigureOut">
              <a:rPr lang="en-US" smtClean="0"/>
              <a:t>10/8/18</a:t>
            </a:fld>
            <a:endParaRPr lang="en-US"/>
          </a:p>
        </p:txBody>
      </p:sp>
      <p:sp>
        <p:nvSpPr>
          <p:cNvPr id="5" name="Footer Placeholder 4">
            <a:extLst>
              <a:ext uri="{FF2B5EF4-FFF2-40B4-BE49-F238E27FC236}">
                <a16:creationId xmlns:a16="http://schemas.microsoft.com/office/drawing/2014/main" id="{34ECF9D3-A037-3649-B5F3-9FE818EC5A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4D8571-060F-F34A-8785-B01E4B7F8F9A}"/>
              </a:ext>
            </a:extLst>
          </p:cNvPr>
          <p:cNvSpPr>
            <a:spLocks noGrp="1"/>
          </p:cNvSpPr>
          <p:nvPr>
            <p:ph type="sldNum" sz="quarter" idx="12"/>
          </p:nvPr>
        </p:nvSpPr>
        <p:spPr/>
        <p:txBody>
          <a:bodyPr/>
          <a:lstStyle/>
          <a:p>
            <a:fld id="{CEBCA8A3-2330-034E-9056-634AEC722A2F}" type="slidenum">
              <a:rPr lang="en-US" smtClean="0"/>
              <a:t>‹#›</a:t>
            </a:fld>
            <a:endParaRPr lang="en-US"/>
          </a:p>
        </p:txBody>
      </p:sp>
    </p:spTree>
    <p:extLst>
      <p:ext uri="{BB962C8B-B14F-4D97-AF65-F5344CB8AC3E}">
        <p14:creationId xmlns:p14="http://schemas.microsoft.com/office/powerpoint/2010/main" val="2167732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92BD6-5BEA-EC4F-B186-1580031E72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1AED55-2774-824D-BC81-7895A3238D0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6FF183-099B-2748-B2F3-66D0E19B439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E1538AE-AEBB-FB46-844B-3AA09AD99FC6}"/>
              </a:ext>
            </a:extLst>
          </p:cNvPr>
          <p:cNvSpPr>
            <a:spLocks noGrp="1"/>
          </p:cNvSpPr>
          <p:nvPr>
            <p:ph type="dt" sz="half" idx="10"/>
          </p:nvPr>
        </p:nvSpPr>
        <p:spPr/>
        <p:txBody>
          <a:bodyPr/>
          <a:lstStyle/>
          <a:p>
            <a:fld id="{6734DEC1-E08C-544E-80F2-3BB0CC17E78D}" type="datetimeFigureOut">
              <a:rPr lang="en-US" smtClean="0"/>
              <a:t>10/8/18</a:t>
            </a:fld>
            <a:endParaRPr lang="en-US"/>
          </a:p>
        </p:txBody>
      </p:sp>
      <p:sp>
        <p:nvSpPr>
          <p:cNvPr id="6" name="Footer Placeholder 5">
            <a:extLst>
              <a:ext uri="{FF2B5EF4-FFF2-40B4-BE49-F238E27FC236}">
                <a16:creationId xmlns:a16="http://schemas.microsoft.com/office/drawing/2014/main" id="{A994DBD5-01DE-D743-8D61-DE677B10E8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4A11BA-0187-6C43-9E8A-08BBC6053F16}"/>
              </a:ext>
            </a:extLst>
          </p:cNvPr>
          <p:cNvSpPr>
            <a:spLocks noGrp="1"/>
          </p:cNvSpPr>
          <p:nvPr>
            <p:ph type="sldNum" sz="quarter" idx="12"/>
          </p:nvPr>
        </p:nvSpPr>
        <p:spPr/>
        <p:txBody>
          <a:bodyPr/>
          <a:lstStyle/>
          <a:p>
            <a:fld id="{CEBCA8A3-2330-034E-9056-634AEC722A2F}" type="slidenum">
              <a:rPr lang="en-US" smtClean="0"/>
              <a:t>‹#›</a:t>
            </a:fld>
            <a:endParaRPr lang="en-US"/>
          </a:p>
        </p:txBody>
      </p:sp>
    </p:spTree>
    <p:extLst>
      <p:ext uri="{BB962C8B-B14F-4D97-AF65-F5344CB8AC3E}">
        <p14:creationId xmlns:p14="http://schemas.microsoft.com/office/powerpoint/2010/main" val="1437395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25E84-FEEE-E44C-B746-EC0A65D096E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757CBE2-ADF9-054B-8123-E37893A56A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CD83357-FA75-4D4D-9920-811CA381A9D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F93CE9B-6D05-614B-938C-6EB2691AD7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954FF9B-4D5C-F245-BB7A-7AE54ED9179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B15C4DC-064B-C84D-936D-41C9BD1FBCBC}"/>
              </a:ext>
            </a:extLst>
          </p:cNvPr>
          <p:cNvSpPr>
            <a:spLocks noGrp="1"/>
          </p:cNvSpPr>
          <p:nvPr>
            <p:ph type="dt" sz="half" idx="10"/>
          </p:nvPr>
        </p:nvSpPr>
        <p:spPr/>
        <p:txBody>
          <a:bodyPr/>
          <a:lstStyle/>
          <a:p>
            <a:fld id="{6734DEC1-E08C-544E-80F2-3BB0CC17E78D}" type="datetimeFigureOut">
              <a:rPr lang="en-US" smtClean="0"/>
              <a:t>10/8/18</a:t>
            </a:fld>
            <a:endParaRPr lang="en-US"/>
          </a:p>
        </p:txBody>
      </p:sp>
      <p:sp>
        <p:nvSpPr>
          <p:cNvPr id="8" name="Footer Placeholder 7">
            <a:extLst>
              <a:ext uri="{FF2B5EF4-FFF2-40B4-BE49-F238E27FC236}">
                <a16:creationId xmlns:a16="http://schemas.microsoft.com/office/drawing/2014/main" id="{3C52B468-FF1D-3D42-9C99-BB5254FA7E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4082C1A-7336-364D-987F-BDF3D1347127}"/>
              </a:ext>
            </a:extLst>
          </p:cNvPr>
          <p:cNvSpPr>
            <a:spLocks noGrp="1"/>
          </p:cNvSpPr>
          <p:nvPr>
            <p:ph type="sldNum" sz="quarter" idx="12"/>
          </p:nvPr>
        </p:nvSpPr>
        <p:spPr/>
        <p:txBody>
          <a:bodyPr/>
          <a:lstStyle/>
          <a:p>
            <a:fld id="{CEBCA8A3-2330-034E-9056-634AEC722A2F}" type="slidenum">
              <a:rPr lang="en-US" smtClean="0"/>
              <a:t>‹#›</a:t>
            </a:fld>
            <a:endParaRPr lang="en-US"/>
          </a:p>
        </p:txBody>
      </p:sp>
    </p:spTree>
    <p:extLst>
      <p:ext uri="{BB962C8B-B14F-4D97-AF65-F5344CB8AC3E}">
        <p14:creationId xmlns:p14="http://schemas.microsoft.com/office/powerpoint/2010/main" val="3385476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0C86F-39D6-744C-BD7C-37D1BF12149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BFE0C29-B9B6-FA46-9A7D-711AEFC07E36}"/>
              </a:ext>
            </a:extLst>
          </p:cNvPr>
          <p:cNvSpPr>
            <a:spLocks noGrp="1"/>
          </p:cNvSpPr>
          <p:nvPr>
            <p:ph type="dt" sz="half" idx="10"/>
          </p:nvPr>
        </p:nvSpPr>
        <p:spPr/>
        <p:txBody>
          <a:bodyPr/>
          <a:lstStyle/>
          <a:p>
            <a:fld id="{6734DEC1-E08C-544E-80F2-3BB0CC17E78D}" type="datetimeFigureOut">
              <a:rPr lang="en-US" smtClean="0"/>
              <a:t>10/8/18</a:t>
            </a:fld>
            <a:endParaRPr lang="en-US"/>
          </a:p>
        </p:txBody>
      </p:sp>
      <p:sp>
        <p:nvSpPr>
          <p:cNvPr id="4" name="Footer Placeholder 3">
            <a:extLst>
              <a:ext uri="{FF2B5EF4-FFF2-40B4-BE49-F238E27FC236}">
                <a16:creationId xmlns:a16="http://schemas.microsoft.com/office/drawing/2014/main" id="{87635C4D-0FF1-8246-8119-2868BA61C4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AEF12A4-14B3-A545-97C1-DEA9260B427D}"/>
              </a:ext>
            </a:extLst>
          </p:cNvPr>
          <p:cNvSpPr>
            <a:spLocks noGrp="1"/>
          </p:cNvSpPr>
          <p:nvPr>
            <p:ph type="sldNum" sz="quarter" idx="12"/>
          </p:nvPr>
        </p:nvSpPr>
        <p:spPr/>
        <p:txBody>
          <a:bodyPr/>
          <a:lstStyle/>
          <a:p>
            <a:fld id="{CEBCA8A3-2330-034E-9056-634AEC722A2F}" type="slidenum">
              <a:rPr lang="en-US" smtClean="0"/>
              <a:t>‹#›</a:t>
            </a:fld>
            <a:endParaRPr lang="en-US"/>
          </a:p>
        </p:txBody>
      </p:sp>
    </p:spTree>
    <p:extLst>
      <p:ext uri="{BB962C8B-B14F-4D97-AF65-F5344CB8AC3E}">
        <p14:creationId xmlns:p14="http://schemas.microsoft.com/office/powerpoint/2010/main" val="3809783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6B3098-03E6-C243-BE75-871407187AAB}"/>
              </a:ext>
            </a:extLst>
          </p:cNvPr>
          <p:cNvSpPr>
            <a:spLocks noGrp="1"/>
          </p:cNvSpPr>
          <p:nvPr>
            <p:ph type="dt" sz="half" idx="10"/>
          </p:nvPr>
        </p:nvSpPr>
        <p:spPr/>
        <p:txBody>
          <a:bodyPr/>
          <a:lstStyle/>
          <a:p>
            <a:fld id="{6734DEC1-E08C-544E-80F2-3BB0CC17E78D}" type="datetimeFigureOut">
              <a:rPr lang="en-US" smtClean="0"/>
              <a:t>10/8/18</a:t>
            </a:fld>
            <a:endParaRPr lang="en-US"/>
          </a:p>
        </p:txBody>
      </p:sp>
      <p:sp>
        <p:nvSpPr>
          <p:cNvPr id="3" name="Footer Placeholder 2">
            <a:extLst>
              <a:ext uri="{FF2B5EF4-FFF2-40B4-BE49-F238E27FC236}">
                <a16:creationId xmlns:a16="http://schemas.microsoft.com/office/drawing/2014/main" id="{E287EE6F-F9DA-F043-82AB-F7177585258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1138B8-DB0C-6D4B-B5C2-F23F26ACD89C}"/>
              </a:ext>
            </a:extLst>
          </p:cNvPr>
          <p:cNvSpPr>
            <a:spLocks noGrp="1"/>
          </p:cNvSpPr>
          <p:nvPr>
            <p:ph type="sldNum" sz="quarter" idx="12"/>
          </p:nvPr>
        </p:nvSpPr>
        <p:spPr/>
        <p:txBody>
          <a:bodyPr/>
          <a:lstStyle/>
          <a:p>
            <a:fld id="{CEBCA8A3-2330-034E-9056-634AEC722A2F}" type="slidenum">
              <a:rPr lang="en-US" smtClean="0"/>
              <a:t>‹#›</a:t>
            </a:fld>
            <a:endParaRPr lang="en-US"/>
          </a:p>
        </p:txBody>
      </p:sp>
    </p:spTree>
    <p:extLst>
      <p:ext uri="{BB962C8B-B14F-4D97-AF65-F5344CB8AC3E}">
        <p14:creationId xmlns:p14="http://schemas.microsoft.com/office/powerpoint/2010/main" val="1690525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A8BA2-EA32-9741-96E9-99C8265B13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79A72D2-9D3F-A244-A36C-DC6D7BEF59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F4DAE1C-3FD4-614F-9063-5E7A1964CE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A9ECC42-0129-E54C-8152-C5DE0F165570}"/>
              </a:ext>
            </a:extLst>
          </p:cNvPr>
          <p:cNvSpPr>
            <a:spLocks noGrp="1"/>
          </p:cNvSpPr>
          <p:nvPr>
            <p:ph type="dt" sz="half" idx="10"/>
          </p:nvPr>
        </p:nvSpPr>
        <p:spPr/>
        <p:txBody>
          <a:bodyPr/>
          <a:lstStyle/>
          <a:p>
            <a:fld id="{6734DEC1-E08C-544E-80F2-3BB0CC17E78D}" type="datetimeFigureOut">
              <a:rPr lang="en-US" smtClean="0"/>
              <a:t>10/8/18</a:t>
            </a:fld>
            <a:endParaRPr lang="en-US"/>
          </a:p>
        </p:txBody>
      </p:sp>
      <p:sp>
        <p:nvSpPr>
          <p:cNvPr id="6" name="Footer Placeholder 5">
            <a:extLst>
              <a:ext uri="{FF2B5EF4-FFF2-40B4-BE49-F238E27FC236}">
                <a16:creationId xmlns:a16="http://schemas.microsoft.com/office/drawing/2014/main" id="{826B0520-C0F7-AA45-AB23-7D4FA1EE72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7631D-21B0-7349-B07C-5D528908A4D3}"/>
              </a:ext>
            </a:extLst>
          </p:cNvPr>
          <p:cNvSpPr>
            <a:spLocks noGrp="1"/>
          </p:cNvSpPr>
          <p:nvPr>
            <p:ph type="sldNum" sz="quarter" idx="12"/>
          </p:nvPr>
        </p:nvSpPr>
        <p:spPr/>
        <p:txBody>
          <a:bodyPr/>
          <a:lstStyle/>
          <a:p>
            <a:fld id="{CEBCA8A3-2330-034E-9056-634AEC722A2F}" type="slidenum">
              <a:rPr lang="en-US" smtClean="0"/>
              <a:t>‹#›</a:t>
            </a:fld>
            <a:endParaRPr lang="en-US"/>
          </a:p>
        </p:txBody>
      </p:sp>
    </p:spTree>
    <p:extLst>
      <p:ext uri="{BB962C8B-B14F-4D97-AF65-F5344CB8AC3E}">
        <p14:creationId xmlns:p14="http://schemas.microsoft.com/office/powerpoint/2010/main" val="1393283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CB1CE-DDEF-A44F-B4E2-BBFBC16E45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8EE1905-0CEB-704B-90C6-C318F406C2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01793A8-96F3-F847-8A18-36A2BA1290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83DFDED-A7F9-D141-96F5-1A20B28B3153}"/>
              </a:ext>
            </a:extLst>
          </p:cNvPr>
          <p:cNvSpPr>
            <a:spLocks noGrp="1"/>
          </p:cNvSpPr>
          <p:nvPr>
            <p:ph type="dt" sz="half" idx="10"/>
          </p:nvPr>
        </p:nvSpPr>
        <p:spPr/>
        <p:txBody>
          <a:bodyPr/>
          <a:lstStyle/>
          <a:p>
            <a:fld id="{6734DEC1-E08C-544E-80F2-3BB0CC17E78D}" type="datetimeFigureOut">
              <a:rPr lang="en-US" smtClean="0"/>
              <a:t>10/8/18</a:t>
            </a:fld>
            <a:endParaRPr lang="en-US"/>
          </a:p>
        </p:txBody>
      </p:sp>
      <p:sp>
        <p:nvSpPr>
          <p:cNvPr id="6" name="Footer Placeholder 5">
            <a:extLst>
              <a:ext uri="{FF2B5EF4-FFF2-40B4-BE49-F238E27FC236}">
                <a16:creationId xmlns:a16="http://schemas.microsoft.com/office/drawing/2014/main" id="{CD3C3C6F-76DC-8145-B365-F2ED23BD97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7732DD-C70B-C549-9619-5A521974F774}"/>
              </a:ext>
            </a:extLst>
          </p:cNvPr>
          <p:cNvSpPr>
            <a:spLocks noGrp="1"/>
          </p:cNvSpPr>
          <p:nvPr>
            <p:ph type="sldNum" sz="quarter" idx="12"/>
          </p:nvPr>
        </p:nvSpPr>
        <p:spPr/>
        <p:txBody>
          <a:bodyPr/>
          <a:lstStyle/>
          <a:p>
            <a:fld id="{CEBCA8A3-2330-034E-9056-634AEC722A2F}" type="slidenum">
              <a:rPr lang="en-US" smtClean="0"/>
              <a:t>‹#›</a:t>
            </a:fld>
            <a:endParaRPr lang="en-US"/>
          </a:p>
        </p:txBody>
      </p:sp>
    </p:spTree>
    <p:extLst>
      <p:ext uri="{BB962C8B-B14F-4D97-AF65-F5344CB8AC3E}">
        <p14:creationId xmlns:p14="http://schemas.microsoft.com/office/powerpoint/2010/main" val="576556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D04AFE-B537-6043-AAEA-F5A03F7565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23EDCD0-FE60-ED4B-8B2B-CF2CA58315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0469A8-0667-FE44-A78B-35181A42D3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34DEC1-E08C-544E-80F2-3BB0CC17E78D}" type="datetimeFigureOut">
              <a:rPr lang="en-US" smtClean="0"/>
              <a:t>10/8/18</a:t>
            </a:fld>
            <a:endParaRPr lang="en-US"/>
          </a:p>
        </p:txBody>
      </p:sp>
      <p:sp>
        <p:nvSpPr>
          <p:cNvPr id="5" name="Footer Placeholder 4">
            <a:extLst>
              <a:ext uri="{FF2B5EF4-FFF2-40B4-BE49-F238E27FC236}">
                <a16:creationId xmlns:a16="http://schemas.microsoft.com/office/drawing/2014/main" id="{781607EB-CD47-BB4B-9BBF-A466877F34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B3FDEF8-2DC7-1A48-B998-029E0CF028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BCA8A3-2330-034E-9056-634AEC722A2F}" type="slidenum">
              <a:rPr lang="en-US" smtClean="0"/>
              <a:t>‹#›</a:t>
            </a:fld>
            <a:endParaRPr lang="en-US"/>
          </a:p>
        </p:txBody>
      </p:sp>
    </p:spTree>
    <p:extLst>
      <p:ext uri="{BB962C8B-B14F-4D97-AF65-F5344CB8AC3E}">
        <p14:creationId xmlns:p14="http://schemas.microsoft.com/office/powerpoint/2010/main" val="3279657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81C4B-1370-C142-94C5-5E40C24C05E7}"/>
              </a:ext>
            </a:extLst>
          </p:cNvPr>
          <p:cNvSpPr>
            <a:spLocks noGrp="1"/>
          </p:cNvSpPr>
          <p:nvPr>
            <p:ph type="ctrTitle"/>
          </p:nvPr>
        </p:nvSpPr>
        <p:spPr/>
        <p:txBody>
          <a:bodyPr/>
          <a:lstStyle/>
          <a:p>
            <a:r>
              <a:rPr lang="en-US" dirty="0"/>
              <a:t>Allergy Update</a:t>
            </a:r>
          </a:p>
        </p:txBody>
      </p:sp>
    </p:spTree>
    <p:extLst>
      <p:ext uri="{BB962C8B-B14F-4D97-AF65-F5344CB8AC3E}">
        <p14:creationId xmlns:p14="http://schemas.microsoft.com/office/powerpoint/2010/main" val="1523558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2D6DA39-C7A7-6845-AB11-2DF44F604FA1}"/>
              </a:ext>
            </a:extLst>
          </p:cNvPr>
          <p:cNvSpPr>
            <a:spLocks noGrp="1"/>
          </p:cNvSpPr>
          <p:nvPr>
            <p:ph type="title"/>
          </p:nvPr>
        </p:nvSpPr>
        <p:spPr/>
        <p:txBody>
          <a:bodyPr/>
          <a:lstStyle/>
          <a:p>
            <a:r>
              <a:rPr lang="en-US" b="1" dirty="0"/>
              <a:t>Allergic inflammation </a:t>
            </a:r>
            <a:endParaRPr lang="en-US" dirty="0">
              <a:effectLst/>
            </a:endParaRPr>
          </a:p>
        </p:txBody>
      </p:sp>
      <p:sp>
        <p:nvSpPr>
          <p:cNvPr id="5" name="Text Placeholder 4">
            <a:extLst>
              <a:ext uri="{FF2B5EF4-FFF2-40B4-BE49-F238E27FC236}">
                <a16:creationId xmlns:a16="http://schemas.microsoft.com/office/drawing/2014/main" id="{C59C1621-CA6F-634B-BACE-10CFF7BBA193}"/>
              </a:ext>
            </a:extLst>
          </p:cNvPr>
          <p:cNvSpPr>
            <a:spLocks noGrp="1"/>
          </p:cNvSpPr>
          <p:nvPr>
            <p:ph idx="1"/>
          </p:nvPr>
        </p:nvSpPr>
        <p:spPr/>
        <p:txBody>
          <a:bodyPr>
            <a:normAutofit/>
          </a:bodyPr>
          <a:lstStyle/>
          <a:p>
            <a:r>
              <a:rPr lang="en-US" dirty="0"/>
              <a:t>The inflammation produced in sensitized subjects after exposure to a specific allergen(s). A single allergen exposure produces an acute reaction, which is known as an early-phase reaction or a type I immediate hypersensitivity reaction. In many subjects, this is followed by a late-phase reaction. With persistent or repetitive exposure to allergen, chronic allergic inflammation develops, with associated tissue alterations. </a:t>
            </a:r>
            <a:endParaRPr lang="en-US" dirty="0">
              <a:effectLst/>
            </a:endParaRPr>
          </a:p>
          <a:p>
            <a:pPr lvl="1"/>
            <a:endParaRPr lang="en-US" dirty="0"/>
          </a:p>
          <a:p>
            <a:pPr marL="0" indent="0">
              <a:buNone/>
            </a:pPr>
            <a:r>
              <a:rPr lang="en-US" sz="1600" b="1" dirty="0"/>
              <a:t>The development of allergic inflammation Stephen J. Galli</a:t>
            </a:r>
            <a:r>
              <a:rPr lang="en-US" sz="1600" dirty="0"/>
              <a:t>1,2, </a:t>
            </a:r>
            <a:r>
              <a:rPr lang="en-US" sz="1600" b="1" dirty="0"/>
              <a:t>Mindy Tsai</a:t>
            </a:r>
            <a:r>
              <a:rPr lang="en-US" sz="1600" dirty="0"/>
              <a:t>1, and </a:t>
            </a:r>
            <a:r>
              <a:rPr lang="en-US" sz="1600" b="1" dirty="0"/>
              <a:t>Adrian M. Piliponsky</a:t>
            </a:r>
            <a:r>
              <a:rPr lang="en-US" sz="1600" dirty="0"/>
              <a:t>1 </a:t>
            </a:r>
          </a:p>
          <a:p>
            <a:pPr marL="457200" lvl="1" indent="0">
              <a:buNone/>
            </a:pPr>
            <a:r>
              <a:rPr lang="en-US" sz="1400" dirty="0"/>
              <a:t>1Department of Pathology, Stanford University School of Medicine, 300 Pasteur Drive, Stanford, California 94305, USA </a:t>
            </a:r>
          </a:p>
          <a:p>
            <a:pPr marL="457200" lvl="1" indent="0">
              <a:buNone/>
            </a:pPr>
            <a:r>
              <a:rPr lang="en-US" sz="1400" dirty="0"/>
              <a:t>2Department of Microbiology and Immunology, Stanford University School of Medicine, 300 Pasteur Drive, Stanford, California 94305, USA </a:t>
            </a:r>
          </a:p>
          <a:p>
            <a:pPr lvl="1"/>
            <a:endParaRPr lang="en-US" dirty="0"/>
          </a:p>
          <a:p>
            <a:endParaRPr lang="en-US" dirty="0"/>
          </a:p>
        </p:txBody>
      </p:sp>
    </p:spTree>
    <p:extLst>
      <p:ext uri="{BB962C8B-B14F-4D97-AF65-F5344CB8AC3E}">
        <p14:creationId xmlns:p14="http://schemas.microsoft.com/office/powerpoint/2010/main" val="842553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882AE-464F-F443-BB4C-5E1E8C6FFF48}"/>
              </a:ext>
            </a:extLst>
          </p:cNvPr>
          <p:cNvSpPr>
            <a:spLocks noGrp="1"/>
          </p:cNvSpPr>
          <p:nvPr>
            <p:ph type="title"/>
          </p:nvPr>
        </p:nvSpPr>
        <p:spPr/>
        <p:txBody>
          <a:bodyPr/>
          <a:lstStyle/>
          <a:p>
            <a:r>
              <a:rPr lang="en-US" dirty="0"/>
              <a:t>Current concept model for allergic disorder</a:t>
            </a:r>
          </a:p>
        </p:txBody>
      </p:sp>
      <p:pic>
        <p:nvPicPr>
          <p:cNvPr id="4" name="Content Placeholder 3">
            <a:extLst>
              <a:ext uri="{FF2B5EF4-FFF2-40B4-BE49-F238E27FC236}">
                <a16:creationId xmlns:a16="http://schemas.microsoft.com/office/drawing/2014/main" id="{C1819472-3264-764A-BEBE-6EA7F5B794B6}"/>
              </a:ext>
            </a:extLst>
          </p:cNvPr>
          <p:cNvPicPr>
            <a:picLocks noGrp="1" noChangeAspect="1"/>
          </p:cNvPicPr>
          <p:nvPr>
            <p:ph idx="1"/>
          </p:nvPr>
        </p:nvPicPr>
        <p:blipFill>
          <a:blip r:embed="rId2"/>
          <a:stretch>
            <a:fillRect/>
          </a:stretch>
        </p:blipFill>
        <p:spPr>
          <a:xfrm>
            <a:off x="1419788" y="1825625"/>
            <a:ext cx="9352423" cy="4351338"/>
          </a:xfrm>
          <a:prstGeom prst="rect">
            <a:avLst/>
          </a:prstGeom>
        </p:spPr>
      </p:pic>
    </p:spTree>
    <p:extLst>
      <p:ext uri="{BB962C8B-B14F-4D97-AF65-F5344CB8AC3E}">
        <p14:creationId xmlns:p14="http://schemas.microsoft.com/office/powerpoint/2010/main" val="1503790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84EE7-859C-BD45-99E2-B6C6AA08467D}"/>
              </a:ext>
            </a:extLst>
          </p:cNvPr>
          <p:cNvSpPr>
            <a:spLocks noGrp="1"/>
          </p:cNvSpPr>
          <p:nvPr>
            <p:ph type="title"/>
          </p:nvPr>
        </p:nvSpPr>
        <p:spPr/>
        <p:txBody>
          <a:bodyPr/>
          <a:lstStyle/>
          <a:p>
            <a:r>
              <a:rPr lang="en-US" dirty="0"/>
              <a:t>126485001 |Urticaria (disorder)|and 40178009 |Allergic urticaria (disorder)|</a:t>
            </a:r>
          </a:p>
        </p:txBody>
      </p:sp>
      <p:pic>
        <p:nvPicPr>
          <p:cNvPr id="4" name="Content Placeholder 3">
            <a:extLst>
              <a:ext uri="{FF2B5EF4-FFF2-40B4-BE49-F238E27FC236}">
                <a16:creationId xmlns:a16="http://schemas.microsoft.com/office/drawing/2014/main" id="{93BEADFF-8ED3-0E48-9C5C-5C700F9CA234}"/>
              </a:ext>
            </a:extLst>
          </p:cNvPr>
          <p:cNvPicPr>
            <a:picLocks noGrp="1" noChangeAspect="1"/>
          </p:cNvPicPr>
          <p:nvPr>
            <p:ph idx="1"/>
          </p:nvPr>
        </p:nvPicPr>
        <p:blipFill>
          <a:blip r:embed="rId2"/>
          <a:stretch>
            <a:fillRect/>
          </a:stretch>
        </p:blipFill>
        <p:spPr>
          <a:xfrm>
            <a:off x="838200" y="3735826"/>
            <a:ext cx="10371066" cy="2582383"/>
          </a:xfrm>
          <a:prstGeom prst="rect">
            <a:avLst/>
          </a:prstGeom>
        </p:spPr>
      </p:pic>
      <p:pic>
        <p:nvPicPr>
          <p:cNvPr id="5" name="Picture 4">
            <a:extLst>
              <a:ext uri="{FF2B5EF4-FFF2-40B4-BE49-F238E27FC236}">
                <a16:creationId xmlns:a16="http://schemas.microsoft.com/office/drawing/2014/main" id="{8F09105E-F8C3-834E-BE8C-AC1CC6BC6AF2}"/>
              </a:ext>
            </a:extLst>
          </p:cNvPr>
          <p:cNvPicPr>
            <a:picLocks noChangeAspect="1"/>
          </p:cNvPicPr>
          <p:nvPr/>
        </p:nvPicPr>
        <p:blipFill>
          <a:blip r:embed="rId3"/>
          <a:stretch>
            <a:fillRect/>
          </a:stretch>
        </p:blipFill>
        <p:spPr>
          <a:xfrm>
            <a:off x="838200" y="1732074"/>
            <a:ext cx="10371066" cy="2003752"/>
          </a:xfrm>
          <a:prstGeom prst="rect">
            <a:avLst/>
          </a:prstGeom>
        </p:spPr>
      </p:pic>
    </p:spTree>
    <p:extLst>
      <p:ext uri="{BB962C8B-B14F-4D97-AF65-F5344CB8AC3E}">
        <p14:creationId xmlns:p14="http://schemas.microsoft.com/office/powerpoint/2010/main" val="1064142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ECEDF-E7F4-DA45-A238-749E951A4846}"/>
              </a:ext>
            </a:extLst>
          </p:cNvPr>
          <p:cNvSpPr>
            <a:spLocks noGrp="1"/>
          </p:cNvSpPr>
          <p:nvPr>
            <p:ph type="title"/>
          </p:nvPr>
        </p:nvSpPr>
        <p:spPr>
          <a:xfrm>
            <a:off x="838200" y="365125"/>
            <a:ext cx="10515600" cy="1712153"/>
          </a:xfrm>
        </p:spPr>
        <p:txBody>
          <a:bodyPr>
            <a:normAutofit fontScale="90000"/>
          </a:bodyPr>
          <a:lstStyle/>
          <a:p>
            <a:r>
              <a:rPr lang="en-US" dirty="0"/>
              <a:t>Revised model  402384009 |Allergic urticaria caused by ingested food (disorder)| (without inflammation morphology)</a:t>
            </a:r>
          </a:p>
        </p:txBody>
      </p:sp>
      <p:pic>
        <p:nvPicPr>
          <p:cNvPr id="4" name="Content Placeholder 3">
            <a:extLst>
              <a:ext uri="{FF2B5EF4-FFF2-40B4-BE49-F238E27FC236}">
                <a16:creationId xmlns:a16="http://schemas.microsoft.com/office/drawing/2014/main" id="{A59ECD80-3853-C74A-A796-BE4622FF7B9F}"/>
              </a:ext>
            </a:extLst>
          </p:cNvPr>
          <p:cNvPicPr>
            <a:picLocks noGrp="1" noChangeAspect="1"/>
          </p:cNvPicPr>
          <p:nvPr>
            <p:ph idx="1"/>
          </p:nvPr>
        </p:nvPicPr>
        <p:blipFill>
          <a:blip r:embed="rId2"/>
          <a:stretch>
            <a:fillRect/>
          </a:stretch>
        </p:blipFill>
        <p:spPr>
          <a:xfrm>
            <a:off x="838200" y="2432638"/>
            <a:ext cx="10515600" cy="3137312"/>
          </a:xfrm>
          <a:prstGeom prst="rect">
            <a:avLst/>
          </a:prstGeom>
        </p:spPr>
      </p:pic>
    </p:spTree>
    <p:extLst>
      <p:ext uri="{BB962C8B-B14F-4D97-AF65-F5344CB8AC3E}">
        <p14:creationId xmlns:p14="http://schemas.microsoft.com/office/powerpoint/2010/main" val="1039465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08CD8-3F75-7F49-84F8-DEE3CD62E7EE}"/>
              </a:ext>
            </a:extLst>
          </p:cNvPr>
          <p:cNvSpPr>
            <a:spLocks noGrp="1"/>
          </p:cNvSpPr>
          <p:nvPr>
            <p:ph type="title"/>
          </p:nvPr>
        </p:nvSpPr>
        <p:spPr>
          <a:xfrm>
            <a:off x="838199" y="136525"/>
            <a:ext cx="10515600" cy="1689100"/>
          </a:xfrm>
        </p:spPr>
        <p:txBody>
          <a:bodyPr>
            <a:normAutofit fontScale="90000"/>
          </a:bodyPr>
          <a:lstStyle/>
          <a:p>
            <a:r>
              <a:rPr lang="en-US" dirty="0"/>
              <a:t>Revised model  402384009 |Allergic urticaria caused by ingested food (disorder)| (with inflammation morphology)</a:t>
            </a:r>
          </a:p>
        </p:txBody>
      </p:sp>
      <p:pic>
        <p:nvPicPr>
          <p:cNvPr id="4" name="Content Placeholder 3">
            <a:extLst>
              <a:ext uri="{FF2B5EF4-FFF2-40B4-BE49-F238E27FC236}">
                <a16:creationId xmlns:a16="http://schemas.microsoft.com/office/drawing/2014/main" id="{1E5B7EA4-0826-E74F-82FD-7A6F269B194D}"/>
              </a:ext>
            </a:extLst>
          </p:cNvPr>
          <p:cNvPicPr>
            <a:picLocks noGrp="1" noChangeAspect="1"/>
          </p:cNvPicPr>
          <p:nvPr>
            <p:ph idx="1"/>
          </p:nvPr>
        </p:nvPicPr>
        <p:blipFill>
          <a:blip r:embed="rId2"/>
          <a:stretch>
            <a:fillRect/>
          </a:stretch>
        </p:blipFill>
        <p:spPr>
          <a:xfrm>
            <a:off x="955973" y="1925016"/>
            <a:ext cx="9763217" cy="4351338"/>
          </a:xfrm>
          <a:prstGeom prst="rect">
            <a:avLst/>
          </a:prstGeom>
        </p:spPr>
      </p:pic>
    </p:spTree>
    <p:extLst>
      <p:ext uri="{BB962C8B-B14F-4D97-AF65-F5344CB8AC3E}">
        <p14:creationId xmlns:p14="http://schemas.microsoft.com/office/powerpoint/2010/main" val="1126769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2A1B4-5070-DE4A-A226-09A22F558B4F}"/>
              </a:ext>
            </a:extLst>
          </p:cNvPr>
          <p:cNvSpPr>
            <a:spLocks noGrp="1"/>
          </p:cNvSpPr>
          <p:nvPr>
            <p:ph type="title"/>
          </p:nvPr>
        </p:nvSpPr>
        <p:spPr/>
        <p:txBody>
          <a:bodyPr/>
          <a:lstStyle/>
          <a:p>
            <a:r>
              <a:rPr lang="en-US" dirty="0"/>
              <a:t>Revised Allergic disorder template</a:t>
            </a:r>
          </a:p>
        </p:txBody>
      </p:sp>
      <p:pic>
        <p:nvPicPr>
          <p:cNvPr id="7" name="Content Placeholder 6">
            <a:extLst>
              <a:ext uri="{FF2B5EF4-FFF2-40B4-BE49-F238E27FC236}">
                <a16:creationId xmlns:a16="http://schemas.microsoft.com/office/drawing/2014/main" id="{5F3C5012-CB9E-2C4D-9658-30019D7C7CDF}"/>
              </a:ext>
            </a:extLst>
          </p:cNvPr>
          <p:cNvPicPr>
            <a:picLocks noGrp="1" noChangeAspect="1"/>
          </p:cNvPicPr>
          <p:nvPr>
            <p:ph idx="1"/>
          </p:nvPr>
        </p:nvPicPr>
        <p:blipFill>
          <a:blip r:embed="rId2"/>
          <a:stretch>
            <a:fillRect/>
          </a:stretch>
        </p:blipFill>
        <p:spPr>
          <a:xfrm>
            <a:off x="4386853" y="1825625"/>
            <a:ext cx="3418294" cy="4351338"/>
          </a:xfrm>
          <a:prstGeom prst="rect">
            <a:avLst/>
          </a:prstGeom>
        </p:spPr>
      </p:pic>
    </p:spTree>
    <p:extLst>
      <p:ext uri="{BB962C8B-B14F-4D97-AF65-F5344CB8AC3E}">
        <p14:creationId xmlns:p14="http://schemas.microsoft.com/office/powerpoint/2010/main" val="909412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CF65C-0B86-0744-9501-C2A3E85E03FA}"/>
              </a:ext>
            </a:extLst>
          </p:cNvPr>
          <p:cNvSpPr>
            <a:spLocks noGrp="1"/>
          </p:cNvSpPr>
          <p:nvPr>
            <p:ph type="title"/>
          </p:nvPr>
        </p:nvSpPr>
        <p:spPr/>
        <p:txBody>
          <a:bodyPr/>
          <a:lstStyle/>
          <a:p>
            <a:r>
              <a:rPr lang="en-US" dirty="0"/>
              <a:t>420134006 |Propensity to adverse reaction (finding)|</a:t>
            </a:r>
          </a:p>
        </p:txBody>
      </p:sp>
      <p:pic>
        <p:nvPicPr>
          <p:cNvPr id="7" name="Content Placeholder 6">
            <a:extLst>
              <a:ext uri="{FF2B5EF4-FFF2-40B4-BE49-F238E27FC236}">
                <a16:creationId xmlns:a16="http://schemas.microsoft.com/office/drawing/2014/main" id="{04B19C41-BEA4-F946-AD45-2D41FF9845A3}"/>
              </a:ext>
            </a:extLst>
          </p:cNvPr>
          <p:cNvPicPr>
            <a:picLocks noGrp="1" noChangeAspect="1"/>
          </p:cNvPicPr>
          <p:nvPr>
            <p:ph idx="1"/>
          </p:nvPr>
        </p:nvPicPr>
        <p:blipFill>
          <a:blip r:embed="rId2"/>
          <a:stretch>
            <a:fillRect/>
          </a:stretch>
        </p:blipFill>
        <p:spPr>
          <a:xfrm>
            <a:off x="838200" y="2065880"/>
            <a:ext cx="10515600" cy="3870828"/>
          </a:xfrm>
          <a:prstGeom prst="rect">
            <a:avLst/>
          </a:prstGeom>
        </p:spPr>
      </p:pic>
    </p:spTree>
    <p:extLst>
      <p:ext uri="{BB962C8B-B14F-4D97-AF65-F5344CB8AC3E}">
        <p14:creationId xmlns:p14="http://schemas.microsoft.com/office/powerpoint/2010/main" val="468296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BA9D2-2002-CD49-9AB0-61F4AD44D174}"/>
              </a:ext>
            </a:extLst>
          </p:cNvPr>
          <p:cNvSpPr>
            <a:spLocks noGrp="1"/>
          </p:cNvSpPr>
          <p:nvPr>
            <p:ph type="title"/>
          </p:nvPr>
        </p:nvSpPr>
        <p:spPr/>
        <p:txBody>
          <a:bodyPr/>
          <a:lstStyle/>
          <a:p>
            <a:r>
              <a:rPr lang="en-US" dirty="0"/>
              <a:t>Allergic disorders caused by living organisms </a:t>
            </a:r>
          </a:p>
        </p:txBody>
      </p:sp>
      <p:pic>
        <p:nvPicPr>
          <p:cNvPr id="13" name="Content Placeholder 12">
            <a:extLst>
              <a:ext uri="{FF2B5EF4-FFF2-40B4-BE49-F238E27FC236}">
                <a16:creationId xmlns:a16="http://schemas.microsoft.com/office/drawing/2014/main" id="{CDC99AAE-F0E2-1A4A-9650-F07826F54750}"/>
              </a:ext>
            </a:extLst>
          </p:cNvPr>
          <p:cNvPicPr>
            <a:picLocks noGrp="1" noChangeAspect="1"/>
          </p:cNvPicPr>
          <p:nvPr>
            <p:ph idx="1"/>
          </p:nvPr>
        </p:nvPicPr>
        <p:blipFill>
          <a:blip r:embed="rId2"/>
          <a:stretch>
            <a:fillRect/>
          </a:stretch>
        </p:blipFill>
        <p:spPr>
          <a:xfrm>
            <a:off x="1258905" y="1825625"/>
            <a:ext cx="9674189" cy="4351338"/>
          </a:xfrm>
          <a:prstGeom prst="rect">
            <a:avLst/>
          </a:prstGeom>
        </p:spPr>
      </p:pic>
    </p:spTree>
    <p:extLst>
      <p:ext uri="{BB962C8B-B14F-4D97-AF65-F5344CB8AC3E}">
        <p14:creationId xmlns:p14="http://schemas.microsoft.com/office/powerpoint/2010/main" val="1169291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84828-C384-BA4A-A237-C021F82B98DD}"/>
              </a:ext>
            </a:extLst>
          </p:cNvPr>
          <p:cNvSpPr>
            <a:spLocks noGrp="1"/>
          </p:cNvSpPr>
          <p:nvPr>
            <p:ph type="title"/>
          </p:nvPr>
        </p:nvSpPr>
        <p:spPr/>
        <p:txBody>
          <a:bodyPr/>
          <a:lstStyle/>
          <a:p>
            <a:r>
              <a:rPr lang="en-US" dirty="0"/>
              <a:t>410049000 |Contact dermatitis caused by Genus </a:t>
            </a:r>
            <a:r>
              <a:rPr lang="en-US" dirty="0" err="1"/>
              <a:t>Toxicodendron</a:t>
            </a:r>
            <a:r>
              <a:rPr lang="en-US" dirty="0"/>
              <a:t> (disorder)|</a:t>
            </a:r>
          </a:p>
        </p:txBody>
      </p:sp>
      <p:pic>
        <p:nvPicPr>
          <p:cNvPr id="4" name="Content Placeholder 3">
            <a:extLst>
              <a:ext uri="{FF2B5EF4-FFF2-40B4-BE49-F238E27FC236}">
                <a16:creationId xmlns:a16="http://schemas.microsoft.com/office/drawing/2014/main" id="{9BBCF6AD-531A-1149-96B5-65D189ED69AA}"/>
              </a:ext>
            </a:extLst>
          </p:cNvPr>
          <p:cNvPicPr>
            <a:picLocks noGrp="1" noChangeAspect="1"/>
          </p:cNvPicPr>
          <p:nvPr>
            <p:ph idx="1"/>
          </p:nvPr>
        </p:nvPicPr>
        <p:blipFill>
          <a:blip r:embed="rId2"/>
          <a:stretch>
            <a:fillRect/>
          </a:stretch>
        </p:blipFill>
        <p:spPr>
          <a:xfrm>
            <a:off x="838200" y="2718290"/>
            <a:ext cx="10515600" cy="2566007"/>
          </a:xfrm>
          <a:prstGeom prst="rect">
            <a:avLst/>
          </a:prstGeom>
        </p:spPr>
      </p:pic>
    </p:spTree>
    <p:extLst>
      <p:ext uri="{BB962C8B-B14F-4D97-AF65-F5344CB8AC3E}">
        <p14:creationId xmlns:p14="http://schemas.microsoft.com/office/powerpoint/2010/main" val="23858799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A771A-2ACD-5A4C-AC29-7E108198531E}"/>
              </a:ext>
            </a:extLst>
          </p:cNvPr>
          <p:cNvSpPr>
            <a:spLocks noGrp="1"/>
          </p:cNvSpPr>
          <p:nvPr>
            <p:ph type="title"/>
          </p:nvPr>
        </p:nvSpPr>
        <p:spPr/>
        <p:txBody>
          <a:bodyPr>
            <a:noAutofit/>
          </a:bodyPr>
          <a:lstStyle/>
          <a:p>
            <a:r>
              <a:rPr lang="en-US" sz="3600" dirty="0"/>
              <a:t>Improved model for410049000 |Contact dermatitis caused by Genus </a:t>
            </a:r>
            <a:r>
              <a:rPr lang="en-US" sz="3600" dirty="0" err="1"/>
              <a:t>Toxicodendron</a:t>
            </a:r>
            <a:r>
              <a:rPr lang="en-US" sz="3600" dirty="0"/>
              <a:t> (disorder)|  </a:t>
            </a:r>
          </a:p>
        </p:txBody>
      </p:sp>
      <p:pic>
        <p:nvPicPr>
          <p:cNvPr id="4" name="Content Placeholder 3">
            <a:extLst>
              <a:ext uri="{FF2B5EF4-FFF2-40B4-BE49-F238E27FC236}">
                <a16:creationId xmlns:a16="http://schemas.microsoft.com/office/drawing/2014/main" id="{9D0E3140-06E4-ED49-9A37-05A6DE6EEC96}"/>
              </a:ext>
            </a:extLst>
          </p:cNvPr>
          <p:cNvPicPr>
            <a:picLocks noGrp="1" noChangeAspect="1"/>
          </p:cNvPicPr>
          <p:nvPr>
            <p:ph idx="1"/>
          </p:nvPr>
        </p:nvPicPr>
        <p:blipFill>
          <a:blip r:embed="rId2"/>
          <a:stretch>
            <a:fillRect/>
          </a:stretch>
        </p:blipFill>
        <p:spPr>
          <a:xfrm>
            <a:off x="2698998" y="1825625"/>
            <a:ext cx="6794004" cy="4351338"/>
          </a:xfrm>
          <a:prstGeom prst="rect">
            <a:avLst/>
          </a:prstGeom>
        </p:spPr>
      </p:pic>
    </p:spTree>
    <p:extLst>
      <p:ext uri="{BB962C8B-B14F-4D97-AF65-F5344CB8AC3E}">
        <p14:creationId xmlns:p14="http://schemas.microsoft.com/office/powerpoint/2010/main" val="3328830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33DB4-5F43-1F48-80CF-C60E7C179A8A}"/>
              </a:ext>
            </a:extLst>
          </p:cNvPr>
          <p:cNvSpPr>
            <a:spLocks noGrp="1"/>
          </p:cNvSpPr>
          <p:nvPr>
            <p:ph type="title"/>
          </p:nvPr>
        </p:nvSpPr>
        <p:spPr/>
        <p:txBody>
          <a:bodyPr>
            <a:normAutofit fontScale="90000"/>
          </a:bodyPr>
          <a:lstStyle/>
          <a:p>
            <a:r>
              <a:rPr lang="en-US" sz="3600" dirty="0"/>
              <a:t>Briefing note - Changes to the modeling of hypersensitivity, allergy and pseudoallergy content in SNOMED CT</a:t>
            </a:r>
            <a:br>
              <a:rPr lang="en-US" dirty="0"/>
            </a:br>
            <a:endParaRPr lang="en-US" dirty="0"/>
          </a:p>
        </p:txBody>
      </p:sp>
      <p:sp>
        <p:nvSpPr>
          <p:cNvPr id="3" name="Content Placeholder 2">
            <a:extLst>
              <a:ext uri="{FF2B5EF4-FFF2-40B4-BE49-F238E27FC236}">
                <a16:creationId xmlns:a16="http://schemas.microsoft.com/office/drawing/2014/main" id="{ADB489A6-BC29-ED48-BEA6-5F05FD279A1D}"/>
              </a:ext>
            </a:extLst>
          </p:cNvPr>
          <p:cNvSpPr>
            <a:spLocks noGrp="1"/>
          </p:cNvSpPr>
          <p:nvPr>
            <p:ph idx="1"/>
          </p:nvPr>
        </p:nvSpPr>
        <p:spPr/>
        <p:txBody>
          <a:bodyPr>
            <a:normAutofit fontScale="62500" lnSpcReduction="20000"/>
          </a:bodyPr>
          <a:lstStyle/>
          <a:p>
            <a:r>
              <a:rPr lang="en-US" b="1" dirty="0"/>
              <a:t>Purpose </a:t>
            </a:r>
          </a:p>
          <a:p>
            <a:pPr lvl="1"/>
            <a:r>
              <a:rPr lang="en-US" dirty="0"/>
              <a:t>To update the Member Forum on the plans for implementation of a revised model for hypersensitivity conditions which includes both allergy and pseudoallergy (non-allergic hypersensitivity) content</a:t>
            </a:r>
          </a:p>
          <a:p>
            <a:r>
              <a:rPr lang="en-US" b="1" dirty="0"/>
              <a:t>Background </a:t>
            </a:r>
          </a:p>
          <a:p>
            <a:pPr lvl="1"/>
            <a:r>
              <a:rPr lang="en-US" dirty="0"/>
              <a:t>In preparation for the implementation of this model, several new pathological process qualifier values have been added under 308489006 |Pathological process (qualifier value)|</a:t>
            </a:r>
          </a:p>
          <a:p>
            <a:r>
              <a:rPr lang="en-US" sz="2900" b="1" dirty="0"/>
              <a:t>Issues</a:t>
            </a:r>
          </a:p>
          <a:p>
            <a:pPr lvl="1"/>
            <a:r>
              <a:rPr lang="en-US" dirty="0"/>
              <a:t>A number of issues have surfaced regarding the current modeling of hypersensitivity conditions:</a:t>
            </a:r>
          </a:p>
          <a:p>
            <a:pPr lvl="1"/>
            <a:r>
              <a:rPr lang="en-US" dirty="0"/>
              <a:t>Several concepts residing under 419199007 |Allergy to substance (disorder)|have been modeled with fully defined stated parents which has resulted in inheritance of more than one causative agent which in turn may affect decision support algorithms. In addition, many descendants of this hierarchy that represent groupers will be affected by changes related to the substance hierarchy redesign.</a:t>
            </a:r>
          </a:p>
          <a:p>
            <a:pPr lvl="1"/>
            <a:r>
              <a:rPr lang="en-US" dirty="0"/>
              <a:t>Fully defining the condition classes (473010000 |Hypersensitivity condition (disorder)|, 473011001 |Allergic condition (disorder)|and 609405001 |Pseudoallergic condition (disorder)|) using a pathological process relationship results in the disposition classes inheriting these relationships which is incorrect.</a:t>
            </a:r>
          </a:p>
          <a:p>
            <a:pPr lvl="1"/>
            <a:r>
              <a:rPr lang="en-US" dirty="0"/>
              <a:t>The model for the 609328004 |Allergic disposition (disorder)|class is based on a temporal relationship to a sensitization process making the model incongruent with 609396006 |Pseudoallergic disposition (disorder)|as sensitization is only relevant to allergic dispositions.</a:t>
            </a:r>
          </a:p>
          <a:p>
            <a:pPr lvl="1"/>
            <a:r>
              <a:rPr lang="en-US" dirty="0"/>
              <a:t>Neither allergic nor autoimmune diseases have relationships to 414029004 |Disorder of immune function (disorder)|</a:t>
            </a:r>
          </a:p>
          <a:p>
            <a:pPr lvl="1"/>
            <a:r>
              <a:rPr lang="en-US" dirty="0"/>
              <a:t>There are several allergic conditions that are intermediate primitives and which have specific immunologic mechanisms that can be fully defined by the use of more specific pathological processes representing these mechanisms.</a:t>
            </a:r>
          </a:p>
          <a:p>
            <a:endParaRPr lang="en-US" dirty="0"/>
          </a:p>
        </p:txBody>
      </p:sp>
    </p:spTree>
    <p:extLst>
      <p:ext uri="{BB962C8B-B14F-4D97-AF65-F5344CB8AC3E}">
        <p14:creationId xmlns:p14="http://schemas.microsoft.com/office/powerpoint/2010/main" val="2283801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D9E90-DF30-824C-A1AB-082546D72155}"/>
              </a:ext>
            </a:extLst>
          </p:cNvPr>
          <p:cNvSpPr>
            <a:spLocks noGrp="1"/>
          </p:cNvSpPr>
          <p:nvPr>
            <p:ph type="title"/>
          </p:nvPr>
        </p:nvSpPr>
        <p:spPr/>
        <p:txBody>
          <a:bodyPr/>
          <a:lstStyle/>
          <a:p>
            <a:r>
              <a:rPr lang="en-US" b="1" dirty="0"/>
              <a:t>2019-January Release Plan </a:t>
            </a:r>
            <a:br>
              <a:rPr lang="en-US" b="1" dirty="0"/>
            </a:br>
            <a:endParaRPr lang="en-US" dirty="0"/>
          </a:p>
        </p:txBody>
      </p:sp>
      <p:sp>
        <p:nvSpPr>
          <p:cNvPr id="3" name="Content Placeholder 2">
            <a:extLst>
              <a:ext uri="{FF2B5EF4-FFF2-40B4-BE49-F238E27FC236}">
                <a16:creationId xmlns:a16="http://schemas.microsoft.com/office/drawing/2014/main" id="{3087D5F7-D13D-C440-BE34-451191DC0C06}"/>
              </a:ext>
            </a:extLst>
          </p:cNvPr>
          <p:cNvSpPr>
            <a:spLocks noGrp="1"/>
          </p:cNvSpPr>
          <p:nvPr>
            <p:ph idx="1"/>
          </p:nvPr>
        </p:nvSpPr>
        <p:spPr/>
        <p:txBody>
          <a:bodyPr>
            <a:normAutofit fontScale="92500" lnSpcReduction="10000"/>
          </a:bodyPr>
          <a:lstStyle/>
          <a:p>
            <a:pPr lvl="0"/>
            <a:r>
              <a:rPr lang="en-US" sz="1400" dirty="0"/>
              <a:t>Immunoglobin E-mediated allergic contact hypersensitivity process (qualifier value) and Non-immunoglobin E-mediated allergic contact hypersensitivity process (qualifier value) will be created.</a:t>
            </a:r>
          </a:p>
          <a:p>
            <a:pPr lvl="0"/>
            <a:r>
              <a:rPr lang="en-US" sz="1400" dirty="0"/>
              <a:t>Hypersensitivity, allergy and pseudoallergy condition classes will be moved under 404684003 |Clinical finding (finding)| and modeled using GCIs in order to encompass allergic disorders, dispositions and processes (reactions).</a:t>
            </a:r>
          </a:p>
          <a:p>
            <a:pPr lvl="0"/>
            <a:r>
              <a:rPr lang="en-US" sz="1400" dirty="0"/>
              <a:t>Hypersensitivity, allergy and pseudoallergy dispositions (the latter renamed as Non-allergic hypersensitivity based on feedback from the Allergy CRG) will be moved under 404684003 |Clinical finding (finding)| and remodeled using proximal primitive parents with a role group consisting of 719722006 |Has realization (attribute)| with a value of 472963003 |Hypersensitivity process (qualifier value)| or an appropriate subtype and a causative agent relationship to a substance and follow a naming pattern of Hypersensitivity/Allergy/Non-allergic hypersensitivity to X (finding).</a:t>
            </a:r>
          </a:p>
          <a:p>
            <a:pPr lvl="0"/>
            <a:r>
              <a:rPr lang="en-US" sz="1400" dirty="0"/>
              <a:t>A new hierarchy of Intolerance to substance (finding) will be created. </a:t>
            </a:r>
          </a:p>
          <a:p>
            <a:pPr lvl="0"/>
            <a:r>
              <a:rPr lang="en-US" sz="1400" dirty="0"/>
              <a:t>414029004 |Disorder of immune function (disorder)|will be remodeled and fully defined using a pathological process of 769247005 |Abnormal immune process (qualifier value). </a:t>
            </a:r>
          </a:p>
          <a:p>
            <a:pPr lvl="0"/>
            <a:r>
              <a:rPr lang="en-US" sz="1400" dirty="0"/>
              <a:t>Changes in the substance hierarchy as the result of Allergy project requirements (Allergies-30 and Allergies-32):</a:t>
            </a:r>
          </a:p>
          <a:p>
            <a:pPr lvl="1"/>
            <a:r>
              <a:rPr lang="en-US" sz="1200" dirty="0"/>
              <a:t>Inactivate the following two top level groupers/Allergen classes in substance hierarchy by reassigning their children to appropriate structural and/or functional parents :</a:t>
            </a:r>
          </a:p>
          <a:p>
            <a:pPr lvl="2"/>
            <a:r>
              <a:rPr lang="en-US" sz="1100" dirty="0"/>
              <a:t>414052000 | Drug allergen by structure | </a:t>
            </a:r>
          </a:p>
          <a:p>
            <a:pPr lvl="2"/>
            <a:r>
              <a:rPr lang="en-US" sz="1100" dirty="0"/>
              <a:t>414058001 | Drug </a:t>
            </a:r>
            <a:r>
              <a:rPr lang="en-US" sz="1100" dirty="0" err="1"/>
              <a:t>pseudoallergen</a:t>
            </a:r>
            <a:r>
              <a:rPr lang="en-US" sz="1100" dirty="0"/>
              <a:t> by function </a:t>
            </a:r>
          </a:p>
          <a:p>
            <a:pPr marL="0" indent="0">
              <a:buNone/>
            </a:pPr>
            <a:r>
              <a:rPr lang="en-US" sz="1000" i="1" dirty="0"/>
              <a:t>	Note: Other top level groupers (as specified in Allergies-19) will be inactivated in the future releases.</a:t>
            </a:r>
            <a:endParaRPr lang="en-US" sz="1400" dirty="0"/>
          </a:p>
          <a:p>
            <a:pPr lvl="0"/>
            <a:r>
              <a:rPr lang="en-US" sz="1400" dirty="0"/>
              <a:t>Inactivate “Allergy to X" concepts where X is a modification of a base substance and replace it with Allergy to the base substance</a:t>
            </a:r>
          </a:p>
          <a:p>
            <a:r>
              <a:rPr lang="en-US" sz="1400" dirty="0"/>
              <a:t> For further details concerning these proposed changes please refer to the content project, “ALLERGIES” (https://</a:t>
            </a:r>
            <a:r>
              <a:rPr lang="en-US" sz="1400" dirty="0" err="1"/>
              <a:t>jira.ihtsdotools.org</a:t>
            </a:r>
            <a:r>
              <a:rPr lang="en-US" sz="1400" dirty="0"/>
              <a:t>/projects/ALLERGIES/summary) and its various tasks</a:t>
            </a:r>
          </a:p>
        </p:txBody>
      </p:sp>
    </p:spTree>
    <p:extLst>
      <p:ext uri="{BB962C8B-B14F-4D97-AF65-F5344CB8AC3E}">
        <p14:creationId xmlns:p14="http://schemas.microsoft.com/office/powerpoint/2010/main" val="2027008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36098-47AD-7345-87E7-7EC796E094FF}"/>
              </a:ext>
            </a:extLst>
          </p:cNvPr>
          <p:cNvSpPr>
            <a:spLocks noGrp="1"/>
          </p:cNvSpPr>
          <p:nvPr>
            <p:ph type="title"/>
          </p:nvPr>
        </p:nvSpPr>
        <p:spPr/>
        <p:txBody>
          <a:bodyPr/>
          <a:lstStyle/>
          <a:p>
            <a:r>
              <a:rPr lang="en-US" dirty="0"/>
              <a:t>473010000 |Hypersensitivity condition (finding)|</a:t>
            </a:r>
          </a:p>
        </p:txBody>
      </p:sp>
      <p:pic>
        <p:nvPicPr>
          <p:cNvPr id="7" name="Content Placeholder 6">
            <a:extLst>
              <a:ext uri="{FF2B5EF4-FFF2-40B4-BE49-F238E27FC236}">
                <a16:creationId xmlns:a16="http://schemas.microsoft.com/office/drawing/2014/main" id="{9C199F70-18B5-BC42-B91B-433BC2781555}"/>
              </a:ext>
            </a:extLst>
          </p:cNvPr>
          <p:cNvPicPr>
            <a:picLocks noGrp="1" noChangeAspect="1"/>
          </p:cNvPicPr>
          <p:nvPr>
            <p:ph idx="1"/>
          </p:nvPr>
        </p:nvPicPr>
        <p:blipFill>
          <a:blip r:embed="rId2"/>
          <a:stretch>
            <a:fillRect/>
          </a:stretch>
        </p:blipFill>
        <p:spPr>
          <a:xfrm>
            <a:off x="1735377" y="1825625"/>
            <a:ext cx="8721245" cy="4351338"/>
          </a:xfrm>
          <a:prstGeom prst="rect">
            <a:avLst/>
          </a:prstGeom>
        </p:spPr>
      </p:pic>
    </p:spTree>
    <p:extLst>
      <p:ext uri="{BB962C8B-B14F-4D97-AF65-F5344CB8AC3E}">
        <p14:creationId xmlns:p14="http://schemas.microsoft.com/office/powerpoint/2010/main" val="2763299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00A48-750A-9B43-9ED1-E4A01D3090E6}"/>
              </a:ext>
            </a:extLst>
          </p:cNvPr>
          <p:cNvSpPr>
            <a:spLocks noGrp="1"/>
          </p:cNvSpPr>
          <p:nvPr>
            <p:ph type="title"/>
          </p:nvPr>
        </p:nvSpPr>
        <p:spPr/>
        <p:txBody>
          <a:bodyPr/>
          <a:lstStyle/>
          <a:p>
            <a:r>
              <a:rPr lang="en-US" dirty="0"/>
              <a:t>473011001 |Allergic condition (finding)|</a:t>
            </a:r>
          </a:p>
        </p:txBody>
      </p:sp>
      <p:pic>
        <p:nvPicPr>
          <p:cNvPr id="4" name="Content Placeholder 3">
            <a:extLst>
              <a:ext uri="{FF2B5EF4-FFF2-40B4-BE49-F238E27FC236}">
                <a16:creationId xmlns:a16="http://schemas.microsoft.com/office/drawing/2014/main" id="{BAB4AA2C-F21B-6C43-A17B-01AFB0E0650F}"/>
              </a:ext>
            </a:extLst>
          </p:cNvPr>
          <p:cNvPicPr>
            <a:picLocks noGrp="1" noChangeAspect="1"/>
          </p:cNvPicPr>
          <p:nvPr>
            <p:ph idx="1"/>
          </p:nvPr>
        </p:nvPicPr>
        <p:blipFill>
          <a:blip r:embed="rId2"/>
          <a:stretch>
            <a:fillRect/>
          </a:stretch>
        </p:blipFill>
        <p:spPr>
          <a:xfrm>
            <a:off x="1458736" y="1825625"/>
            <a:ext cx="9274528" cy="4351338"/>
          </a:xfrm>
          <a:prstGeom prst="rect">
            <a:avLst/>
          </a:prstGeom>
        </p:spPr>
      </p:pic>
    </p:spTree>
    <p:extLst>
      <p:ext uri="{BB962C8B-B14F-4D97-AF65-F5344CB8AC3E}">
        <p14:creationId xmlns:p14="http://schemas.microsoft.com/office/powerpoint/2010/main" val="3583793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F7DDA-5A7B-764C-8088-F2788B184D5E}"/>
              </a:ext>
            </a:extLst>
          </p:cNvPr>
          <p:cNvSpPr>
            <a:spLocks noGrp="1"/>
          </p:cNvSpPr>
          <p:nvPr>
            <p:ph type="title"/>
          </p:nvPr>
        </p:nvSpPr>
        <p:spPr/>
        <p:txBody>
          <a:bodyPr/>
          <a:lstStyle/>
          <a:p>
            <a:r>
              <a:rPr lang="en-US" dirty="0"/>
              <a:t>609328004 |Allergic disposition (finding)|</a:t>
            </a:r>
          </a:p>
        </p:txBody>
      </p:sp>
      <p:pic>
        <p:nvPicPr>
          <p:cNvPr id="4" name="Content Placeholder 3">
            <a:extLst>
              <a:ext uri="{FF2B5EF4-FFF2-40B4-BE49-F238E27FC236}">
                <a16:creationId xmlns:a16="http://schemas.microsoft.com/office/drawing/2014/main" id="{F356D479-D830-9949-80CE-82B6074E156B}"/>
              </a:ext>
            </a:extLst>
          </p:cNvPr>
          <p:cNvPicPr>
            <a:picLocks noGrp="1" noChangeAspect="1"/>
          </p:cNvPicPr>
          <p:nvPr>
            <p:ph idx="1"/>
          </p:nvPr>
        </p:nvPicPr>
        <p:blipFill>
          <a:blip r:embed="rId2"/>
          <a:stretch>
            <a:fillRect/>
          </a:stretch>
        </p:blipFill>
        <p:spPr>
          <a:xfrm>
            <a:off x="1544893" y="1825625"/>
            <a:ext cx="9102214" cy="4351338"/>
          </a:xfrm>
          <a:prstGeom prst="rect">
            <a:avLst/>
          </a:prstGeom>
        </p:spPr>
      </p:pic>
    </p:spTree>
    <p:extLst>
      <p:ext uri="{BB962C8B-B14F-4D97-AF65-F5344CB8AC3E}">
        <p14:creationId xmlns:p14="http://schemas.microsoft.com/office/powerpoint/2010/main" val="1696657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CB37D-EB44-2D42-A2EC-21339BFB662D}"/>
              </a:ext>
            </a:extLst>
          </p:cNvPr>
          <p:cNvSpPr>
            <a:spLocks noGrp="1"/>
          </p:cNvSpPr>
          <p:nvPr>
            <p:ph type="title"/>
          </p:nvPr>
        </p:nvSpPr>
        <p:spPr/>
        <p:txBody>
          <a:bodyPr/>
          <a:lstStyle/>
          <a:p>
            <a:r>
              <a:rPr lang="en-US" dirty="0"/>
              <a:t>781474001 |Allergic disorder (disorder)|</a:t>
            </a:r>
          </a:p>
        </p:txBody>
      </p:sp>
      <p:pic>
        <p:nvPicPr>
          <p:cNvPr id="10" name="Content Placeholder 9">
            <a:extLst>
              <a:ext uri="{FF2B5EF4-FFF2-40B4-BE49-F238E27FC236}">
                <a16:creationId xmlns:a16="http://schemas.microsoft.com/office/drawing/2014/main" id="{3E32745E-B2E5-744D-82A8-45429A076163}"/>
              </a:ext>
            </a:extLst>
          </p:cNvPr>
          <p:cNvPicPr>
            <a:picLocks noGrp="1" noChangeAspect="1"/>
          </p:cNvPicPr>
          <p:nvPr>
            <p:ph idx="1"/>
          </p:nvPr>
        </p:nvPicPr>
        <p:blipFill>
          <a:blip r:embed="rId2"/>
          <a:stretch>
            <a:fillRect/>
          </a:stretch>
        </p:blipFill>
        <p:spPr>
          <a:xfrm>
            <a:off x="838200" y="3066154"/>
            <a:ext cx="10515600" cy="1870280"/>
          </a:xfrm>
          <a:prstGeom prst="rect">
            <a:avLst/>
          </a:prstGeom>
        </p:spPr>
      </p:pic>
    </p:spTree>
    <p:extLst>
      <p:ext uri="{BB962C8B-B14F-4D97-AF65-F5344CB8AC3E}">
        <p14:creationId xmlns:p14="http://schemas.microsoft.com/office/powerpoint/2010/main" val="296529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73341-6793-DE4E-B55C-831D6D0A0EA9}"/>
              </a:ext>
            </a:extLst>
          </p:cNvPr>
          <p:cNvSpPr>
            <a:spLocks noGrp="1"/>
          </p:cNvSpPr>
          <p:nvPr>
            <p:ph type="title"/>
          </p:nvPr>
        </p:nvSpPr>
        <p:spPr/>
        <p:txBody>
          <a:bodyPr/>
          <a:lstStyle/>
          <a:p>
            <a:r>
              <a:rPr lang="en-US" dirty="0"/>
              <a:t>419076005 |Allergic reaction (disorder)|</a:t>
            </a:r>
          </a:p>
        </p:txBody>
      </p:sp>
      <p:pic>
        <p:nvPicPr>
          <p:cNvPr id="5" name="Content Placeholder 4">
            <a:extLst>
              <a:ext uri="{FF2B5EF4-FFF2-40B4-BE49-F238E27FC236}">
                <a16:creationId xmlns:a16="http://schemas.microsoft.com/office/drawing/2014/main" id="{A921AFE0-BEAB-E040-91CF-7E9DC6FBEF8D}"/>
              </a:ext>
            </a:extLst>
          </p:cNvPr>
          <p:cNvPicPr>
            <a:picLocks noGrp="1" noChangeAspect="1"/>
          </p:cNvPicPr>
          <p:nvPr>
            <p:ph idx="1"/>
          </p:nvPr>
        </p:nvPicPr>
        <p:blipFill>
          <a:blip r:embed="rId2"/>
          <a:stretch>
            <a:fillRect/>
          </a:stretch>
        </p:blipFill>
        <p:spPr>
          <a:xfrm>
            <a:off x="838200" y="3080496"/>
            <a:ext cx="10515600" cy="1841596"/>
          </a:xfrm>
          <a:prstGeom prst="rect">
            <a:avLst/>
          </a:prstGeom>
        </p:spPr>
      </p:pic>
    </p:spTree>
    <p:extLst>
      <p:ext uri="{BB962C8B-B14F-4D97-AF65-F5344CB8AC3E}">
        <p14:creationId xmlns:p14="http://schemas.microsoft.com/office/powerpoint/2010/main" val="542246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03D30-D42D-4D49-8258-37813F3574C2}"/>
              </a:ext>
            </a:extLst>
          </p:cNvPr>
          <p:cNvSpPr>
            <a:spLocks noGrp="1"/>
          </p:cNvSpPr>
          <p:nvPr>
            <p:ph type="title"/>
          </p:nvPr>
        </p:nvSpPr>
        <p:spPr/>
        <p:txBody>
          <a:bodyPr/>
          <a:lstStyle/>
          <a:p>
            <a:r>
              <a:rPr lang="en-US" dirty="0"/>
              <a:t>Allergy and inflammation</a:t>
            </a:r>
          </a:p>
        </p:txBody>
      </p:sp>
      <p:sp>
        <p:nvSpPr>
          <p:cNvPr id="3" name="Content Placeholder 2">
            <a:extLst>
              <a:ext uri="{FF2B5EF4-FFF2-40B4-BE49-F238E27FC236}">
                <a16:creationId xmlns:a16="http://schemas.microsoft.com/office/drawing/2014/main" id="{F923D11A-0386-1041-90C3-41C1552F19DC}"/>
              </a:ext>
            </a:extLst>
          </p:cNvPr>
          <p:cNvSpPr>
            <a:spLocks noGrp="1"/>
          </p:cNvSpPr>
          <p:nvPr>
            <p:ph idx="1"/>
          </p:nvPr>
        </p:nvSpPr>
        <p:spPr/>
        <p:txBody>
          <a:bodyPr/>
          <a:lstStyle/>
          <a:p>
            <a:r>
              <a:rPr lang="en-US" dirty="0"/>
              <a:t>Are allergic diseases and reactions always associated with a morphology of inflammation?</a:t>
            </a:r>
          </a:p>
        </p:txBody>
      </p:sp>
    </p:spTree>
    <p:extLst>
      <p:ext uri="{BB962C8B-B14F-4D97-AF65-F5344CB8AC3E}">
        <p14:creationId xmlns:p14="http://schemas.microsoft.com/office/powerpoint/2010/main" val="9119048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479</TotalTime>
  <Words>821</Words>
  <Application>Microsoft Macintosh PowerPoint</Application>
  <PresentationFormat>Widescreen</PresentationFormat>
  <Paragraphs>49</Paragraphs>
  <Slides>19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Allergy Update</vt:lpstr>
      <vt:lpstr>Briefing note - Changes to the modeling of hypersensitivity, allergy and pseudoallergy content in SNOMED CT </vt:lpstr>
      <vt:lpstr>2019-January Release Plan  </vt:lpstr>
      <vt:lpstr>473010000 |Hypersensitivity condition (finding)|</vt:lpstr>
      <vt:lpstr>473011001 |Allergic condition (finding)|</vt:lpstr>
      <vt:lpstr>609328004 |Allergic disposition (finding)|</vt:lpstr>
      <vt:lpstr>781474001 |Allergic disorder (disorder)|</vt:lpstr>
      <vt:lpstr>419076005 |Allergic reaction (disorder)|</vt:lpstr>
      <vt:lpstr>Allergy and inflammation</vt:lpstr>
      <vt:lpstr>Allergic inflammation </vt:lpstr>
      <vt:lpstr>Current concept model for allergic disorder</vt:lpstr>
      <vt:lpstr>126485001 |Urticaria (disorder)|and 40178009 |Allergic urticaria (disorder)|</vt:lpstr>
      <vt:lpstr>Revised model  402384009 |Allergic urticaria caused by ingested food (disorder)| (without inflammation morphology)</vt:lpstr>
      <vt:lpstr>Revised model  402384009 |Allergic urticaria caused by ingested food (disorder)| (with inflammation morphology)</vt:lpstr>
      <vt:lpstr>Revised Allergic disorder template</vt:lpstr>
      <vt:lpstr>420134006 |Propensity to adverse reaction (finding)|</vt:lpstr>
      <vt:lpstr>Allergic disorders caused by living organisms </vt:lpstr>
      <vt:lpstr>410049000 |Contact dermatitis caused by Genus Toxicodendron (disorder)|</vt:lpstr>
      <vt:lpstr>Improved model for410049000 |Contact dermatitis caused by Genus Toxicodendron (disorder)|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Bruce J. Goldberg</cp:lastModifiedBy>
  <cp:revision>8</cp:revision>
  <dcterms:created xsi:type="dcterms:W3CDTF">2018-10-03T18:49:41Z</dcterms:created>
  <dcterms:modified xsi:type="dcterms:W3CDTF">2018-10-09T03:01:02Z</dcterms:modified>
</cp:coreProperties>
</file>