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5" r:id="rId1"/>
    <p:sldMasterId id="2147483902" r:id="rId2"/>
  </p:sldMasterIdLst>
  <p:notesMasterIdLst>
    <p:notesMasterId r:id="rId11"/>
  </p:notesMasterIdLst>
  <p:handoutMasterIdLst>
    <p:handoutMasterId r:id="rId12"/>
  </p:handoutMasterIdLst>
  <p:sldIdLst>
    <p:sldId id="351" r:id="rId3"/>
    <p:sldId id="329" r:id="rId4"/>
    <p:sldId id="344" r:id="rId5"/>
    <p:sldId id="333" r:id="rId6"/>
    <p:sldId id="352" r:id="rId7"/>
    <p:sldId id="330" r:id="rId8"/>
    <p:sldId id="353" r:id="rId9"/>
    <p:sldId id="343" r:id="rId10"/>
  </p:sldIdLst>
  <p:sldSz cx="9144000" cy="5143500" type="screen16x9"/>
  <p:notesSz cx="7010400" cy="9296400"/>
  <p:defaultTextStyle>
    <a:defPPr>
      <a:defRPr lang="en-US"/>
    </a:defPPr>
    <a:lvl1pPr marL="0" algn="l" defTabSz="914291" rtl="0" eaLnBrk="1" latinLnBrk="0" hangingPunct="1">
      <a:defRPr sz="1800" kern="1200">
        <a:solidFill>
          <a:schemeClr val="tx1"/>
        </a:solidFill>
        <a:latin typeface="+mn-lt"/>
        <a:ea typeface="+mn-ea"/>
        <a:cs typeface="+mn-cs"/>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768" userDrawn="1">
          <p15:clr>
            <a:srgbClr val="A4A3A4"/>
          </p15:clr>
        </p15:guide>
        <p15:guide id="2" pos="295" userDrawn="1">
          <p15:clr>
            <a:srgbClr val="A4A3A4"/>
          </p15:clr>
        </p15:guide>
        <p15:guide id="3" pos="5465" userDrawn="1">
          <p15:clr>
            <a:srgbClr val="A4A3A4"/>
          </p15:clr>
        </p15:guide>
        <p15:guide id="4" orient="horz" pos="894" userDrawn="1">
          <p15:clr>
            <a:srgbClr val="A4A3A4"/>
          </p15:clr>
        </p15:guide>
        <p15:guide id="5" pos="289">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3" clrIdx="0">
    <p:extLst/>
  </p:cmAuthor>
  <p:cmAuthor id="2" name="Kelly Kuru" initials="KK [2]" lastIdx="3" clrIdx="1">
    <p:extLst/>
  </p:cmAuthor>
  <p:cmAuthor id="3" name="Kelly Kuru" initials="KK [3]" lastIdx="1" clrIdx="2">
    <p:extLst/>
  </p:cmAuthor>
  <p:cmAuthor id="4" name="Kelly Kuru" initials="KK [4]" lastIdx="1" clrIdx="3">
    <p:extLst/>
  </p:cmAuthor>
  <p:cmAuthor id="5" name="Kelly Kuru" initials="KK [5]" lastIdx="1" clrIdx="4">
    <p:extLst/>
  </p:cmAuthor>
  <p:cmAuthor id="6" name="Kelly Kuru" initials="KK [6]" lastIdx="1" clrIdx="5">
    <p:extLst/>
  </p:cmAuthor>
  <p:cmAuthor id="7" name="Kelly Kuru" initials="KK [7]" lastIdx="1" clrIdx="6">
    <p:extLst/>
  </p:cmAuthor>
  <p:cmAuthor id="8" name="Kelly Kuru" initials="KK [8]" lastIdx="1" clrIdx="7">
    <p:extLst/>
  </p:cmAuthor>
  <p:cmAuthor id="9" name="Kelly Kuru" initials="KK [9]" lastIdx="1" clrIdx="8">
    <p:extLst/>
  </p:cmAuthor>
  <p:cmAuthor id="10" name="Kelly Kuru" initials="KK [10]" lastIdx="1" clrIdx="9">
    <p:extLst/>
  </p:cmAuthor>
  <p:cmAuthor id="11" name="Kelly Kuru" initials="KK [11]" lastIdx="1" clrIdx="10">
    <p:extLst/>
  </p:cmAuthor>
  <p:cmAuthor id="12" name="Kelly Kuru" initials="KK [12]" lastIdx="1" clrIdx="11">
    <p:extLst/>
  </p:cmAuthor>
  <p:cmAuthor id="13" name="Kelly Kuru" initials="KK [13]" lastIdx="1" clrIdx="12">
    <p:extLst/>
  </p:cmAuthor>
  <p:cmAuthor id="14" name="Kelly Kuru" initials="KK [14]" lastIdx="1" clrIdx="13">
    <p:extLst/>
  </p:cmAuthor>
  <p:cmAuthor id="15" name="Kelly Kuru" initials="KK [15]" lastIdx="1" clrIdx="14">
    <p:extLst/>
  </p:cmAuthor>
  <p:cmAuthor id="16" name="KC" initials="" lastIdx="0" clrIdx="1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4350"/>
    <a:srgbClr val="F4BD30"/>
    <a:srgbClr val="8C79B8"/>
    <a:srgbClr val="37BA9A"/>
    <a:srgbClr val="E6E9EE"/>
    <a:srgbClr val="00A9E0"/>
    <a:srgbClr val="09357A"/>
    <a:srgbClr val="CB77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777" autoAdjust="0"/>
    <p:restoredTop sz="73151" autoAdjust="0"/>
  </p:normalViewPr>
  <p:slideViewPr>
    <p:cSldViewPr snapToGrid="0">
      <p:cViewPr varScale="1">
        <p:scale>
          <a:sx n="103" d="100"/>
          <a:sy n="103" d="100"/>
        </p:scale>
        <p:origin x="-1208" y="-112"/>
      </p:cViewPr>
      <p:guideLst>
        <p:guide orient="horz" pos="768"/>
        <p:guide orient="horz" pos="894"/>
        <p:guide pos="295"/>
        <p:guide pos="5465"/>
        <p:guide pos="28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23" d="100"/>
          <a:sy n="23" d="100"/>
        </p:scale>
        <p:origin x="-702"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commentAuthors" Target="commentAuthors.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970938" y="0"/>
            <a:ext cx="3037840" cy="464266"/>
          </a:xfrm>
          <a:prstGeom prst="rect">
            <a:avLst/>
          </a:prstGeom>
        </p:spPr>
        <p:txBody>
          <a:bodyPr vert="horz" lIns="91440" tIns="45720" rIns="91440" bIns="45720" rtlCol="0"/>
          <a:lstStyle>
            <a:lvl1pPr algn="r">
              <a:defRPr sz="1200"/>
            </a:lvl1pPr>
          </a:lstStyle>
          <a:p>
            <a:fld id="{808E8302-FAB6-49C8-8345-847646CBD023}" type="datetimeFigureOut">
              <a:rPr lang="en-US" smtClean="0">
                <a:latin typeface="Arial"/>
              </a:rPr>
              <a:pPr/>
              <a:t>4/5/18</a:t>
            </a:fld>
            <a:endParaRPr lang="en-US" dirty="0">
              <a:latin typeface="Arial"/>
            </a:endParaRPr>
          </a:p>
        </p:txBody>
      </p:sp>
      <p:sp>
        <p:nvSpPr>
          <p:cNvPr id="4" name="Footer Placeholder 3"/>
          <p:cNvSpPr>
            <a:spLocks noGrp="1"/>
          </p:cNvSpPr>
          <p:nvPr>
            <p:ph type="ftr" sz="quarter" idx="2"/>
          </p:nvPr>
        </p:nvSpPr>
        <p:spPr>
          <a:xfrm>
            <a:off x="0" y="8830551"/>
            <a:ext cx="3037840" cy="464265"/>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970938" y="8830551"/>
            <a:ext cx="3037840" cy="464265"/>
          </a:xfrm>
          <a:prstGeom prst="rect">
            <a:avLst/>
          </a:prstGeom>
        </p:spPr>
        <p:txBody>
          <a:bodyPr vert="horz" lIns="91440" tIns="45720" rIns="91440" bIns="45720" rtlCol="0" anchor="b"/>
          <a:lstStyle>
            <a:lvl1pPr algn="r">
              <a:defRPr sz="1200"/>
            </a:lvl1pPr>
          </a:lstStyle>
          <a:p>
            <a:fld id="{835EEFC9-BB70-4DFF-BB32-59575CB10BE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602143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a:defRPr>
            </a:lvl1pPr>
          </a:lstStyle>
          <a:p>
            <a:fld id="{182997B8-C321-429B-8575-1DC3C049F63E}" type="datetimeFigureOut">
              <a:rPr lang="en-US" smtClean="0"/>
              <a:pPr/>
              <a:t>4/5/18</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atin typeface="Arial"/>
              </a:defRPr>
            </a:lvl1pPr>
          </a:lstStyle>
          <a:p>
            <a:fld id="{65BB8463-FF47-4AB8-A37C-6B473AF28FBD}" type="slidenum">
              <a:rPr lang="en-US" smtClean="0"/>
              <a:pPr/>
              <a:t>‹#›</a:t>
            </a:fld>
            <a:endParaRPr lang="en-US" dirty="0"/>
          </a:p>
        </p:txBody>
      </p:sp>
    </p:spTree>
    <p:extLst>
      <p:ext uri="{BB962C8B-B14F-4D97-AF65-F5344CB8AC3E}">
        <p14:creationId xmlns:p14="http://schemas.microsoft.com/office/powerpoint/2010/main" val="2195033111"/>
      </p:ext>
    </p:extLst>
  </p:cSld>
  <p:clrMap bg1="lt1" tx1="dk1" bg2="lt2" tx2="dk2" accent1="accent1" accent2="accent2" accent3="accent3" accent4="accent4" accent5="accent5" accent6="accent6" hlink="hlink" folHlink="folHlink"/>
  <p:hf hdr="0" ftr="0" dt="0"/>
  <p:notesStyle>
    <a:lvl1pPr marL="0" algn="l" defTabSz="914291" rtl="0" eaLnBrk="1" latinLnBrk="0" hangingPunct="1">
      <a:defRPr sz="1200" kern="1200">
        <a:solidFill>
          <a:schemeClr val="tx1"/>
        </a:solidFill>
        <a:latin typeface="Arial"/>
        <a:ea typeface="+mn-ea"/>
        <a:cs typeface="+mn-cs"/>
      </a:defRPr>
    </a:lvl1pPr>
    <a:lvl2pPr marL="457146" algn="l" defTabSz="914291" rtl="0" eaLnBrk="1" latinLnBrk="0" hangingPunct="1">
      <a:defRPr sz="1200" kern="1200">
        <a:solidFill>
          <a:schemeClr val="tx1"/>
        </a:solidFill>
        <a:latin typeface="Arial"/>
        <a:ea typeface="+mn-ea"/>
        <a:cs typeface="+mn-cs"/>
      </a:defRPr>
    </a:lvl2pPr>
    <a:lvl3pPr marL="914291" algn="l" defTabSz="914291" rtl="0" eaLnBrk="1" latinLnBrk="0" hangingPunct="1">
      <a:defRPr sz="1200" kern="1200">
        <a:solidFill>
          <a:schemeClr val="tx1"/>
        </a:solidFill>
        <a:latin typeface="Arial"/>
        <a:ea typeface="+mn-ea"/>
        <a:cs typeface="+mn-cs"/>
      </a:defRPr>
    </a:lvl3pPr>
    <a:lvl4pPr marL="1371438" algn="l" defTabSz="914291" rtl="0" eaLnBrk="1" latinLnBrk="0" hangingPunct="1">
      <a:defRPr sz="1200" kern="1200">
        <a:solidFill>
          <a:schemeClr val="tx1"/>
        </a:solidFill>
        <a:latin typeface="Arial"/>
        <a:ea typeface="+mn-ea"/>
        <a:cs typeface="+mn-cs"/>
      </a:defRPr>
    </a:lvl4pPr>
    <a:lvl5pPr marL="1828584" algn="l" defTabSz="914291" rtl="0" eaLnBrk="1" latinLnBrk="0" hangingPunct="1">
      <a:defRPr sz="1200" kern="1200">
        <a:solidFill>
          <a:schemeClr val="tx1"/>
        </a:solidFill>
        <a:latin typeface="Arial"/>
        <a:ea typeface="+mn-ea"/>
        <a:cs typeface="+mn-cs"/>
      </a:defRPr>
    </a:lvl5pPr>
    <a:lvl6pPr marL="2285729" algn="l" defTabSz="914291" rtl="0" eaLnBrk="1" latinLnBrk="0" hangingPunct="1">
      <a:defRPr sz="1200" kern="1200">
        <a:solidFill>
          <a:schemeClr val="tx1"/>
        </a:solidFill>
        <a:latin typeface="+mn-lt"/>
        <a:ea typeface="+mn-ea"/>
        <a:cs typeface="+mn-cs"/>
      </a:defRPr>
    </a:lvl6pPr>
    <a:lvl7pPr marL="2742875" algn="l" defTabSz="914291" rtl="0" eaLnBrk="1" latinLnBrk="0" hangingPunct="1">
      <a:defRPr sz="1200" kern="1200">
        <a:solidFill>
          <a:schemeClr val="tx1"/>
        </a:solidFill>
        <a:latin typeface="+mn-lt"/>
        <a:ea typeface="+mn-ea"/>
        <a:cs typeface="+mn-cs"/>
      </a:defRPr>
    </a:lvl7pPr>
    <a:lvl8pPr marL="3200021" algn="l" defTabSz="914291" rtl="0" eaLnBrk="1" latinLnBrk="0" hangingPunct="1">
      <a:defRPr sz="1200" kern="1200">
        <a:solidFill>
          <a:schemeClr val="tx1"/>
        </a:solidFill>
        <a:latin typeface="+mn-lt"/>
        <a:ea typeface="+mn-ea"/>
        <a:cs typeface="+mn-cs"/>
      </a:defRPr>
    </a:lvl8pPr>
    <a:lvl9pPr marL="3657167" algn="l" defTabSz="91429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BB8463-FF47-4AB8-A37C-6B473AF28FBD}" type="slidenum">
              <a:rPr lang="en-US" smtClean="0"/>
              <a:pPr/>
              <a:t>1</a:t>
            </a:fld>
            <a:endParaRPr lang="en-US" dirty="0"/>
          </a:p>
        </p:txBody>
      </p:sp>
    </p:spTree>
    <p:extLst>
      <p:ext uri="{BB962C8B-B14F-4D97-AF65-F5344CB8AC3E}">
        <p14:creationId xmlns:p14="http://schemas.microsoft.com/office/powerpoint/2010/main" val="2067060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291" rtl="0" eaLnBrk="1" fontAlgn="auto" latinLnBrk="0" hangingPunct="1">
              <a:lnSpc>
                <a:spcPct val="100000"/>
              </a:lnSpc>
              <a:spcBef>
                <a:spcPts val="0"/>
              </a:spcBef>
              <a:spcAft>
                <a:spcPts val="0"/>
              </a:spcAft>
              <a:buClrTx/>
              <a:buSzTx/>
              <a:buFontTx/>
              <a:buNone/>
              <a:tabLst/>
              <a:defRPr/>
            </a:pPr>
            <a:r>
              <a:rPr lang="en-US" sz="1200" b="0" kern="1200" dirty="0" smtClean="0">
                <a:solidFill>
                  <a:schemeClr val="tx1"/>
                </a:solidFill>
                <a:effectLst/>
                <a:latin typeface="Arial"/>
                <a:ea typeface="+mn-ea"/>
                <a:cs typeface="+mn-cs"/>
              </a:rPr>
              <a:t>There are 2794 descendants of 418019003 |Accidental event (event)|.  This proposal highlights only 255 concepts of those that seem appropriate to inactivate, though there may be others with similar issues that have yet to be reviewed.  These concepts have issues of: negation via the use of the term “except”, excessive pre-coordination, use of “or”, nonsensical descriptions.  Concepts are ambiguous as an accident involving means of transportation is described but the injured is incidental to the accident.</a:t>
            </a:r>
          </a:p>
          <a:p>
            <a:endParaRPr lang="en-US" dirty="0"/>
          </a:p>
        </p:txBody>
      </p:sp>
      <p:sp>
        <p:nvSpPr>
          <p:cNvPr id="4" name="Slide Number Placeholder 3"/>
          <p:cNvSpPr>
            <a:spLocks noGrp="1"/>
          </p:cNvSpPr>
          <p:nvPr>
            <p:ph type="sldNum" sz="quarter" idx="10"/>
          </p:nvPr>
        </p:nvSpPr>
        <p:spPr/>
        <p:txBody>
          <a:bodyPr/>
          <a:lstStyle/>
          <a:p>
            <a:fld id="{65BB8463-FF47-4AB8-A37C-6B473AF28FBD}" type="slidenum">
              <a:rPr lang="en-US" smtClean="0"/>
              <a:pPr/>
              <a:t>2</a:t>
            </a:fld>
            <a:endParaRPr lang="en-US" dirty="0"/>
          </a:p>
        </p:txBody>
      </p:sp>
    </p:spTree>
    <p:extLst>
      <p:ext uri="{BB962C8B-B14F-4D97-AF65-F5344CB8AC3E}">
        <p14:creationId xmlns:p14="http://schemas.microsoft.com/office/powerpoint/2010/main" val="521036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a:ea typeface="+mn-ea"/>
                <a:cs typeface="+mn-cs"/>
              </a:rPr>
              <a:t>The classification-derived phraseology explains the origin of these concepts. Fundamental principles of terminologies were sacrificed in order to align concepts to classifications.  The result leaves us with the issues described above.  Relations of an accident to the injured are unclear.  One must determine whether, or how is, the SNOMED concept physically possible per its description.  The problem with negation by way of the term “except” is that a concept can not be defined other than by exclusion.  As classifications have evolved, the concepts have persisted. </a:t>
            </a:r>
          </a:p>
          <a:p>
            <a:endParaRPr lang="en-US" sz="1200" kern="1200" dirty="0" smtClean="0">
              <a:solidFill>
                <a:schemeClr val="tx1"/>
              </a:solidFill>
              <a:effectLst/>
              <a:latin typeface="Arial"/>
              <a:ea typeface="+mn-ea"/>
              <a:cs typeface="+mn-cs"/>
            </a:endParaRPr>
          </a:p>
          <a:p>
            <a:r>
              <a:rPr lang="en-US" sz="1200" kern="1200" dirty="0" smtClean="0">
                <a:solidFill>
                  <a:schemeClr val="tx1"/>
                </a:solidFill>
                <a:effectLst/>
                <a:latin typeface="Arial"/>
                <a:ea typeface="+mn-ea"/>
                <a:cs typeface="+mn-cs"/>
              </a:rPr>
              <a:t>One of the effects of concepts like these is discrepancy amongst contingent mapping projects.  Initial divergence is whether or not to consider a map for these concepts; and second, if deciding to assign a map, how to link a concept with a classification that no longer uses the outdated terminology.  This impacts current projects and will continue when the new SNOMED CT to ICD-11 project begins, so taking care of this issue sooner rather than later will improve the SNOMED terminology and increase efficiency to dependent projects as well.   </a:t>
            </a:r>
          </a:p>
        </p:txBody>
      </p:sp>
      <p:sp>
        <p:nvSpPr>
          <p:cNvPr id="4" name="Slide Number Placeholder 3"/>
          <p:cNvSpPr>
            <a:spLocks noGrp="1"/>
          </p:cNvSpPr>
          <p:nvPr>
            <p:ph type="sldNum" sz="quarter" idx="10"/>
          </p:nvPr>
        </p:nvSpPr>
        <p:spPr/>
        <p:txBody>
          <a:bodyPr/>
          <a:lstStyle/>
          <a:p>
            <a:fld id="{65BB8463-FF47-4AB8-A37C-6B473AF28FBD}" type="slidenum">
              <a:rPr lang="en-US" smtClean="0"/>
              <a:pPr/>
              <a:t>4</a:t>
            </a:fld>
            <a:endParaRPr lang="en-US" dirty="0"/>
          </a:p>
        </p:txBody>
      </p:sp>
    </p:spTree>
    <p:extLst>
      <p:ext uri="{BB962C8B-B14F-4D97-AF65-F5344CB8AC3E}">
        <p14:creationId xmlns:p14="http://schemas.microsoft.com/office/powerpoint/2010/main" val="1857464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BB8463-FF47-4AB8-A37C-6B473AF28FBD}" type="slidenum">
              <a:rPr lang="en-US" smtClean="0"/>
              <a:pPr/>
              <a:t>5</a:t>
            </a:fld>
            <a:endParaRPr lang="en-US" dirty="0"/>
          </a:p>
        </p:txBody>
      </p:sp>
    </p:spTree>
    <p:extLst>
      <p:ext uri="{BB962C8B-B14F-4D97-AF65-F5344CB8AC3E}">
        <p14:creationId xmlns:p14="http://schemas.microsoft.com/office/powerpoint/2010/main" val="275721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horizontal a">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26250" y="1098550"/>
            <a:ext cx="2317750" cy="4044950"/>
          </a:xfrm>
          <a:prstGeom prst="rect">
            <a:avLst/>
          </a:prstGeom>
        </p:spPr>
        <p:txBody>
          <a:bodyPr vert="horz"/>
          <a:lstStyle/>
          <a:p>
            <a:endParaRPr lang="en-US" dirty="0"/>
          </a:p>
        </p:txBody>
      </p:sp>
    </p:spTree>
    <p:extLst>
      <p:ext uri="{BB962C8B-B14F-4D97-AF65-F5344CB8AC3E}">
        <p14:creationId xmlns:p14="http://schemas.microsoft.com/office/powerpoint/2010/main" val="3598722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457200" y="831917"/>
            <a:ext cx="8229600" cy="56872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463550" y="1406988"/>
            <a:ext cx="8255000" cy="3215812"/>
          </a:xfrm>
        </p:spPr>
        <p:txBody>
          <a:bodyPr/>
          <a:lstStyle>
            <a:lvl1pPr>
              <a:spcBef>
                <a:spcPts val="1200"/>
              </a:spcBef>
              <a:defRPr sz="1400"/>
            </a:lvl1pPr>
            <a:lvl2pPr marL="457200" indent="0">
              <a:spcBef>
                <a:spcPts val="1200"/>
              </a:spcBef>
              <a:defRPr sz="1400">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6553200" y="4767263"/>
            <a:ext cx="2133600" cy="376237"/>
          </a:xfrm>
          <a:prstGeom prst="rect">
            <a:avLst/>
          </a:prstGeom>
        </p:spPr>
        <p:txBody>
          <a:bodyPr vert="horz" lIns="0" tIns="0" rIns="0" bIns="0" rtlCol="0" anchor="ctr"/>
          <a:lstStyle>
            <a:lvl1pPr algn="r">
              <a:defRPr sz="800">
                <a:solidFill>
                  <a:schemeClr val="accent3"/>
                </a:solidFill>
              </a:defRPr>
            </a:lvl1pPr>
          </a:lstStyle>
          <a:p>
            <a:fld id="{CF0A3129-E875-6648-A0B3-8ABAE574B041}" type="slidenum">
              <a:rPr lang="en-US"/>
              <a:pPr/>
              <a:t>‹#›</a:t>
            </a:fld>
            <a:endParaRPr lang="en-US" dirty="0"/>
          </a:p>
        </p:txBody>
      </p:sp>
    </p:spTree>
    <p:extLst>
      <p:ext uri="{BB962C8B-B14F-4D97-AF65-F5344CB8AC3E}">
        <p14:creationId xmlns:p14="http://schemas.microsoft.com/office/powerpoint/2010/main" val="2860300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920750"/>
            <a:ext cx="2317750"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831917"/>
            <a:ext cx="8229600" cy="568721"/>
          </a:xfrm>
          <a:prstGeom prst="rect">
            <a:avLst/>
          </a:prstGeom>
        </p:spPr>
        <p:txBody>
          <a:bodyPr vert="horz" lIns="0" tIns="0" rIns="0" bIns="0" rtlCol="0" anchor="ctr">
            <a:noAutofit/>
          </a:bodyPr>
          <a:lstStyle/>
          <a:p>
            <a:r>
              <a:rPr lang="en-US" dirty="0" smtClean="0"/>
              <a:t>Click to edit Master title style</a:t>
            </a:r>
            <a:endParaRPr lang="en-US" dirty="0"/>
          </a:p>
        </p:txBody>
      </p:sp>
      <p:sp>
        <p:nvSpPr>
          <p:cNvPr id="8" name="Text Placeholder 4"/>
          <p:cNvSpPr>
            <a:spLocks noGrp="1"/>
          </p:cNvSpPr>
          <p:nvPr>
            <p:ph type="body" sz="quarter" idx="10"/>
          </p:nvPr>
        </p:nvSpPr>
        <p:spPr>
          <a:xfrm>
            <a:off x="463550" y="1406988"/>
            <a:ext cx="8255000" cy="3215812"/>
          </a:xfrm>
        </p:spPr>
        <p:txBody>
          <a:bodyPr/>
          <a:lstStyle>
            <a:lvl1pPr>
              <a:spcBef>
                <a:spcPts val="1200"/>
              </a:spcBef>
              <a:defRPr sz="1400"/>
            </a:lvl1pPr>
            <a:lvl2pPr marL="457200" indent="0">
              <a:spcBef>
                <a:spcPts val="1200"/>
              </a:spcBef>
              <a:defRPr sz="1400">
                <a:latin typeface="Arial"/>
              </a:defRPr>
            </a:lvl2pPr>
          </a:lstStyle>
          <a:p>
            <a:pPr lvl="0"/>
            <a:r>
              <a:rPr lang="en-CA"/>
              <a:t>Click to edit Master text styles</a:t>
            </a:r>
          </a:p>
          <a:p>
            <a:pPr lvl="1"/>
            <a:r>
              <a:rPr lang="en-CA" dirty="0"/>
              <a:t>Second level</a:t>
            </a:r>
          </a:p>
        </p:txBody>
      </p:sp>
    </p:spTree>
    <p:extLst>
      <p:ext uri="{BB962C8B-B14F-4D97-AF65-F5344CB8AC3E}">
        <p14:creationId xmlns:p14="http://schemas.microsoft.com/office/powerpoint/2010/main" val="3099674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1406988"/>
            <a:ext cx="3886777" cy="3215812"/>
          </a:xfrm>
        </p:spPr>
        <p:txBody>
          <a:bodyPr/>
          <a:lstStyle>
            <a:lvl1pPr>
              <a:spcBef>
                <a:spcPts val="1200"/>
              </a:spcBef>
              <a:defRPr sz="1800"/>
            </a:lvl1pPr>
            <a:lvl2pPr marL="457200" indent="0">
              <a:spcBef>
                <a:spcPts val="1200"/>
              </a:spcBef>
              <a:defRPr sz="18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4488873" y="1420838"/>
            <a:ext cx="4170226" cy="3215812"/>
          </a:xfrm>
        </p:spPr>
        <p:txBody>
          <a:bodyPr/>
          <a:lstStyle>
            <a:lvl1pPr>
              <a:spcBef>
                <a:spcPts val="1200"/>
              </a:spcBef>
              <a:defRPr sz="1800"/>
            </a:lvl1pPr>
            <a:lvl2pPr marL="457200" indent="0">
              <a:spcBef>
                <a:spcPts val="1200"/>
              </a:spcBef>
              <a:defRPr sz="1800">
                <a:latin typeface="Arial"/>
              </a:defRPr>
            </a:lvl2pPr>
          </a:lstStyle>
          <a:p>
            <a:pPr lvl="0"/>
            <a:r>
              <a:rPr lang="en-CA"/>
              <a:t>Click to edit Master text styles</a:t>
            </a:r>
          </a:p>
          <a:p>
            <a:pPr lvl="1"/>
            <a:r>
              <a:rPr lang="en-CA" dirty="0"/>
              <a:t>Second level</a:t>
            </a:r>
          </a:p>
        </p:txBody>
      </p:sp>
    </p:spTree>
    <p:extLst>
      <p:ext uri="{BB962C8B-B14F-4D97-AF65-F5344CB8AC3E}">
        <p14:creationId xmlns:p14="http://schemas.microsoft.com/office/powerpoint/2010/main" val="67704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3532908"/>
            <a:ext cx="8223250" cy="1089891"/>
          </a:xfrm>
        </p:spPr>
        <p:txBody>
          <a:bodyPr/>
          <a:lstStyle>
            <a:lvl1pPr>
              <a:spcBef>
                <a:spcPts val="1200"/>
              </a:spcBef>
              <a:defRPr sz="1400"/>
            </a:lvl1pPr>
            <a:lvl2pPr marL="457200"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803275" y="1579563"/>
            <a:ext cx="3352800" cy="1814512"/>
          </a:xfrm>
        </p:spPr>
        <p:txBody>
          <a:bodyPr/>
          <a:lstStyle/>
          <a:p>
            <a:endParaRPr lang="en-US"/>
          </a:p>
        </p:txBody>
      </p:sp>
      <p:sp>
        <p:nvSpPr>
          <p:cNvPr id="8" name="Picture Placeholder 6"/>
          <p:cNvSpPr>
            <a:spLocks noGrp="1"/>
          </p:cNvSpPr>
          <p:nvPr>
            <p:ph type="pic" sz="quarter" idx="13"/>
          </p:nvPr>
        </p:nvSpPr>
        <p:spPr>
          <a:xfrm>
            <a:off x="4918076" y="1565703"/>
            <a:ext cx="3352800" cy="1814512"/>
          </a:xfrm>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1545094"/>
            <a:ext cx="4745760" cy="3077706"/>
          </a:xfrm>
        </p:spPr>
        <p:txBody>
          <a:bodyPr/>
          <a:lstStyle>
            <a:lvl1pPr>
              <a:spcBef>
                <a:spcPts val="1200"/>
              </a:spcBef>
              <a:defRPr sz="1400"/>
            </a:lvl1pPr>
            <a:lvl2pPr marL="457200"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5333999" y="1545093"/>
            <a:ext cx="3352800" cy="3077706"/>
          </a:xfr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9" name="Vertical Text Placeholder 8"/>
          <p:cNvSpPr>
            <a:spLocks noGrp="1"/>
          </p:cNvSpPr>
          <p:nvPr>
            <p:ph type="body" orient="vert" sz="quarter" idx="11"/>
          </p:nvPr>
        </p:nvSpPr>
        <p:spPr>
          <a:xfrm rot="10800000">
            <a:off x="1052947" y="1550988"/>
            <a:ext cx="845127" cy="3117850"/>
          </a:xfrm>
        </p:spPr>
        <p:txBody>
          <a:bodyPr vert="eaVert"/>
          <a:lstStyle>
            <a:lvl1pPr algn="ctr">
              <a:defRPr sz="1800"/>
            </a:lvl1pPr>
            <a:lvl2pPr algn="ctr">
              <a:defRPr sz="1800"/>
            </a:lvl2pPr>
            <a:lvl3pPr algn="ctr">
              <a:defRPr/>
            </a:lvl3pPr>
            <a:lvl4pPr algn="ctr">
              <a:defRPr/>
            </a:lvl4pPr>
            <a:lvl5pPr algn="ctr">
              <a:defRPr/>
            </a:lvl5pPr>
          </a:lstStyle>
          <a:p>
            <a:pPr lvl="0"/>
            <a:r>
              <a:rPr lang="en-US" dirty="0" smtClean="0"/>
              <a:t>Click to edit Master text styles</a:t>
            </a:r>
          </a:p>
          <a:p>
            <a:pPr lvl="1"/>
            <a:r>
              <a:rPr lang="en-US" dirty="0" smtClean="0"/>
              <a:t>Second level</a:t>
            </a:r>
          </a:p>
        </p:txBody>
      </p:sp>
      <p:sp>
        <p:nvSpPr>
          <p:cNvPr id="11" name="Picture Placeholder 10"/>
          <p:cNvSpPr>
            <a:spLocks noGrp="1"/>
          </p:cNvSpPr>
          <p:nvPr>
            <p:ph type="pic" sz="quarter" idx="12"/>
          </p:nvPr>
        </p:nvSpPr>
        <p:spPr>
          <a:xfrm>
            <a:off x="2148031" y="1550988"/>
            <a:ext cx="6026150" cy="3117850"/>
          </a:xfr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6246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slideLayout" Target="../slideLayouts/slideLayout7.xml"/><Relationship Id="rId7" Type="http://schemas.openxmlformats.org/officeDocument/2006/relationships/slideLayout" Target="../slideLayouts/slideLayout8.xml"/><Relationship Id="rId8" Type="http://schemas.openxmlformats.org/officeDocument/2006/relationships/theme" Target="../theme/theme2.xml"/><Relationship Id="rId9"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108778"/>
            <a:ext cx="9144000" cy="403472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ectangle 2"/>
          <p:cNvSpPr/>
          <p:nvPr userDrawn="1"/>
        </p:nvSpPr>
        <p:spPr>
          <a:xfrm>
            <a:off x="0" y="0"/>
            <a:ext cx="9144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 name="Group 162"/>
          <p:cNvGrpSpPr>
            <a:grpSpLocks noChangeAspect="1"/>
          </p:cNvGrpSpPr>
          <p:nvPr userDrawn="1"/>
        </p:nvGrpSpPr>
        <p:grpSpPr>
          <a:xfrm>
            <a:off x="6832063" y="178897"/>
            <a:ext cx="1828800" cy="812169"/>
            <a:chOff x="0" y="0"/>
            <a:chExt cx="3695597" cy="1641211"/>
          </a:xfrm>
        </p:grpSpPr>
        <p:pic>
          <p:nvPicPr>
            <p:cNvPr id="9" name="image8.png"/>
            <p:cNvPicPr>
              <a:picLocks noChangeAspect="1"/>
            </p:cNvPicPr>
            <p:nvPr/>
          </p:nvPicPr>
          <p:blipFill>
            <a:blip r:embed="rId3">
              <a:extLst/>
            </a:blip>
            <a:stretch>
              <a:fillRect/>
            </a:stretch>
          </p:blipFill>
          <p:spPr>
            <a:xfrm>
              <a:off x="0" y="0"/>
              <a:ext cx="3695598" cy="1641212"/>
            </a:xfrm>
            <a:prstGeom prst="rect">
              <a:avLst/>
            </a:prstGeom>
            <a:ln w="3175" cap="flat">
              <a:noFill/>
              <a:miter lim="400000"/>
            </a:ln>
            <a:effectLst/>
          </p:spPr>
        </p:pic>
        <p:pic>
          <p:nvPicPr>
            <p:cNvPr id="10" name="Screen Shot 2016-12-05 at 1.20.21 PM.jpg"/>
            <p:cNvPicPr>
              <a:picLocks noChangeAspect="1"/>
            </p:cNvPicPr>
            <p:nvPr/>
          </p:nvPicPr>
          <p:blipFill>
            <a:blip r:embed="rId4">
              <a:extLst/>
            </a:blip>
            <a:stretch>
              <a:fillRect/>
            </a:stretch>
          </p:blipFill>
          <p:spPr>
            <a:xfrm>
              <a:off x="400" y="3278"/>
              <a:ext cx="1627758" cy="1634655"/>
            </a:xfrm>
            <a:prstGeom prst="rect">
              <a:avLst/>
            </a:prstGeom>
            <a:ln w="3175" cap="flat">
              <a:noFill/>
              <a:miter lim="400000"/>
            </a:ln>
            <a:effectLst/>
          </p:spPr>
        </p:pic>
      </p:grpSp>
    </p:spTree>
    <p:extLst>
      <p:ext uri="{BB962C8B-B14F-4D97-AF65-F5344CB8AC3E}">
        <p14:creationId xmlns:p14="http://schemas.microsoft.com/office/powerpoint/2010/main" val="1260742324"/>
      </p:ext>
    </p:extLst>
  </p:cSld>
  <p:clrMap bg1="lt1" tx1="dk1" bg2="lt2" tx2="dk2" accent1="accent1" accent2="accent2" accent3="accent3" accent4="accent4" accent5="accent5" accent6="accent6" hlink="hlink" folHlink="folHlink"/>
  <p:sldLayoutIdLst>
    <p:sldLayoutId id="2147483906" r:id="rId1"/>
  </p:sldLayoutIdLst>
  <p:timing>
    <p:tnLst>
      <p:par>
        <p:cTn xmlns:p14="http://schemas.microsoft.com/office/powerpoint/2010/main" id="1" dur="indefinite" restart="never" nodeType="tmRoot"/>
      </p:par>
    </p:tnLst>
  </p:timing>
  <p:hf hdr="0" dt="0"/>
  <p:txStyles>
    <p:titleStyle>
      <a:lvl1pPr marL="0" marR="0" indent="0" algn="l" defTabSz="457200" rtl="0" eaLnBrk="1" fontAlgn="auto" latinLnBrk="0" hangingPunct="1">
        <a:lnSpc>
          <a:spcPct val="100000"/>
        </a:lnSpc>
        <a:spcBef>
          <a:spcPct val="0"/>
        </a:spcBef>
        <a:spcAft>
          <a:spcPts val="0"/>
        </a:spcAft>
        <a:buClrTx/>
        <a:buSzTx/>
        <a:buFontTx/>
        <a:buNone/>
        <a:tabLst/>
        <a:defRPr sz="3000" b="1" kern="1200">
          <a:solidFill>
            <a:schemeClr val="bg1"/>
          </a:solidFill>
          <a:latin typeface="+mj-lt"/>
          <a:ea typeface="+mj-ea"/>
          <a:cs typeface="Verdana"/>
        </a:defRPr>
      </a:lvl1pPr>
    </p:titleStyle>
    <p:bodyStyle>
      <a:lvl1pPr marL="0" marR="0" indent="0" algn="l" defTabSz="457200" rtl="0" eaLnBrk="1" fontAlgn="auto" latinLnBrk="0" hangingPunct="1">
        <a:lnSpc>
          <a:spcPct val="100000"/>
        </a:lnSpc>
        <a:spcBef>
          <a:spcPct val="20000"/>
        </a:spcBef>
        <a:spcAft>
          <a:spcPts val="0"/>
        </a:spcAft>
        <a:buClrTx/>
        <a:buSzTx/>
        <a:buFont typeface="Arial"/>
        <a:buNone/>
        <a:tabLst/>
        <a:defRPr sz="1600" b="0" i="0" kern="1200" spc="0" baseline="0">
          <a:solidFill>
            <a:schemeClr val="tx1"/>
          </a:solidFill>
          <a:latin typeface="Arial"/>
          <a:ea typeface="+mn-ea"/>
          <a:cs typeface="Arial"/>
        </a:defRPr>
      </a:lvl1pPr>
      <a:lvl2pPr marL="457200" indent="0" algn="l" defTabSz="457200" rtl="0" eaLnBrk="1" latinLnBrk="0" hangingPunct="1">
        <a:spcBef>
          <a:spcPct val="20000"/>
        </a:spcBef>
        <a:buFont typeface="Arial"/>
        <a:buNone/>
        <a:defRPr sz="16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1908"/>
            <a:ext cx="8229600" cy="568721"/>
          </a:xfrm>
          <a:prstGeom prst="rect">
            <a:avLst/>
          </a:prstGeom>
        </p:spPr>
        <p:txBody>
          <a:bodyPr vert="horz" lIns="0" tIns="0" rIns="0" bIns="0" rtlCol="0" anchor="ctr">
            <a:noAutofit/>
          </a:bodyPr>
          <a:lstStyle/>
          <a:p>
            <a:r>
              <a:rPr lang="en-US" dirty="0" smtClean="0"/>
              <a:t>Click to edit Master title style</a:t>
            </a:r>
            <a:endParaRPr lang="en-US" dirty="0"/>
          </a:p>
        </p:txBody>
      </p:sp>
      <p:pic>
        <p:nvPicPr>
          <p:cNvPr id="9" name="Screen Shot 2016-12-05 at 1.20.21 PM.jpg"/>
          <p:cNvPicPr>
            <a:picLocks noChangeAspect="1"/>
          </p:cNvPicPr>
          <p:nvPr userDrawn="1"/>
        </p:nvPicPr>
        <p:blipFill>
          <a:blip r:embed="rId9">
            <a:extLst/>
          </a:blip>
          <a:stretch>
            <a:fillRect/>
          </a:stretch>
        </p:blipFill>
        <p:spPr>
          <a:xfrm>
            <a:off x="8000189" y="141329"/>
            <a:ext cx="685800" cy="688707"/>
          </a:xfrm>
          <a:prstGeom prst="rect">
            <a:avLst/>
          </a:prstGeom>
          <a:ln w="3175">
            <a:miter lim="400000"/>
          </a:ln>
        </p:spPr>
      </p:pic>
      <p:sp>
        <p:nvSpPr>
          <p:cNvPr id="17" name="Text Placeholder 2"/>
          <p:cNvSpPr>
            <a:spLocks noGrp="1"/>
          </p:cNvSpPr>
          <p:nvPr>
            <p:ph type="body" idx="1"/>
          </p:nvPr>
        </p:nvSpPr>
        <p:spPr>
          <a:xfrm>
            <a:off x="461642" y="1405522"/>
            <a:ext cx="8241033" cy="3149543"/>
          </a:xfrm>
          <a:prstGeom prst="rect">
            <a:avLst/>
          </a:prstGeom>
        </p:spPr>
        <p:txBody>
          <a:bodyPr vert="horz" lIns="0" tIns="0" rIns="0" bIns="0" rtlCol="0">
            <a:noAutofit/>
          </a:bodyPr>
          <a:lstStyle/>
          <a:p>
            <a:pPr lvl="0"/>
            <a:r>
              <a:rPr lang="en-US" dirty="0" smtClean="0"/>
              <a:t>Click to edit Master text styles</a:t>
            </a:r>
          </a:p>
        </p:txBody>
      </p:sp>
      <p:sp>
        <p:nvSpPr>
          <p:cNvPr id="4" name="Slide Number Placeholder 3"/>
          <p:cNvSpPr>
            <a:spLocks noGrp="1"/>
          </p:cNvSpPr>
          <p:nvPr>
            <p:ph type="sldNum" sz="quarter" idx="4"/>
          </p:nvPr>
        </p:nvSpPr>
        <p:spPr>
          <a:xfrm>
            <a:off x="8246532" y="4767263"/>
            <a:ext cx="440267" cy="376237"/>
          </a:xfrm>
          <a:prstGeom prst="rect">
            <a:avLst/>
          </a:prstGeom>
        </p:spPr>
        <p:txBody>
          <a:bodyPr vert="horz" lIns="0" tIns="0" rIns="0" bIns="0" rtlCol="0" anchor="ctr"/>
          <a:lstStyle>
            <a:lvl1pPr algn="r">
              <a:defRPr sz="800" b="0" i="0">
                <a:solidFill>
                  <a:schemeClr val="accent3"/>
                </a:solidFill>
                <a:latin typeface="Arial"/>
                <a:cs typeface="Arial"/>
              </a:defRPr>
            </a:lvl1pPr>
          </a:lstStyle>
          <a:p>
            <a:fld id="{CF0A3129-E875-6648-A0B3-8ABAE574B041}" type="slidenum">
              <a:rPr lang="en-US" smtClean="0"/>
              <a:pPr/>
              <a:t>‹#›</a:t>
            </a:fld>
            <a:endParaRPr lang="en-US" dirty="0"/>
          </a:p>
        </p:txBody>
      </p:sp>
      <p:cxnSp>
        <p:nvCxnSpPr>
          <p:cNvPr id="12" name="Straight Connector 11"/>
          <p:cNvCxnSpPr/>
          <p:nvPr userDrawn="1"/>
        </p:nvCxnSpPr>
        <p:spPr>
          <a:xfrm flipH="1">
            <a:off x="457200" y="4762500"/>
            <a:ext cx="82296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94673910"/>
      </p:ext>
    </p:extLst>
  </p:cSld>
  <p:clrMap bg1="lt1" tx1="dk1" bg2="lt2" tx2="dk2" accent1="accent1" accent2="accent2" accent3="accent3" accent4="accent4" accent5="accent5" accent6="accent6" hlink="hlink" folHlink="folHlink"/>
  <p:sldLayoutIdLst>
    <p:sldLayoutId id="2147483903" r:id="rId1"/>
    <p:sldLayoutId id="2147483907" r:id="rId2"/>
    <p:sldLayoutId id="2147483909" r:id="rId3"/>
    <p:sldLayoutId id="2147483910" r:id="rId4"/>
    <p:sldLayoutId id="2147483911" r:id="rId5"/>
    <p:sldLayoutId id="2147483912" r:id="rId6"/>
    <p:sldLayoutId id="2147483908" r:id="rId7"/>
  </p:sldLayoutIdLst>
  <p:hf hdr="0" dt="0"/>
  <p:txStyles>
    <p:titleStyle>
      <a:lvl1pPr algn="l" defTabSz="457200" rtl="0" eaLnBrk="1" latinLnBrk="0" hangingPunct="1">
        <a:spcBef>
          <a:spcPct val="0"/>
        </a:spcBef>
        <a:buNone/>
        <a:defRPr sz="2400" b="0" kern="1200">
          <a:solidFill>
            <a:schemeClr val="accent1"/>
          </a:solidFill>
          <a:latin typeface="+mj-lt"/>
          <a:ea typeface="+mj-ea"/>
          <a:cs typeface="Arial"/>
        </a:defRPr>
      </a:lvl1pPr>
    </p:titleStyle>
    <p:bodyStyle>
      <a:lvl1pPr marL="0" indent="0" algn="l" defTabSz="457200" rtl="0" eaLnBrk="1" latinLnBrk="0" hangingPunct="1">
        <a:spcBef>
          <a:spcPts val="800"/>
        </a:spcBef>
        <a:buFont typeface="Arial"/>
        <a:buNone/>
        <a:defRPr sz="1400" b="0" i="0" kern="1200">
          <a:solidFill>
            <a:schemeClr val="accent2"/>
          </a:solidFill>
          <a:latin typeface="Arial"/>
          <a:ea typeface="+mn-ea"/>
          <a:cs typeface="Arial"/>
        </a:defRPr>
      </a:lvl1pPr>
      <a:lvl2pPr marL="0" indent="0" algn="l" defTabSz="457200" rtl="0" eaLnBrk="1" latinLnBrk="0" hangingPunct="1">
        <a:spcBef>
          <a:spcPct val="20000"/>
        </a:spcBef>
        <a:buFont typeface="Arial"/>
        <a:buNone/>
        <a:defRPr sz="1400" b="0" kern="1200">
          <a:solidFill>
            <a:schemeClr val="tx1">
              <a:lumMod val="50000"/>
            </a:schemeClr>
          </a:solidFill>
          <a:latin typeface="Verdana"/>
          <a:ea typeface="+mn-ea"/>
          <a:cs typeface="+mn-cs"/>
        </a:defRPr>
      </a:lvl2pPr>
      <a:lvl3pPr marL="45720" indent="0" algn="l" defTabSz="457200" rtl="0" eaLnBrk="1" latinLnBrk="0" hangingPunct="1">
        <a:spcBef>
          <a:spcPts val="800"/>
        </a:spcBef>
        <a:buFont typeface="Arial"/>
        <a:buNone/>
        <a:defRPr sz="1200" b="0" kern="1200">
          <a:solidFill>
            <a:schemeClr val="tx1">
              <a:lumMod val="50000"/>
            </a:schemeClr>
          </a:solidFill>
          <a:latin typeface="Verdana"/>
          <a:ea typeface="+mn-ea"/>
          <a:cs typeface="+mn-cs"/>
        </a:defRPr>
      </a:lvl3pPr>
      <a:lvl4pPr marL="1371600" indent="0" algn="l" defTabSz="457200" rtl="0" eaLnBrk="1" latinLnBrk="0" hangingPunct="1">
        <a:spcBef>
          <a:spcPct val="20000"/>
        </a:spcBef>
        <a:buFont typeface="Arial"/>
        <a:buNone/>
        <a:defRPr sz="1000" b="0" kern="1200">
          <a:solidFill>
            <a:schemeClr val="tx1">
              <a:lumMod val="50000"/>
            </a:schemeClr>
          </a:solidFill>
          <a:latin typeface="Verdana"/>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file://localhost/Users/kathycoyle/Data/SNOMED/LOGO%20SETS/SNOMED%20CT/snomed_brand_master_CMYK.png" TargetMode="External"/><Relationship Id="rId5"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hyperlink" Target="http://www.snomed.org" TargetMode="External"/><Relationship Id="rId4" Type="http://schemas.openxmlformats.org/officeDocument/2006/relationships/image" Target="../media/image5.emf"/><Relationship Id="rId5" Type="http://schemas.openxmlformats.org/officeDocument/2006/relationships/hyperlink" Target="https://twitter.com/SnomedCT" TargetMode="Externa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file://localhost/Users/kathycoyle/Data/SNOMED/2212%20PPT%20Template/images/brilliant%20idea.jpg" TargetMode="External"/><Relationship Id="rId4" Type="http://schemas.openxmlformats.org/officeDocument/2006/relationships/hyperlink" Target="http://www.snomed.org" TargetMode="External"/><Relationship Id="rId5" Type="http://schemas.openxmlformats.org/officeDocument/2006/relationships/image" Target="../media/image5.emf"/><Relationship Id="rId6" Type="http://schemas.openxmlformats.org/officeDocument/2006/relationships/hyperlink" Target="https://twitter.com/SnomedCT" TargetMode="External"/><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4" Type="http://schemas.openxmlformats.org/officeDocument/2006/relationships/hyperlink" Target="http://www.snomed.org" TargetMode="External"/><Relationship Id="rId5" Type="http://schemas.openxmlformats.org/officeDocument/2006/relationships/image" Target="../media/image5.emf"/><Relationship Id="rId6" Type="http://schemas.openxmlformats.org/officeDocument/2006/relationships/hyperlink" Target="https://twitter.com/SnomedCT" TargetMode="External"/><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file://localhost/Users/kathycoyle/Data/SNOMED/2212%20PPT%20Template/images/overview.jpg" TargetMode="External"/><Relationship Id="rId5" Type="http://schemas.openxmlformats.org/officeDocument/2006/relationships/hyperlink" Target="http://www.snomed.org" TargetMode="External"/><Relationship Id="rId6" Type="http://schemas.openxmlformats.org/officeDocument/2006/relationships/image" Target="../media/image5.emf"/><Relationship Id="rId7" Type="http://schemas.openxmlformats.org/officeDocument/2006/relationships/hyperlink" Target="https://twitter.com/SnomedCT"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hyperlink" Target="https://twitter.com/SnomedCT" TargetMode="External"/><Relationship Id="rId5" Type="http://schemas.openxmlformats.org/officeDocument/2006/relationships/image" Target="../media/image9.png"/><Relationship Id="rId1" Type="http://schemas.openxmlformats.org/officeDocument/2006/relationships/slideLayout" Target="../slideLayouts/slideLayout3.xml"/><Relationship Id="rId2" Type="http://schemas.openxmlformats.org/officeDocument/2006/relationships/hyperlink" Target="http://www.snomed.or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file://localhost/Users/kathycoyle/Data/SNOMED/2212%20PPT%20Template/images/Technology_Background.jpg" TargetMode="External"/><Relationship Id="rId1" Type="http://schemas.openxmlformats.org/officeDocument/2006/relationships/slideLayout" Target="../slideLayouts/slideLayout3.xml"/><Relationship Id="rId2"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file://localhost/Users/kathycoyle/Data/SNOMED/2212%20PPT%20Template/images/AdobeStock_70171284_NEW.jpg" TargetMode="External"/><Relationship Id="rId4" Type="http://schemas.openxmlformats.org/officeDocument/2006/relationships/hyperlink" Target="http://www.snomed.org" TargetMode="External"/><Relationship Id="rId5" Type="http://schemas.openxmlformats.org/officeDocument/2006/relationships/image" Target="../media/image5.emf"/><Relationship Id="rId6" Type="http://schemas.openxmlformats.org/officeDocument/2006/relationships/hyperlink" Target="https://twitter.com/SnomedCT" TargetMode="External"/><Relationship Id="rId7" Type="http://schemas.openxmlformats.org/officeDocument/2006/relationships/image" Target="../media/image1.png"/><Relationship Id="rId8" Type="http://schemas.openxmlformats.org/officeDocument/2006/relationships/image" Target="../media/image2.jpeg"/><Relationship Id="rId1" Type="http://schemas.openxmlformats.org/officeDocument/2006/relationships/slideLayout" Target="../slideLayouts/slideLayout8.xml"/><Relationship Id="rId2"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8.png"/>
          <p:cNvPicPr>
            <a:picLocks noChangeAspect="1"/>
          </p:cNvPicPr>
          <p:nvPr/>
        </p:nvPicPr>
        <p:blipFill>
          <a:blip r:embed="rId3" r:link="rId4" cstate="print">
            <a:extLst>
              <a:ext uri="{28A0092B-C50C-407E-A947-70E740481C1C}">
                <a14:useLocalDpi xmlns:a14="http://schemas.microsoft.com/office/drawing/2010/main" val="0"/>
              </a:ext>
            </a:extLst>
          </a:blip>
          <a:stretch>
            <a:fillRect/>
          </a:stretch>
        </p:blipFill>
        <p:spPr>
          <a:xfrm>
            <a:off x="507463" y="356493"/>
            <a:ext cx="1828800" cy="538257"/>
          </a:xfrm>
          <a:prstGeom prst="rect">
            <a:avLst/>
          </a:prstGeom>
          <a:ln w="3175" cap="flat">
            <a:noFill/>
            <a:miter lim="400000"/>
          </a:ln>
          <a:effectLst/>
        </p:spPr>
      </p:pic>
      <p:sp>
        <p:nvSpPr>
          <p:cNvPr id="11" name="TextBox 10"/>
          <p:cNvSpPr txBox="1"/>
          <p:nvPr/>
        </p:nvSpPr>
        <p:spPr>
          <a:xfrm>
            <a:off x="515900" y="2381556"/>
            <a:ext cx="5427700" cy="1908215"/>
          </a:xfrm>
          <a:prstGeom prst="rect">
            <a:avLst/>
          </a:prstGeom>
          <a:noFill/>
        </p:spPr>
        <p:txBody>
          <a:bodyPr wrap="square" rtlCol="0">
            <a:spAutoFit/>
          </a:bodyPr>
          <a:lstStyle/>
          <a:p>
            <a:r>
              <a:rPr lang="en-US" sz="2400" b="0" i="0" dirty="0" smtClean="0">
                <a:solidFill>
                  <a:schemeClr val="bg1"/>
                </a:solidFill>
              </a:rPr>
              <a:t>Transport Accidents</a:t>
            </a:r>
            <a:endParaRPr lang="en-US" sz="2400" b="0" i="0" dirty="0" smtClean="0">
              <a:solidFill>
                <a:schemeClr val="bg1"/>
              </a:solidFill>
            </a:endParaRPr>
          </a:p>
          <a:p>
            <a:r>
              <a:rPr lang="en-US" sz="2000" dirty="0" smtClean="0">
                <a:solidFill>
                  <a:schemeClr val="bg1"/>
                </a:solidFill>
              </a:rPr>
              <a:t>Inactivation Proposal</a:t>
            </a:r>
            <a:endParaRPr lang="en-US" sz="2000" b="0" i="0" dirty="0">
              <a:solidFill>
                <a:schemeClr val="bg1"/>
              </a:solidFill>
            </a:endParaRPr>
          </a:p>
          <a:p>
            <a:endParaRPr lang="en-US" sz="1900" dirty="0" smtClean="0">
              <a:solidFill>
                <a:schemeClr val="bg1"/>
              </a:solidFill>
              <a:latin typeface="Arial"/>
              <a:cs typeface="Arial"/>
            </a:endParaRPr>
          </a:p>
          <a:p>
            <a:r>
              <a:rPr lang="en-US" sz="1900" dirty="0" smtClean="0">
                <a:solidFill>
                  <a:schemeClr val="bg1"/>
                </a:solidFill>
                <a:latin typeface="Arial"/>
                <a:cs typeface="Arial"/>
              </a:rPr>
              <a:t>CMAG </a:t>
            </a:r>
            <a:r>
              <a:rPr lang="en-US" sz="1900" dirty="0">
                <a:solidFill>
                  <a:schemeClr val="bg1"/>
                </a:solidFill>
                <a:latin typeface="Arial"/>
                <a:cs typeface="Arial"/>
              </a:rPr>
              <a:t>Meeting</a:t>
            </a:r>
          </a:p>
          <a:p>
            <a:r>
              <a:rPr lang="en-US" b="0" i="0" baseline="0" dirty="0" smtClean="0">
                <a:solidFill>
                  <a:schemeClr val="bg1"/>
                </a:solidFill>
              </a:rPr>
              <a:t>Krista Lilly</a:t>
            </a:r>
            <a:endParaRPr lang="en-US" b="0" i="0" baseline="0" dirty="0">
              <a:solidFill>
                <a:schemeClr val="bg1"/>
              </a:solidFill>
            </a:endParaRPr>
          </a:p>
          <a:p>
            <a:r>
              <a:rPr lang="en-US" dirty="0" smtClean="0">
                <a:solidFill>
                  <a:schemeClr val="bg1"/>
                </a:solidFill>
                <a:latin typeface="Arial"/>
                <a:cs typeface="Arial"/>
              </a:rPr>
              <a:t>11 April 2018</a:t>
            </a:r>
            <a:r>
              <a:rPr lang="en-US" dirty="0" smtClean="0">
                <a:solidFill>
                  <a:schemeClr val="bg1"/>
                </a:solidFill>
                <a:latin typeface="Arial"/>
                <a:cs typeface="Arial"/>
              </a:rPr>
              <a:t>			</a:t>
            </a:r>
            <a:r>
              <a:rPr lang="en-US" sz="1800" b="0" i="0" baseline="0" dirty="0" smtClean="0">
                <a:solidFill>
                  <a:schemeClr val="bg1"/>
                </a:solidFill>
                <a:latin typeface="Arial"/>
                <a:cs typeface="Arial"/>
              </a:rPr>
              <a:t> </a:t>
            </a:r>
            <a:endParaRPr lang="en-US" sz="1800" b="0" i="0" dirty="0">
              <a:solidFill>
                <a:schemeClr val="bg1"/>
              </a:solidFill>
              <a:latin typeface="Arial"/>
              <a:cs typeface="Arial"/>
            </a:endParaRPr>
          </a:p>
        </p:txBody>
      </p:sp>
      <p:pic>
        <p:nvPicPr>
          <p:cNvPr id="10" name="Picture Placeholder 5"/>
          <p:cNvPicPr>
            <a:picLocks noGrp="1" noChangeAspect="1"/>
          </p:cNvPicPr>
          <p:nvPr>
            <p:ph type="pic" sz="quarter" idx="4294967295"/>
          </p:nvPr>
        </p:nvPicPr>
        <p:blipFill>
          <a:blip r:embed="rId5">
            <a:extLst>
              <a:ext uri="{28A0092B-C50C-407E-A947-70E740481C1C}">
                <a14:useLocalDpi xmlns:a14="http://schemas.microsoft.com/office/drawing/2010/main" val="0"/>
              </a:ext>
            </a:extLst>
          </a:blip>
          <a:srcRect l="30824" r="30824"/>
          <a:stretch>
            <a:fillRect/>
          </a:stretch>
        </p:blipFill>
        <p:spPr>
          <a:xfrm>
            <a:off x="6819900" y="1104900"/>
            <a:ext cx="2324100" cy="4038600"/>
          </a:xfrm>
          <a:prstGeom prst="rect">
            <a:avLst/>
          </a:prstGeom>
        </p:spPr>
      </p:pic>
    </p:spTree>
    <p:extLst>
      <p:ext uri="{BB962C8B-B14F-4D97-AF65-F5344CB8AC3E}">
        <p14:creationId xmlns:p14="http://schemas.microsoft.com/office/powerpoint/2010/main" val="340838547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4" name="Slide Number Placeholder 3"/>
          <p:cNvSpPr>
            <a:spLocks noGrp="1"/>
          </p:cNvSpPr>
          <p:nvPr>
            <p:ph type="sldNum" sz="quarter" idx="4"/>
          </p:nvPr>
        </p:nvSpPr>
        <p:spPr/>
        <p:txBody>
          <a:bodyPr/>
          <a:lstStyle/>
          <a:p>
            <a:fld id="{CF0A3129-E875-6648-A0B3-8ABAE574B041}" type="slidenum">
              <a:rPr lang="en-US"/>
              <a:pPr/>
              <a:t>2</a:t>
            </a:fld>
            <a:endParaRPr lang="en-US" dirty="0"/>
          </a:p>
        </p:txBody>
      </p:sp>
      <p:sp>
        <p:nvSpPr>
          <p:cNvPr id="5" name="Text Placeholder 4"/>
          <p:cNvSpPr>
            <a:spLocks noGrp="1"/>
          </p:cNvSpPr>
          <p:nvPr>
            <p:ph type="body" sz="quarter" idx="10"/>
          </p:nvPr>
        </p:nvSpPr>
        <p:spPr>
          <a:xfrm>
            <a:off x="463550" y="1398588"/>
            <a:ext cx="8216900" cy="3351212"/>
          </a:xfrm>
        </p:spPr>
        <p:txBody>
          <a:bodyPr/>
          <a:lstStyle/>
          <a:p>
            <a:pPr algn="ctr"/>
            <a:r>
              <a:rPr lang="en-US" b="1" dirty="0"/>
              <a:t>Inactivation of certain transportation-related concepts from the primitive |Event| hierarchy </a:t>
            </a:r>
          </a:p>
          <a:p>
            <a:pPr algn="just"/>
            <a:r>
              <a:rPr lang="en-US" dirty="0"/>
              <a:t>This proposal highlights </a:t>
            </a:r>
            <a:r>
              <a:rPr lang="en-US" dirty="0" smtClean="0"/>
              <a:t>255 </a:t>
            </a:r>
            <a:r>
              <a:rPr lang="en-US" dirty="0"/>
              <a:t>concepts </a:t>
            </a:r>
            <a:r>
              <a:rPr lang="en-US" dirty="0" smtClean="0"/>
              <a:t>of the 2794 </a:t>
            </a:r>
            <a:r>
              <a:rPr lang="en-US" dirty="0"/>
              <a:t>descendants of 418019003 |Accidental event (event)</a:t>
            </a:r>
            <a:r>
              <a:rPr lang="en-US" dirty="0" smtClean="0"/>
              <a:t>| that </a:t>
            </a:r>
            <a:r>
              <a:rPr lang="en-US" dirty="0"/>
              <a:t>seem appropriate to inactivate, though there may be others with similar issues that have yet to be reviewed.  </a:t>
            </a:r>
            <a:endParaRPr lang="en-US" dirty="0" smtClean="0"/>
          </a:p>
          <a:p>
            <a:pPr lvl="2" algn="just"/>
            <a:r>
              <a:rPr lang="en-US" dirty="0" smtClean="0"/>
              <a:t>               These </a:t>
            </a:r>
            <a:r>
              <a:rPr lang="en-US" dirty="0"/>
              <a:t>concepts have issues of: </a:t>
            </a:r>
            <a:endParaRPr lang="en-US" dirty="0" smtClean="0"/>
          </a:p>
          <a:p>
            <a:pPr marL="1657350" lvl="3" indent="-285750" algn="just">
              <a:buFont typeface="Arial"/>
              <a:buChar char="•"/>
            </a:pPr>
            <a:r>
              <a:rPr lang="en-US" sz="1200" dirty="0" smtClean="0"/>
              <a:t>negation </a:t>
            </a:r>
            <a:r>
              <a:rPr lang="en-US" sz="1200" dirty="0"/>
              <a:t>via the use of the term “except”, </a:t>
            </a:r>
            <a:endParaRPr lang="en-US" sz="1200" dirty="0" smtClean="0"/>
          </a:p>
          <a:p>
            <a:pPr marL="1657350" lvl="3" indent="-285750" algn="just">
              <a:buFont typeface="Arial"/>
              <a:buChar char="•"/>
            </a:pPr>
            <a:r>
              <a:rPr lang="en-US" sz="1200" dirty="0" smtClean="0"/>
              <a:t>excessive </a:t>
            </a:r>
            <a:r>
              <a:rPr lang="en-US" sz="1200" dirty="0"/>
              <a:t>pre-coordination, </a:t>
            </a:r>
            <a:endParaRPr lang="en-US" sz="1200" dirty="0" smtClean="0"/>
          </a:p>
          <a:p>
            <a:pPr marL="1657350" lvl="3" indent="-285750" algn="just">
              <a:buFont typeface="Arial"/>
              <a:buChar char="•"/>
            </a:pPr>
            <a:r>
              <a:rPr lang="en-US" sz="1200" dirty="0" smtClean="0"/>
              <a:t>use </a:t>
            </a:r>
            <a:r>
              <a:rPr lang="en-US" sz="1200" dirty="0"/>
              <a:t>of “or”, </a:t>
            </a:r>
            <a:endParaRPr lang="en-US" sz="1200" dirty="0" smtClean="0"/>
          </a:p>
          <a:p>
            <a:pPr marL="1657350" lvl="3" indent="-285750" algn="just">
              <a:buFont typeface="Arial"/>
              <a:buChar char="•"/>
            </a:pPr>
            <a:r>
              <a:rPr lang="en-US" sz="1200" dirty="0" smtClean="0"/>
              <a:t>nonsensical </a:t>
            </a:r>
            <a:r>
              <a:rPr lang="en-US" sz="1200" dirty="0"/>
              <a:t>descriptions.  </a:t>
            </a:r>
            <a:endParaRPr lang="en-US" sz="1200" dirty="0" smtClean="0"/>
          </a:p>
          <a:p>
            <a:pPr algn="just"/>
            <a:r>
              <a:rPr lang="en-US" dirty="0" smtClean="0"/>
              <a:t>Concepts </a:t>
            </a:r>
            <a:r>
              <a:rPr lang="en-US" dirty="0"/>
              <a:t>are ambiguous as an accident involving means of transportation is </a:t>
            </a:r>
            <a:r>
              <a:rPr lang="en-US" dirty="0" smtClean="0"/>
              <a:t>described, </a:t>
            </a:r>
            <a:r>
              <a:rPr lang="en-US" dirty="0"/>
              <a:t>but the injured is incidental to the accident</a:t>
            </a:r>
            <a:r>
              <a:rPr lang="en-US" dirty="0" smtClean="0"/>
              <a:t>.</a:t>
            </a:r>
            <a:endParaRPr lang="en-US" dirty="0"/>
          </a:p>
        </p:txBody>
      </p:sp>
      <p:grpSp>
        <p:nvGrpSpPr>
          <p:cNvPr id="6" name="Group 5"/>
          <p:cNvGrpSpPr/>
          <p:nvPr/>
        </p:nvGrpSpPr>
        <p:grpSpPr>
          <a:xfrm>
            <a:off x="457199" y="4775729"/>
            <a:ext cx="6070600" cy="376238"/>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t>SNOMED International – Leading healthcare terminology, worldwide | </a:t>
              </a:r>
              <a:r>
                <a:rPr lang="en-US" dirty="0" smtClean="0">
                  <a:hlinkClick r:id="rId3"/>
                </a:rPr>
                <a:t>www.snomed.org</a:t>
              </a:r>
              <a:r>
                <a:rPr lang="en-US" dirty="0" smtClean="0"/>
                <a:t> |</a:t>
              </a:r>
              <a:endParaRPr lang="en-US" dirty="0"/>
            </a:p>
          </p:txBody>
        </p:sp>
        <p:pic>
          <p:nvPicPr>
            <p:cNvPr id="8" name="twitter SNOMED Med Grey.eps" descr="/Users/kathyair/Data/SNOMED/2212 PPT Template/images/twitter SNOMED Med Grey.eps"/>
            <p:cNvPicPr>
              <a:picLocks noChangeAspect="1"/>
            </p:cNvPicPr>
            <p:nvPr/>
          </p:nvPicPr>
          <p:blipFill>
            <a:blip r:embed="rId4"/>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hlinkClick r:id="rId5"/>
                </a:rPr>
                <a:t>@Snomedct </a:t>
              </a:r>
              <a:r>
                <a:rPr lang="de-DE" dirty="0" smtClean="0"/>
                <a:t>| </a:t>
              </a:r>
              <a:r>
                <a:rPr lang="en-US" dirty="0" smtClean="0"/>
                <a:t>© 2018 IHTSDO </a:t>
              </a:r>
              <a:endParaRPr lang="en-US" dirty="0"/>
            </a:p>
          </p:txBody>
        </p:sp>
      </p:grpSp>
    </p:spTree>
    <p:extLst>
      <p:ext uri="{BB962C8B-B14F-4D97-AF65-F5344CB8AC3E}">
        <p14:creationId xmlns:p14="http://schemas.microsoft.com/office/powerpoint/2010/main" val="13967144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a:t>
            </a:r>
            <a:endParaRPr lang="en-US" dirty="0"/>
          </a:p>
        </p:txBody>
      </p:sp>
      <p:sp>
        <p:nvSpPr>
          <p:cNvPr id="4" name="Slide Number Placeholder 3"/>
          <p:cNvSpPr>
            <a:spLocks noGrp="1"/>
          </p:cNvSpPr>
          <p:nvPr>
            <p:ph type="sldNum" sz="quarter" idx="4"/>
          </p:nvPr>
        </p:nvSpPr>
        <p:spPr/>
        <p:txBody>
          <a:bodyPr/>
          <a:lstStyle/>
          <a:p>
            <a:fld id="{CF0A3129-E875-6648-A0B3-8ABAE574B041}" type="slidenum">
              <a:rPr lang="en-US"/>
              <a:pPr/>
              <a:t>3</a:t>
            </a:fld>
            <a:endParaRPr lang="en-US" dirty="0"/>
          </a:p>
        </p:txBody>
      </p:sp>
      <p:sp>
        <p:nvSpPr>
          <p:cNvPr id="5" name="Text Placeholder 4"/>
          <p:cNvSpPr>
            <a:spLocks noGrp="1"/>
          </p:cNvSpPr>
          <p:nvPr>
            <p:ph type="body" sz="quarter" idx="10"/>
          </p:nvPr>
        </p:nvSpPr>
        <p:spPr>
          <a:xfrm>
            <a:off x="463550" y="1398587"/>
            <a:ext cx="8235950" cy="3368145"/>
          </a:xfrm>
          <a:ln>
            <a:noFill/>
          </a:ln>
        </p:spPr>
        <p:txBody>
          <a:bodyPr/>
          <a:lstStyle/>
          <a:p>
            <a:endParaRPr lang="en-US" dirty="0" smtClean="0"/>
          </a:p>
          <a:p>
            <a:r>
              <a:rPr lang="en-US" dirty="0" smtClean="0"/>
              <a:t>215231006 </a:t>
            </a:r>
            <a:r>
              <a:rPr lang="en-US" dirty="0"/>
              <a:t>|Animal-drawn vehicle accident involving fall from animal-drawn vehicle, occupant of tram injured (event)|</a:t>
            </a:r>
          </a:p>
          <a:p>
            <a:r>
              <a:rPr lang="en-US" dirty="0"/>
              <a:t>214566002 |</a:t>
            </a:r>
            <a:r>
              <a:rPr lang="en-US" dirty="0" err="1"/>
              <a:t>Noncollision</a:t>
            </a:r>
            <a:r>
              <a:rPr lang="en-US" dirty="0"/>
              <a:t> motor vehicle traffic accident involving being accidentally pushed from motor vehicle while in motion, pedal cyclist injured (event)|</a:t>
            </a:r>
          </a:p>
          <a:p>
            <a:r>
              <a:rPr lang="en-US" dirty="0"/>
              <a:t>214646002 |</a:t>
            </a:r>
            <a:r>
              <a:rPr lang="en-US" dirty="0" err="1"/>
              <a:t>Nontraffic</a:t>
            </a:r>
            <a:r>
              <a:rPr lang="en-US" dirty="0"/>
              <a:t> accident involving breakage of part of motor-driven snow vehicle, passenger on motorcycle injured (event)|</a:t>
            </a:r>
          </a:p>
        </p:txBody>
      </p:sp>
      <p:pic>
        <p:nvPicPr>
          <p:cNvPr id="8" name="brilliant idea.jpg"/>
          <p:cNvPicPr>
            <a:picLocks noChangeAspect="1"/>
          </p:cNvPicPr>
          <p:nvPr/>
        </p:nvPicPr>
        <p:blipFill>
          <a:blip r:embed="rId2" r:link="rId3" cstate="print">
            <a:extLst>
              <a:ext uri="{28A0092B-C50C-407E-A947-70E740481C1C}">
                <a14:useLocalDpi xmlns:a14="http://schemas.microsoft.com/office/drawing/2010/main" val="0"/>
              </a:ext>
            </a:extLst>
          </a:blip>
          <a:stretch>
            <a:fillRect/>
          </a:stretch>
        </p:blipFill>
        <p:spPr>
          <a:xfrm>
            <a:off x="7766050" y="3517836"/>
            <a:ext cx="914400" cy="1100253"/>
          </a:xfrm>
          <a:prstGeom prst="rect">
            <a:avLst/>
          </a:prstGeom>
        </p:spPr>
      </p:pic>
      <p:grpSp>
        <p:nvGrpSpPr>
          <p:cNvPr id="12" name="Group 11"/>
          <p:cNvGrpSpPr/>
          <p:nvPr/>
        </p:nvGrpSpPr>
        <p:grpSpPr>
          <a:xfrm>
            <a:off x="457199" y="4767262"/>
            <a:ext cx="6070600" cy="376238"/>
            <a:chOff x="457199" y="4767262"/>
            <a:chExt cx="6070600" cy="376238"/>
          </a:xfrm>
        </p:grpSpPr>
        <p:sp>
          <p:nvSpPr>
            <p:cNvPr id="13"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t>SNOMED International – Leading healthcare terminology, worldwide | </a:t>
              </a:r>
              <a:r>
                <a:rPr lang="en-US" dirty="0" smtClean="0">
                  <a:hlinkClick r:id="rId4"/>
                </a:rPr>
                <a:t>www.snomed.org</a:t>
              </a:r>
              <a:r>
                <a:rPr lang="en-US" dirty="0" smtClean="0"/>
                <a:t> |</a:t>
              </a:r>
              <a:endParaRPr lang="en-US" dirty="0"/>
            </a:p>
          </p:txBody>
        </p:sp>
        <p:pic>
          <p:nvPicPr>
            <p:cNvPr id="14" name="twitter SNOMED Med Grey.eps" descr="/Users/kathyair/Data/SNOMED/2212 PPT Template/images/twitter SNOMED Med Grey.eps"/>
            <p:cNvPicPr>
              <a:picLocks noChangeAspect="1"/>
            </p:cNvPicPr>
            <p:nvPr/>
          </p:nvPicPr>
          <p:blipFill>
            <a:blip r:embed="rId5"/>
            <a:stretch>
              <a:fillRect/>
            </a:stretch>
          </p:blipFill>
          <p:spPr>
            <a:xfrm>
              <a:off x="4425950" y="4794250"/>
              <a:ext cx="320040" cy="320040"/>
            </a:xfrm>
            <a:prstGeom prst="rect">
              <a:avLst/>
            </a:prstGeom>
          </p:spPr>
        </p:pic>
        <p:sp>
          <p:nvSpPr>
            <p:cNvPr id="15"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hlinkClick r:id="rId6"/>
                </a:rPr>
                <a:t>@Snomedct </a:t>
              </a:r>
              <a:r>
                <a:rPr lang="de-DE" dirty="0" smtClean="0"/>
                <a:t>| </a:t>
              </a:r>
              <a:r>
                <a:rPr lang="en-US" dirty="0" smtClean="0"/>
                <a:t>© 2018 IHTSDO </a:t>
              </a:r>
              <a:endParaRPr lang="en-US" dirty="0"/>
            </a:p>
          </p:txBody>
        </p:sp>
      </p:grpSp>
    </p:spTree>
    <p:extLst>
      <p:ext uri="{BB962C8B-B14F-4D97-AF65-F5344CB8AC3E}">
        <p14:creationId xmlns:p14="http://schemas.microsoft.com/office/powerpoint/2010/main" val="39191697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68735308-free-high-tech-wallpapers.jpg"/>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32848" r="32848"/>
          <a:stretch>
            <a:fillRect/>
          </a:stretch>
        </p:blipFill>
        <p:spPr/>
      </p:pic>
      <p:sp>
        <p:nvSpPr>
          <p:cNvPr id="3" name="Title 2"/>
          <p:cNvSpPr>
            <a:spLocks noGrp="1"/>
          </p:cNvSpPr>
          <p:nvPr>
            <p:ph type="title"/>
          </p:nvPr>
        </p:nvSpPr>
        <p:spPr>
          <a:xfrm>
            <a:off x="457200" y="913550"/>
            <a:ext cx="5810250" cy="602820"/>
          </a:xfrm>
        </p:spPr>
        <p:txBody>
          <a:bodyPr/>
          <a:lstStyle/>
          <a:p>
            <a:r>
              <a:rPr lang="en-US" dirty="0" smtClean="0">
                <a:solidFill>
                  <a:srgbClr val="00A9E0"/>
                </a:solidFill>
              </a:rPr>
              <a:t>Discussion</a:t>
            </a:r>
            <a:endParaRPr lang="en-US" dirty="0">
              <a:solidFill>
                <a:srgbClr val="00A9E0"/>
              </a:solidFill>
            </a:endParaRPr>
          </a:p>
        </p:txBody>
      </p:sp>
      <p:sp>
        <p:nvSpPr>
          <p:cNvPr id="4" name="Text Placeholder 3"/>
          <p:cNvSpPr>
            <a:spLocks noGrp="1"/>
          </p:cNvSpPr>
          <p:nvPr>
            <p:ph type="body" sz="quarter" idx="4294967295"/>
          </p:nvPr>
        </p:nvSpPr>
        <p:spPr>
          <a:xfrm>
            <a:off x="463550" y="1564821"/>
            <a:ext cx="5803900" cy="3143250"/>
          </a:xfrm>
        </p:spPr>
        <p:txBody>
          <a:bodyPr/>
          <a:lstStyle/>
          <a:p>
            <a:pPr algn="just"/>
            <a:endParaRPr lang="en-US" dirty="0" smtClean="0"/>
          </a:p>
          <a:p>
            <a:pPr algn="just"/>
            <a:r>
              <a:rPr lang="en-US" dirty="0" smtClean="0"/>
              <a:t>The </a:t>
            </a:r>
            <a:r>
              <a:rPr lang="en-US" dirty="0"/>
              <a:t>classification-derived phraseology explains the origin of these concepts. </a:t>
            </a:r>
            <a:r>
              <a:rPr lang="en-US" dirty="0" smtClean="0"/>
              <a:t> </a:t>
            </a:r>
            <a:r>
              <a:rPr lang="en-US" dirty="0"/>
              <a:t>C</a:t>
            </a:r>
            <a:r>
              <a:rPr lang="en-US" dirty="0" smtClean="0"/>
              <a:t>lassifications </a:t>
            </a:r>
            <a:r>
              <a:rPr lang="en-US" dirty="0"/>
              <a:t>have evolved</a:t>
            </a:r>
            <a:r>
              <a:rPr lang="en-US" dirty="0" smtClean="0"/>
              <a:t>, but </a:t>
            </a:r>
            <a:r>
              <a:rPr lang="en-US" dirty="0"/>
              <a:t>the concepts have persisted. </a:t>
            </a:r>
            <a:r>
              <a:rPr lang="en-US" dirty="0" smtClean="0"/>
              <a:t> Requests for new concepts like these would be rejected today according to fundamental terminological principles.</a:t>
            </a:r>
            <a:endParaRPr lang="en-US" dirty="0"/>
          </a:p>
          <a:p>
            <a:endParaRPr lang="en-US" dirty="0">
              <a:solidFill>
                <a:schemeClr val="tx1"/>
              </a:solidFill>
            </a:endParaRPr>
          </a:p>
          <a:p>
            <a:pPr algn="just"/>
            <a:r>
              <a:rPr lang="en-US" dirty="0" smtClean="0"/>
              <a:t>The effects extend to contingent mapping projects.  Discrepancies exist on whether or not to assign maps, and how to assign maps to concepts with outdated classification language.  The effects are assumed to be present in </a:t>
            </a:r>
            <a:r>
              <a:rPr lang="en-US" dirty="0" err="1" smtClean="0"/>
              <a:t>RefSets</a:t>
            </a:r>
            <a:r>
              <a:rPr lang="en-US" dirty="0" smtClean="0"/>
              <a:t> as well. </a:t>
            </a:r>
            <a:endParaRPr lang="en-US" dirty="0"/>
          </a:p>
        </p:txBody>
      </p:sp>
      <p:sp>
        <p:nvSpPr>
          <p:cNvPr id="6" name="Slide Number Placeholder 5"/>
          <p:cNvSpPr>
            <a:spLocks noGrp="1"/>
          </p:cNvSpPr>
          <p:nvPr>
            <p:ph type="sldNum" sz="quarter" idx="11"/>
          </p:nvPr>
        </p:nvSpPr>
        <p:spPr/>
        <p:txBody>
          <a:bodyPr/>
          <a:lstStyle/>
          <a:p>
            <a:fld id="{CF0A3129-E875-6648-A0B3-8ABAE574B041}" type="slidenum">
              <a:rPr lang="en-US"/>
              <a:pPr/>
              <a:t>4</a:t>
            </a:fld>
            <a:endParaRPr lang="en-US" dirty="0"/>
          </a:p>
        </p:txBody>
      </p:sp>
      <p:grpSp>
        <p:nvGrpSpPr>
          <p:cNvPr id="7" name="Group 6"/>
          <p:cNvGrpSpPr/>
          <p:nvPr/>
        </p:nvGrpSpPr>
        <p:grpSpPr>
          <a:xfrm>
            <a:off x="457199" y="4767262"/>
            <a:ext cx="6070600" cy="376238"/>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t>SNOMED International – Leading healthcare terminology, worldwide | </a:t>
              </a:r>
              <a:r>
                <a:rPr lang="en-US" dirty="0" smtClean="0">
                  <a:hlinkClick r:id="rId4"/>
                </a:rPr>
                <a:t>www.snomed.org</a:t>
              </a:r>
              <a:r>
                <a:rPr lang="en-US" dirty="0" smtClean="0"/>
                <a:t> |</a:t>
              </a:r>
              <a:endParaRPr lang="en-US" dirty="0"/>
            </a:p>
          </p:txBody>
        </p:sp>
        <p:pic>
          <p:nvPicPr>
            <p:cNvPr id="10" name="twitter SNOMED Med Grey.eps" descr="/Users/kathyair/Data/SNOMED/2212 PPT Template/images/twitter SNOMED Med Grey.eps"/>
            <p:cNvPicPr>
              <a:picLocks noChangeAspect="1"/>
            </p:cNvPicPr>
            <p:nvPr/>
          </p:nvPicPr>
          <p:blipFill>
            <a:blip r:embed="rId5"/>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hlinkClick r:id="rId6"/>
                </a:rPr>
                <a:t>@Snomedct </a:t>
              </a:r>
              <a:r>
                <a:rPr lang="de-DE" dirty="0" smtClean="0"/>
                <a:t>| </a:t>
              </a:r>
              <a:r>
                <a:rPr lang="en-US" dirty="0" smtClean="0"/>
                <a:t>© 2018 IHTSDO </a:t>
              </a:r>
              <a:endParaRPr lang="en-US" dirty="0"/>
            </a:p>
          </p:txBody>
        </p:sp>
      </p:grpSp>
    </p:spTree>
    <p:extLst>
      <p:ext uri="{BB962C8B-B14F-4D97-AF65-F5344CB8AC3E}">
        <p14:creationId xmlns:p14="http://schemas.microsoft.com/office/powerpoint/2010/main" val="144670983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4" name="Slide Number Placeholder 3"/>
          <p:cNvSpPr>
            <a:spLocks noGrp="1"/>
          </p:cNvSpPr>
          <p:nvPr>
            <p:ph type="sldNum" sz="quarter" idx="4"/>
          </p:nvPr>
        </p:nvSpPr>
        <p:spPr/>
        <p:txBody>
          <a:bodyPr/>
          <a:lstStyle/>
          <a:p>
            <a:fld id="{CF0A3129-E875-6648-A0B3-8ABAE574B041}" type="slidenum">
              <a:rPr lang="en-US"/>
              <a:pPr/>
              <a:t>5</a:t>
            </a:fld>
            <a:endParaRPr lang="en-US" dirty="0"/>
          </a:p>
        </p:txBody>
      </p:sp>
      <p:sp>
        <p:nvSpPr>
          <p:cNvPr id="5" name="Text Placeholder 4"/>
          <p:cNvSpPr>
            <a:spLocks noGrp="1"/>
          </p:cNvSpPr>
          <p:nvPr>
            <p:ph type="body" sz="quarter" idx="10"/>
          </p:nvPr>
        </p:nvSpPr>
        <p:spPr>
          <a:xfrm>
            <a:off x="463550" y="1398587"/>
            <a:ext cx="8235950" cy="3368145"/>
          </a:xfrm>
          <a:ln>
            <a:noFill/>
          </a:ln>
        </p:spPr>
        <p:txBody>
          <a:bodyPr/>
          <a:lstStyle/>
          <a:p>
            <a:r>
              <a:rPr lang="en-US" sz="1800" b="1" dirty="0" smtClean="0">
                <a:latin typeface="+mn-lt"/>
              </a:rPr>
              <a:t>ICD-9-CM</a:t>
            </a:r>
            <a:endParaRPr lang="en-US" sz="1800" b="1" dirty="0" smtClean="0">
              <a:latin typeface="+mn-lt"/>
            </a:endParaRPr>
          </a:p>
          <a:p>
            <a:pPr algn="just"/>
            <a:r>
              <a:rPr lang="en-US" dirty="0"/>
              <a:t>ICD-9-CM is the United States’ clinical modification of ICD-9.  The ICD-9-CM classification was replaced with ICD-10-CM on 1 October 2015, and the SNOMED CT to ICD-9-CM map has subsequently been deprecated.  The ICD-10-CM classification no longer uses the ambiguous </a:t>
            </a:r>
            <a:r>
              <a:rPr lang="en-US" dirty="0" smtClean="0"/>
              <a:t>terminology </a:t>
            </a:r>
            <a:r>
              <a:rPr lang="en-US" dirty="0"/>
              <a:t>of ICD-9-CM.  </a:t>
            </a:r>
          </a:p>
          <a:p>
            <a:pPr>
              <a:lnSpc>
                <a:spcPct val="150000"/>
              </a:lnSpc>
            </a:pPr>
            <a:r>
              <a:rPr lang="en-US" sz="1800" b="1" dirty="0" smtClean="0">
                <a:latin typeface="+mj-lt"/>
              </a:rPr>
              <a:t>CTV3</a:t>
            </a:r>
            <a:endParaRPr lang="en-US" sz="1800" b="1" dirty="0">
              <a:latin typeface="+mj-lt"/>
            </a:endParaRPr>
          </a:p>
          <a:p>
            <a:pPr algn="just"/>
            <a:r>
              <a:rPr lang="en-US" dirty="0"/>
              <a:t>In a small sample of these concepts, the assigned CTV3 codes are T codes which means they came from the alpha chapters of Read version 2 (ICD-9 derived) and will have been added to </a:t>
            </a:r>
            <a:r>
              <a:rPr lang="en-US" dirty="0" smtClean="0"/>
              <a:t>CTV3  </a:t>
            </a:r>
            <a:r>
              <a:rPr lang="en-US" dirty="0"/>
              <a:t>for mapping purposes</a:t>
            </a:r>
            <a:r>
              <a:rPr lang="en-US" dirty="0" smtClean="0"/>
              <a:t>.</a:t>
            </a:r>
            <a:endParaRPr lang="en-US" dirty="0"/>
          </a:p>
        </p:txBody>
      </p:sp>
      <p:pic>
        <p:nvPicPr>
          <p:cNvPr id="8" name="brilliant idea.jpg"/>
          <p:cNvPicPr>
            <a:picLocks noChangeAspect="1"/>
          </p:cNvPicPr>
          <p:nvPr/>
        </p:nvPicPr>
        <p:blipFill>
          <a:blip r:embed="rId3" r:link="rId4" cstate="print">
            <a:extLst>
              <a:ext uri="{28A0092B-C50C-407E-A947-70E740481C1C}">
                <a14:useLocalDpi xmlns:a14="http://schemas.microsoft.com/office/drawing/2010/main" val="0"/>
              </a:ext>
            </a:extLst>
          </a:blip>
          <a:stretch>
            <a:fillRect/>
          </a:stretch>
        </p:blipFill>
        <p:spPr>
          <a:xfrm>
            <a:off x="8038813" y="4042542"/>
            <a:ext cx="641636" cy="494914"/>
          </a:xfrm>
          <a:prstGeom prst="rect">
            <a:avLst/>
          </a:prstGeom>
        </p:spPr>
      </p:pic>
      <p:grpSp>
        <p:nvGrpSpPr>
          <p:cNvPr id="12" name="Group 11"/>
          <p:cNvGrpSpPr/>
          <p:nvPr/>
        </p:nvGrpSpPr>
        <p:grpSpPr>
          <a:xfrm>
            <a:off x="457199" y="4767262"/>
            <a:ext cx="6070600" cy="376238"/>
            <a:chOff x="457199" y="4767262"/>
            <a:chExt cx="6070600" cy="376238"/>
          </a:xfrm>
        </p:grpSpPr>
        <p:sp>
          <p:nvSpPr>
            <p:cNvPr id="13"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t>SNOMED International – Leading healthcare terminology, worldwide | </a:t>
              </a:r>
              <a:r>
                <a:rPr lang="en-US" dirty="0" smtClean="0">
                  <a:hlinkClick r:id="rId5"/>
                </a:rPr>
                <a:t>www.snomed.org</a:t>
              </a:r>
              <a:r>
                <a:rPr lang="en-US" dirty="0" smtClean="0"/>
                <a:t> |</a:t>
              </a:r>
              <a:endParaRPr lang="en-US" dirty="0"/>
            </a:p>
          </p:txBody>
        </p:sp>
        <p:pic>
          <p:nvPicPr>
            <p:cNvPr id="14" name="twitter SNOMED Med Grey.eps" descr="/Users/kathyair/Data/SNOMED/2212 PPT Template/images/twitter SNOMED Med Grey.eps"/>
            <p:cNvPicPr>
              <a:picLocks noChangeAspect="1"/>
            </p:cNvPicPr>
            <p:nvPr/>
          </p:nvPicPr>
          <p:blipFill>
            <a:blip r:embed="rId6"/>
            <a:stretch>
              <a:fillRect/>
            </a:stretch>
          </p:blipFill>
          <p:spPr>
            <a:xfrm>
              <a:off x="4425950" y="4794250"/>
              <a:ext cx="320040" cy="320040"/>
            </a:xfrm>
            <a:prstGeom prst="rect">
              <a:avLst/>
            </a:prstGeom>
          </p:spPr>
        </p:pic>
        <p:sp>
          <p:nvSpPr>
            <p:cNvPr id="15"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hlinkClick r:id="rId7"/>
                </a:rPr>
                <a:t>@Snomedct </a:t>
              </a:r>
              <a:r>
                <a:rPr lang="de-DE" dirty="0" smtClean="0"/>
                <a:t>| </a:t>
              </a:r>
              <a:r>
                <a:rPr lang="en-US" dirty="0" smtClean="0"/>
                <a:t>© 2018 IHTSDO </a:t>
              </a:r>
              <a:endParaRPr lang="en-US" dirty="0"/>
            </a:p>
          </p:txBody>
        </p:sp>
      </p:grpSp>
    </p:spTree>
    <p:extLst>
      <p:ext uri="{BB962C8B-B14F-4D97-AF65-F5344CB8AC3E}">
        <p14:creationId xmlns:p14="http://schemas.microsoft.com/office/powerpoint/2010/main" val="278244150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87830"/>
            <a:ext cx="5810250" cy="602820"/>
          </a:xfrm>
        </p:spPr>
        <p:txBody>
          <a:bodyPr/>
          <a:lstStyle/>
          <a:p>
            <a:r>
              <a:rPr lang="en-US" dirty="0"/>
              <a:t>Example </a:t>
            </a:r>
            <a:r>
              <a:rPr lang="en-US" dirty="0" smtClean="0"/>
              <a:t>SNOMED CT and </a:t>
            </a:r>
            <a:r>
              <a:rPr lang="en-US" dirty="0"/>
              <a:t>ICD-9-CM:</a:t>
            </a:r>
          </a:p>
        </p:txBody>
      </p:sp>
      <p:sp>
        <p:nvSpPr>
          <p:cNvPr id="5" name="Text Placeholder 4"/>
          <p:cNvSpPr>
            <a:spLocks noGrp="1"/>
          </p:cNvSpPr>
          <p:nvPr>
            <p:ph type="body" sz="quarter" idx="4294967295"/>
          </p:nvPr>
        </p:nvSpPr>
        <p:spPr>
          <a:xfrm>
            <a:off x="463550" y="1390650"/>
            <a:ext cx="5803900" cy="3317421"/>
          </a:xfrm>
        </p:spPr>
        <p:txBody>
          <a:bodyPr/>
          <a:lstStyle/>
          <a:p>
            <a:pPr marL="285750" lvl="0" indent="-285750">
              <a:buFont typeface="Arial"/>
              <a:buChar char="•"/>
            </a:pPr>
            <a:endParaRPr lang="en-US" dirty="0" smtClean="0"/>
          </a:p>
          <a:p>
            <a:pPr marL="285750" lvl="0" indent="-285750">
              <a:buFont typeface="Arial"/>
              <a:buChar char="•"/>
            </a:pPr>
            <a:r>
              <a:rPr lang="en-US" sz="1800" dirty="0" smtClean="0"/>
              <a:t>214736007 </a:t>
            </a:r>
            <a:r>
              <a:rPr lang="en-US" sz="1800" dirty="0"/>
              <a:t>|</a:t>
            </a:r>
            <a:r>
              <a:rPr lang="en-US" sz="1800" dirty="0" err="1"/>
              <a:t>Nontraffic</a:t>
            </a:r>
            <a:r>
              <a:rPr lang="en-US" sz="1800" dirty="0"/>
              <a:t> accident involving fall from off-road motor vehicle, except snow vehicle, motor cyclist injured (event)| </a:t>
            </a:r>
          </a:p>
          <a:p>
            <a:pPr marL="285750" lvl="0" indent="-285750">
              <a:buFont typeface="Arial"/>
              <a:buChar char="•"/>
            </a:pPr>
            <a:endParaRPr lang="en-US" sz="1800" dirty="0" smtClean="0"/>
          </a:p>
          <a:p>
            <a:pPr marL="285750" lvl="0" indent="-285750">
              <a:buFont typeface="Arial"/>
              <a:buChar char="•"/>
            </a:pPr>
            <a:r>
              <a:rPr lang="en-US" sz="1800" dirty="0" smtClean="0"/>
              <a:t>E821.2</a:t>
            </a:r>
            <a:r>
              <a:rPr lang="en-US" sz="1800" dirty="0"/>
              <a:t> </a:t>
            </a:r>
            <a:r>
              <a:rPr lang="en-US" sz="1800" dirty="0" err="1"/>
              <a:t>Nontraffic</a:t>
            </a:r>
            <a:r>
              <a:rPr lang="en-US" sz="1800" dirty="0"/>
              <a:t> accident involving other off-road motor vehicle injuring motorcyclist</a:t>
            </a:r>
          </a:p>
        </p:txBody>
      </p:sp>
      <p:sp>
        <p:nvSpPr>
          <p:cNvPr id="6" name="Slide Number Placeholder 5"/>
          <p:cNvSpPr>
            <a:spLocks noGrp="1"/>
          </p:cNvSpPr>
          <p:nvPr>
            <p:ph type="sldNum" sz="quarter" idx="11"/>
          </p:nvPr>
        </p:nvSpPr>
        <p:spPr/>
        <p:txBody>
          <a:bodyPr/>
          <a:lstStyle/>
          <a:p>
            <a:fld id="{CF0A3129-E875-6648-A0B3-8ABAE574B041}" type="slidenum">
              <a:rPr lang="en-US"/>
              <a:pPr/>
              <a:t>6</a:t>
            </a:fld>
            <a:endParaRPr lang="en-US" dirty="0"/>
          </a:p>
        </p:txBody>
      </p:sp>
      <p:grpSp>
        <p:nvGrpSpPr>
          <p:cNvPr id="7" name="Group 6"/>
          <p:cNvGrpSpPr/>
          <p:nvPr/>
        </p:nvGrpSpPr>
        <p:grpSpPr>
          <a:xfrm>
            <a:off x="457199" y="4767262"/>
            <a:ext cx="6070600" cy="376238"/>
            <a:chOff x="457199" y="4767262"/>
            <a:chExt cx="6070600" cy="376238"/>
          </a:xfrm>
        </p:grpSpPr>
        <p:sp>
          <p:nvSpPr>
            <p:cNvPr id="8"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t>SNOMED International – Leading healthcare terminology, worldwide | </a:t>
              </a:r>
              <a:r>
                <a:rPr lang="en-US" dirty="0" smtClean="0">
                  <a:hlinkClick r:id="rId2"/>
                </a:rPr>
                <a:t>www.snomed.org</a:t>
              </a:r>
              <a:r>
                <a:rPr lang="en-US" dirty="0" smtClean="0"/>
                <a:t> |</a:t>
              </a:r>
              <a:endParaRPr lang="en-US" dirty="0"/>
            </a:p>
          </p:txBody>
        </p:sp>
        <p:pic>
          <p:nvPicPr>
            <p:cNvPr id="9"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hlinkClick r:id="rId4"/>
                </a:rPr>
                <a:t>@Snomedct </a:t>
              </a:r>
              <a:r>
                <a:rPr lang="de-DE" dirty="0" smtClean="0"/>
                <a:t>| </a:t>
              </a:r>
              <a:r>
                <a:rPr lang="en-US" dirty="0" smtClean="0"/>
                <a:t>© 2018 IHTSDO </a:t>
              </a:r>
              <a:endParaRPr lang="en-US" dirty="0"/>
            </a:p>
          </p:txBody>
        </p:sp>
      </p:grpSp>
      <p:pic>
        <p:nvPicPr>
          <p:cNvPr id="13" name="Picture 12" descr="Screen Shot 2018-04-05 at 11.09.33 A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3449" y="1714430"/>
            <a:ext cx="1524000" cy="2044700"/>
          </a:xfrm>
          <a:prstGeom prst="rect">
            <a:avLst/>
          </a:prstGeom>
        </p:spPr>
      </p:pic>
    </p:spTree>
    <p:extLst>
      <p:ext uri="{BB962C8B-B14F-4D97-AF65-F5344CB8AC3E}">
        <p14:creationId xmlns:p14="http://schemas.microsoft.com/office/powerpoint/2010/main" val="8312998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p:cNvSpPr/>
          <p:nvPr/>
        </p:nvSpPr>
        <p:spPr>
          <a:xfrm>
            <a:off x="0" y="0"/>
            <a:ext cx="9144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Screen Shot 2016-12-05 at 1.20.21 PM.jpg"/>
          <p:cNvPicPr>
            <a:picLocks noChangeAspect="1"/>
          </p:cNvPicPr>
          <p:nvPr/>
        </p:nvPicPr>
        <p:blipFill>
          <a:blip r:embed="rId2">
            <a:extLst/>
          </a:blip>
          <a:stretch>
            <a:fillRect/>
          </a:stretch>
        </p:blipFill>
        <p:spPr>
          <a:xfrm>
            <a:off x="8000189" y="141329"/>
            <a:ext cx="685800" cy="688707"/>
          </a:xfrm>
          <a:prstGeom prst="rect">
            <a:avLst/>
          </a:prstGeom>
          <a:ln w="3175">
            <a:miter lim="400000"/>
          </a:ln>
        </p:spPr>
      </p:pic>
      <p:sp>
        <p:nvSpPr>
          <p:cNvPr id="11" name="TextBox 10"/>
          <p:cNvSpPr txBox="1"/>
          <p:nvPr/>
        </p:nvSpPr>
        <p:spPr>
          <a:xfrm>
            <a:off x="530176" y="2688122"/>
            <a:ext cx="5546774" cy="1569660"/>
          </a:xfrm>
          <a:prstGeom prst="rect">
            <a:avLst/>
          </a:prstGeom>
          <a:noFill/>
          <a:effectLst/>
        </p:spPr>
        <p:txBody>
          <a:bodyPr wrap="square" rtlCol="0">
            <a:spAutoFit/>
          </a:bodyPr>
          <a:lstStyle/>
          <a:p>
            <a:r>
              <a:rPr lang="en-US" sz="2400" b="0" i="0" dirty="0" smtClean="0">
                <a:solidFill>
                  <a:schemeClr val="accent2"/>
                </a:solidFill>
              </a:rPr>
              <a:t>Recommendation</a:t>
            </a:r>
          </a:p>
          <a:p>
            <a:endParaRPr lang="en-US" sz="2400" b="0" i="0" dirty="0" smtClean="0">
              <a:solidFill>
                <a:schemeClr val="accent2"/>
              </a:solidFill>
            </a:endParaRPr>
          </a:p>
          <a:p>
            <a:r>
              <a:rPr lang="en-US" sz="1600" dirty="0"/>
              <a:t>Barring any unforeseen negative consequences, it is recommended to inactivate </a:t>
            </a:r>
            <a:r>
              <a:rPr lang="en-US" sz="1600" dirty="0" smtClean="0"/>
              <a:t>concepts as described in </a:t>
            </a:r>
            <a:r>
              <a:rPr lang="en-US" sz="1600" dirty="0"/>
              <a:t>order to improve the quality of SNOMED CT.</a:t>
            </a:r>
          </a:p>
        </p:txBody>
      </p:sp>
      <p:pic>
        <p:nvPicPr>
          <p:cNvPr id="4" name="Technology_Background.jpg" descr="/Users/kathycoyle/Data/SNOMED/2212 PPT Template/images/Technology_Background.jpg"/>
          <p:cNvPicPr>
            <a:picLocks noGrp="1" noChangeAspect="1"/>
          </p:cNvPicPr>
          <p:nvPr>
            <p:ph type="pic" sz="quarter" idx="12"/>
          </p:nvPr>
        </p:nvPicPr>
        <p:blipFill>
          <a:blip r:embed="rId3" r:link="rId4">
            <a:extLst>
              <a:ext uri="{28A0092B-C50C-407E-A947-70E740481C1C}">
                <a14:useLocalDpi xmlns:a14="http://schemas.microsoft.com/office/drawing/2010/main" val="0"/>
              </a:ext>
            </a:extLst>
          </a:blip>
          <a:srcRect l="21297" r="21297"/>
          <a:stretch>
            <a:fillRect/>
          </a:stretch>
        </p:blipFill>
        <p:spPr>
          <a:xfrm>
            <a:off x="6826250" y="1114425"/>
            <a:ext cx="2317750" cy="4029075"/>
          </a:xfrm>
        </p:spPr>
      </p:pic>
    </p:spTree>
    <p:extLst>
      <p:ext uri="{BB962C8B-B14F-4D97-AF65-F5344CB8AC3E}">
        <p14:creationId xmlns:p14="http://schemas.microsoft.com/office/powerpoint/2010/main" val="7399545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AdobeStock_70171284_NEW.jpg" descr="/Users/kathycoyle/Data/SNOMED/2212 PPT Template/images/AdobeStock_70171284_NEW.jpg"/>
          <p:cNvPicPr>
            <a:picLocks noChangeAspect="1"/>
          </p:cNvPicPr>
          <p:nvPr/>
        </p:nvPicPr>
        <p:blipFill>
          <a:blip r:embed="rId2" r:link="rId3">
            <a:extLst>
              <a:ext uri="{28A0092B-C50C-407E-A947-70E740481C1C}">
                <a14:useLocalDpi xmlns:a14="http://schemas.microsoft.com/office/drawing/2010/main" val="0"/>
              </a:ext>
            </a:extLst>
          </a:blip>
          <a:stretch>
            <a:fillRect/>
          </a:stretch>
        </p:blipFill>
        <p:spPr>
          <a:xfrm>
            <a:off x="0" y="948266"/>
            <a:ext cx="9144000" cy="3206750"/>
          </a:xfrm>
          <a:prstGeom prst="rect">
            <a:avLst/>
          </a:prstGeom>
        </p:spPr>
      </p:pic>
      <p:sp>
        <p:nvSpPr>
          <p:cNvPr id="5" name="Rectangle 4"/>
          <p:cNvSpPr>
            <a:spLocks noChangeAspect="1"/>
          </p:cNvSpPr>
          <p:nvPr/>
        </p:nvSpPr>
        <p:spPr>
          <a:xfrm>
            <a:off x="0" y="215901"/>
            <a:ext cx="9144000" cy="3936999"/>
          </a:xfrm>
          <a:prstGeom prst="rect">
            <a:avLst/>
          </a:prstGeom>
          <a:gradFill>
            <a:gsLst>
              <a:gs pos="0">
                <a:schemeClr val="tx2"/>
              </a:gs>
              <a:gs pos="100000">
                <a:schemeClr val="accent5">
                  <a:lumMod val="20000"/>
                  <a:lumOff val="80000"/>
                  <a:alpha val="33000"/>
                </a:schemeClr>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lIns="68569" tIns="34284" rIns="68569" bIns="34284" spcCol="0" rtlCol="0" anchor="ctr"/>
          <a:lstStyle/>
          <a:p>
            <a:pPr algn="ctr"/>
            <a:endParaRPr lang="en-US" sz="2775" dirty="0">
              <a:latin typeface="Lato Light" charset="0"/>
              <a:cs typeface="Lato Light" charset="0"/>
            </a:endParaRPr>
          </a:p>
        </p:txBody>
      </p:sp>
      <p:sp>
        <p:nvSpPr>
          <p:cNvPr id="4" name="TextBox 3"/>
          <p:cNvSpPr txBox="1"/>
          <p:nvPr/>
        </p:nvSpPr>
        <p:spPr>
          <a:xfrm>
            <a:off x="641350" y="2686050"/>
            <a:ext cx="3968750" cy="1092607"/>
          </a:xfrm>
          <a:prstGeom prst="rect">
            <a:avLst/>
          </a:prstGeom>
          <a:noFill/>
          <a:effectLst>
            <a:outerShdw blurRad="50800" dist="38100" dir="2700000" algn="tl" rotWithShape="0">
              <a:prstClr val="black">
                <a:alpha val="40000"/>
              </a:prstClr>
            </a:outerShdw>
          </a:effectLst>
        </p:spPr>
        <p:txBody>
          <a:bodyPr wrap="square" rtlCol="0">
            <a:spAutoFit/>
          </a:bodyPr>
          <a:lstStyle/>
          <a:p>
            <a:pPr>
              <a:lnSpc>
                <a:spcPct val="50000"/>
              </a:lnSpc>
            </a:pPr>
            <a:r>
              <a:rPr lang="en-US" sz="6000" dirty="0">
                <a:solidFill>
                  <a:schemeClr val="bg2"/>
                </a:solidFill>
              </a:rPr>
              <a:t>Thank</a:t>
            </a:r>
          </a:p>
          <a:p>
            <a:pPr>
              <a:lnSpc>
                <a:spcPct val="50000"/>
              </a:lnSpc>
            </a:pPr>
            <a:r>
              <a:rPr lang="en-US" sz="6000" dirty="0">
                <a:solidFill>
                  <a:schemeClr val="bg2"/>
                </a:solidFill>
              </a:rPr>
              <a:t>	you!</a:t>
            </a:r>
          </a:p>
        </p:txBody>
      </p:sp>
      <p:grpSp>
        <p:nvGrpSpPr>
          <p:cNvPr id="6" name="Group 5"/>
          <p:cNvGrpSpPr/>
          <p:nvPr/>
        </p:nvGrpSpPr>
        <p:grpSpPr>
          <a:xfrm>
            <a:off x="457199" y="4767262"/>
            <a:ext cx="6070600" cy="376238"/>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t>SNOMED International – Leading healthcare terminology, worldwide | </a:t>
              </a:r>
              <a:r>
                <a:rPr lang="en-US" dirty="0" smtClean="0">
                  <a:hlinkClick r:id="rId4"/>
                </a:rPr>
                <a:t>www.snomed.org</a:t>
              </a:r>
              <a:r>
                <a:rPr lang="en-US" dirty="0" smtClean="0"/>
                <a:t> |</a:t>
              </a:r>
              <a:endParaRPr lang="en-US" dirty="0"/>
            </a:p>
          </p:txBody>
        </p:sp>
        <p:pic>
          <p:nvPicPr>
            <p:cNvPr id="8" name="twitter SNOMED Med Grey.eps" descr="/Users/kathyair/Data/SNOMED/2212 PPT Template/images/twitter SNOMED Med Grey.eps"/>
            <p:cNvPicPr>
              <a:picLocks noChangeAspect="1"/>
            </p:cNvPicPr>
            <p:nvPr/>
          </p:nvPicPr>
          <p:blipFill>
            <a:blip r:embed="rId5"/>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dirty="0" smtClean="0">
                  <a:hlinkClick r:id="rId6"/>
                </a:rPr>
                <a:t>@Snomedct </a:t>
              </a:r>
              <a:r>
                <a:rPr lang="de-DE" dirty="0" smtClean="0"/>
                <a:t>| </a:t>
              </a:r>
              <a:r>
                <a:rPr lang="en-US" dirty="0" smtClean="0"/>
                <a:t>© 2018 IHTSDO </a:t>
              </a:r>
              <a:endParaRPr lang="en-US" dirty="0"/>
            </a:p>
          </p:txBody>
        </p:sp>
      </p:grpSp>
      <p:sp>
        <p:nvSpPr>
          <p:cNvPr id="10" name="Rectangle 9"/>
          <p:cNvSpPr/>
          <p:nvPr/>
        </p:nvSpPr>
        <p:spPr>
          <a:xfrm>
            <a:off x="0" y="0"/>
            <a:ext cx="9144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 name="Group 162"/>
          <p:cNvGrpSpPr>
            <a:grpSpLocks noChangeAspect="1"/>
          </p:cNvGrpSpPr>
          <p:nvPr/>
        </p:nvGrpSpPr>
        <p:grpSpPr>
          <a:xfrm>
            <a:off x="6832063" y="178897"/>
            <a:ext cx="1828800" cy="812169"/>
            <a:chOff x="0" y="0"/>
            <a:chExt cx="3695597" cy="1641211"/>
          </a:xfrm>
        </p:grpSpPr>
        <p:pic>
          <p:nvPicPr>
            <p:cNvPr id="13" name="image8.png"/>
            <p:cNvPicPr>
              <a:picLocks noChangeAspect="1"/>
            </p:cNvPicPr>
            <p:nvPr/>
          </p:nvPicPr>
          <p:blipFill>
            <a:blip r:embed="rId7">
              <a:extLst/>
            </a:blip>
            <a:stretch>
              <a:fillRect/>
            </a:stretch>
          </p:blipFill>
          <p:spPr>
            <a:xfrm>
              <a:off x="0" y="0"/>
              <a:ext cx="3695598" cy="1641212"/>
            </a:xfrm>
            <a:prstGeom prst="rect">
              <a:avLst/>
            </a:prstGeom>
            <a:ln w="3175" cap="flat">
              <a:noFill/>
              <a:miter lim="400000"/>
            </a:ln>
            <a:effectLst/>
          </p:spPr>
        </p:pic>
        <p:pic>
          <p:nvPicPr>
            <p:cNvPr id="14" name="Screen Shot 2016-12-05 at 1.20.21 PM.jpg"/>
            <p:cNvPicPr>
              <a:picLocks noChangeAspect="1"/>
            </p:cNvPicPr>
            <p:nvPr/>
          </p:nvPicPr>
          <p:blipFill>
            <a:blip r:embed="rId8">
              <a:extLst/>
            </a:blip>
            <a:stretch>
              <a:fillRect/>
            </a:stretch>
          </p:blipFill>
          <p:spPr>
            <a:xfrm>
              <a:off x="400" y="3278"/>
              <a:ext cx="1627758" cy="1634655"/>
            </a:xfrm>
            <a:prstGeom prst="rect">
              <a:avLst/>
            </a:prstGeom>
            <a:ln w="3175" cap="flat">
              <a:noFill/>
              <a:miter lim="400000"/>
            </a:ln>
            <a:effectLst/>
          </p:spPr>
        </p:pic>
      </p:grpSp>
      <p:sp>
        <p:nvSpPr>
          <p:cNvPr id="15" name="Slide Number Placeholder 3"/>
          <p:cNvSpPr txBox="1">
            <a:spLocks/>
          </p:cNvSpPr>
          <p:nvPr/>
        </p:nvSpPr>
        <p:spPr>
          <a:xfrm>
            <a:off x="8246532" y="4767263"/>
            <a:ext cx="440267" cy="376237"/>
          </a:xfrm>
          <a:prstGeom prst="rect">
            <a:avLst/>
          </a:prstGeom>
        </p:spPr>
        <p:txBody>
          <a:bodyPr vert="horz" lIns="0" tIns="0" rIns="0" bIns="0" rtlCol="0" anchor="ctr"/>
          <a:lstStyle>
            <a:defPPr>
              <a:defRPr lang="en-US"/>
            </a:defPPr>
            <a:lvl1pPr marL="0" algn="r" defTabSz="914291" rtl="0" eaLnBrk="1" latinLnBrk="0" hangingPunct="1">
              <a:defRPr sz="800" b="0" i="0" kern="1200">
                <a:solidFill>
                  <a:schemeClr val="accent3"/>
                </a:solidFill>
                <a:latin typeface="Arial"/>
                <a:ea typeface="+mn-ea"/>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fld id="{CF0A3129-E875-6648-A0B3-8ABAE574B041}" type="slidenum">
              <a:rPr lang="en-US" smtClean="0"/>
              <a:pPr/>
              <a:t>8</a:t>
            </a:fld>
            <a:endParaRPr lang="en-US" dirty="0"/>
          </a:p>
        </p:txBody>
      </p:sp>
      <p:cxnSp>
        <p:nvCxnSpPr>
          <p:cNvPr id="16" name="Straight Connector 15"/>
          <p:cNvCxnSpPr/>
          <p:nvPr/>
        </p:nvCxnSpPr>
        <p:spPr>
          <a:xfrm flipH="1">
            <a:off x="457200" y="4762500"/>
            <a:ext cx="82296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
        <p:nvSpPr>
          <p:cNvPr id="17" name="Text Placeholder 2"/>
          <p:cNvSpPr txBox="1">
            <a:spLocks/>
          </p:cNvSpPr>
          <p:nvPr/>
        </p:nvSpPr>
        <p:spPr>
          <a:xfrm>
            <a:off x="463550" y="4330700"/>
            <a:ext cx="8343900" cy="419100"/>
          </a:xfrm>
          <a:prstGeom prst="rect">
            <a:avLst/>
          </a:prstGeom>
        </p:spPr>
        <p:txBody>
          <a:bodyPr/>
          <a:lstStyle>
            <a:lvl1pPr marL="0" indent="0" algn="l" defTabSz="457200" rtl="0" eaLnBrk="1" latinLnBrk="0" hangingPunct="1">
              <a:spcBef>
                <a:spcPts val="800"/>
              </a:spcBef>
              <a:buFont typeface="Arial"/>
              <a:buNone/>
              <a:defRPr sz="1400" b="0" i="0" kern="1200">
                <a:solidFill>
                  <a:schemeClr val="accent2"/>
                </a:solidFill>
                <a:latin typeface="Arial"/>
                <a:ea typeface="+mn-ea"/>
                <a:cs typeface="Arial"/>
              </a:defRPr>
            </a:lvl1pPr>
            <a:lvl2pPr marL="0" indent="0" algn="l" defTabSz="457200" rtl="0" eaLnBrk="1" latinLnBrk="0" hangingPunct="1">
              <a:spcBef>
                <a:spcPct val="20000"/>
              </a:spcBef>
              <a:buFont typeface="Arial"/>
              <a:buNone/>
              <a:defRPr sz="1400" b="0" kern="1200">
                <a:solidFill>
                  <a:schemeClr val="tx1">
                    <a:lumMod val="50000"/>
                  </a:schemeClr>
                </a:solidFill>
                <a:latin typeface="Verdana"/>
                <a:ea typeface="+mn-ea"/>
                <a:cs typeface="+mn-cs"/>
              </a:defRPr>
            </a:lvl2pPr>
            <a:lvl3pPr marL="45720" indent="0" algn="l" defTabSz="457200" rtl="0" eaLnBrk="1" latinLnBrk="0" hangingPunct="1">
              <a:spcBef>
                <a:spcPts val="800"/>
              </a:spcBef>
              <a:buFont typeface="Arial"/>
              <a:buNone/>
              <a:defRPr sz="1200" b="0" kern="1200">
                <a:solidFill>
                  <a:schemeClr val="tx1">
                    <a:lumMod val="50000"/>
                  </a:schemeClr>
                </a:solidFill>
                <a:latin typeface="Verdana"/>
                <a:ea typeface="+mn-ea"/>
                <a:cs typeface="+mn-cs"/>
              </a:defRPr>
            </a:lvl3pPr>
            <a:lvl4pPr marL="1371600" indent="0" algn="l" defTabSz="457200" rtl="0" eaLnBrk="1" latinLnBrk="0" hangingPunct="1">
              <a:spcBef>
                <a:spcPct val="20000"/>
              </a:spcBef>
              <a:buFont typeface="Arial"/>
              <a:buNone/>
              <a:defRPr sz="1000" b="0" kern="1200">
                <a:solidFill>
                  <a:schemeClr val="tx1">
                    <a:lumMod val="50000"/>
                  </a:schemeClr>
                </a:solidFill>
                <a:latin typeface="Verdana"/>
                <a:ea typeface="+mn-ea"/>
                <a:cs typeface="+mn-cs"/>
              </a:defRPr>
            </a:lvl4pPr>
            <a:lvl5pPr marL="1828800" indent="0" algn="l" defTabSz="457200" rtl="0" eaLnBrk="1" latinLnBrk="0" hangingPunct="1">
              <a:spcBef>
                <a:spcPct val="20000"/>
              </a:spcBef>
              <a:buFont typeface="Arial"/>
              <a:buNone/>
              <a:defRPr sz="2000" kern="1200">
                <a:solidFill>
                  <a:schemeClr val="tx1"/>
                </a:solidFill>
                <a:latin typeface="Verdana"/>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182858988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itle slide - horizontal">
  <a:themeElements>
    <a:clrScheme name="SNOMED 1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FF00FF"/>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30542</TotalTime>
  <Words>861</Words>
  <Application>Microsoft Macintosh PowerPoint</Application>
  <PresentationFormat>On-screen Show (16:9)</PresentationFormat>
  <Paragraphs>66</Paragraphs>
  <Slides>8</Slides>
  <Notes>4</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Title slide - horizontal</vt:lpstr>
      <vt:lpstr>Text slide - plain</vt:lpstr>
      <vt:lpstr>PowerPoint Presentation</vt:lpstr>
      <vt:lpstr>Proposal</vt:lpstr>
      <vt:lpstr>Examples</vt:lpstr>
      <vt:lpstr>Discussion</vt:lpstr>
      <vt:lpstr>Implications</vt:lpstr>
      <vt:lpstr>Example SNOMED CT and ICD-9-CM:</vt:lpstr>
      <vt:lpstr>PowerPoint Presentation</vt:lpstr>
      <vt:lpstr>PowerPoint Presentation</vt:lpstr>
    </vt:vector>
  </TitlesOfParts>
  <Manager/>
  <Company>CoyleComp</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SNOWMED PPT template</dc:title>
  <dc:subject/>
  <dc:creator>KC</dc:creator>
  <cp:keywords/>
  <dc:description/>
  <cp:lastModifiedBy>Krista Lilly</cp:lastModifiedBy>
  <cp:revision>797</cp:revision>
  <cp:lastPrinted>2013-09-19T15:32:51Z</cp:lastPrinted>
  <dcterms:created xsi:type="dcterms:W3CDTF">2013-01-15T18:13:18Z</dcterms:created>
  <dcterms:modified xsi:type="dcterms:W3CDTF">2018-04-05T16:43:32Z</dcterms:modified>
  <cp:category/>
</cp:coreProperties>
</file>