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7"/>
  </p:notesMasterIdLst>
  <p:sldIdLst>
    <p:sldId id="258" r:id="rId2"/>
    <p:sldId id="286" r:id="rId3"/>
    <p:sldId id="263" r:id="rId4"/>
    <p:sldId id="276" r:id="rId5"/>
    <p:sldId id="277" r:id="rId6"/>
    <p:sldId id="290" r:id="rId7"/>
    <p:sldId id="281" r:id="rId8"/>
    <p:sldId id="287" r:id="rId9"/>
    <p:sldId id="288" r:id="rId10"/>
    <p:sldId id="280" r:id="rId11"/>
    <p:sldId id="300" r:id="rId12"/>
    <p:sldId id="299" r:id="rId13"/>
    <p:sldId id="304" r:id="rId14"/>
    <p:sldId id="303" r:id="rId15"/>
    <p:sldId id="302" r:id="rId16"/>
    <p:sldId id="301" r:id="rId17"/>
    <p:sldId id="271" r:id="rId18"/>
    <p:sldId id="284" r:id="rId19"/>
    <p:sldId id="294" r:id="rId20"/>
    <p:sldId id="296" r:id="rId21"/>
    <p:sldId id="297" r:id="rId22"/>
    <p:sldId id="298" r:id="rId23"/>
    <p:sldId id="295" r:id="rId24"/>
    <p:sldId id="289" r:id="rId25"/>
    <p:sldId id="274" r:id="rId26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Santamaria" initials="SS" lastIdx="11" clrIdx="0">
    <p:extLst/>
  </p:cmAuthor>
  <p:cmAuthor id="2" name="Farzaneh" initials="F" lastIdx="5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77250" autoAdjust="0"/>
  </p:normalViewPr>
  <p:slideViewPr>
    <p:cSldViewPr snapToGrid="0" snapToObjects="1">
      <p:cViewPr>
        <p:scale>
          <a:sx n="47" d="100"/>
          <a:sy n="47" d="100"/>
        </p:scale>
        <p:origin x="-1205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898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Examples: </a:t>
            </a:r>
          </a:p>
          <a:p>
            <a:pPr marL="228600" indent="-228600">
              <a:buAutoNum type="arabicPeriod"/>
            </a:pPr>
            <a:r>
              <a:rPr lang="en-US" dirty="0" smtClean="0"/>
              <a:t>Appearance of urine,</a:t>
            </a:r>
            <a:r>
              <a:rPr lang="en-US" baseline="0" dirty="0" smtClean="0"/>
              <a:t> Unidentified crystals, specimen + system</a:t>
            </a:r>
          </a:p>
          <a:p>
            <a:pPr marL="228600" indent="-228600">
              <a:buAutoNum type="arabicPeriod"/>
            </a:pPr>
            <a:r>
              <a:rPr lang="en-US" i="0" dirty="0" smtClean="0"/>
              <a:t>Leukocytes other </a:t>
            </a:r>
            <a:endParaRPr lang="en-US" i="0" baseline="0" dirty="0" smtClean="0"/>
          </a:p>
          <a:p>
            <a:pPr marL="0" indent="0">
              <a:buNone/>
            </a:pPr>
            <a:r>
              <a:rPr lang="en-US" baseline="0" dirty="0" smtClean="0"/>
              <a:t>4. New population of cells hierarchy needed in SNOMED</a:t>
            </a:r>
          </a:p>
          <a:p>
            <a:pPr marL="0" indent="0">
              <a:buNone/>
            </a:pPr>
            <a:r>
              <a:rPr lang="en-US" baseline="0" dirty="0" smtClean="0"/>
              <a:t>5. Amphetamines vs amphetamine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23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79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61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097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91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 smtClean="0"/>
              <a:t>IHTSDO</a:t>
            </a:r>
            <a:r>
              <a:rPr lang="en-US" b="1" u="sng" baseline="0" dirty="0" smtClean="0"/>
              <a:t> individuals and roles: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Head of Terminology – Kent </a:t>
            </a:r>
            <a:r>
              <a:rPr lang="en-US" baseline="0" dirty="0" err="1" smtClean="0"/>
              <a:t>Spackman</a:t>
            </a:r>
            <a:endParaRPr lang="en-US" baseline="0" dirty="0" smtClean="0"/>
          </a:p>
          <a:p>
            <a:r>
              <a:rPr lang="en-US" baseline="0" dirty="0" smtClean="0"/>
              <a:t>Head of Content Development – Ian Green</a:t>
            </a:r>
          </a:p>
          <a:p>
            <a:r>
              <a:rPr lang="en-US" baseline="0" dirty="0" smtClean="0"/>
              <a:t>Head of Implementation and Education – David </a:t>
            </a:r>
            <a:r>
              <a:rPr lang="en-US" baseline="0" dirty="0" err="1" smtClean="0"/>
              <a:t>Markwell</a:t>
            </a:r>
            <a:endParaRPr lang="en-US" baseline="0" dirty="0" smtClean="0"/>
          </a:p>
          <a:p>
            <a:r>
              <a:rPr lang="en-US" baseline="0" dirty="0" smtClean="0"/>
              <a:t>Head of Delivery – Robert </a:t>
            </a:r>
            <a:r>
              <a:rPr lang="en-US" baseline="0" dirty="0" err="1" smtClean="0"/>
              <a:t>Turnball</a:t>
            </a:r>
            <a:endParaRPr lang="en-US" baseline="0" dirty="0" smtClean="0"/>
          </a:p>
          <a:p>
            <a:r>
              <a:rPr lang="en-US" baseline="0" dirty="0" smtClean="0"/>
              <a:t>Terminologists – </a:t>
            </a:r>
            <a:r>
              <a:rPr lang="en-US" baseline="0" dirty="0" err="1" smtClean="0"/>
              <a:t>Farzaneh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Ashrafi</a:t>
            </a:r>
            <a:r>
              <a:rPr lang="en-US" baseline="0" dirty="0" smtClean="0"/>
              <a:t> and Suzanne Santamaria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9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84225" indent="-301625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8088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90688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4875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320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92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64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36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DBAE45-A763-4BCB-B3E8-21702A166155}" type="slidenum">
              <a:rPr lang="en-NZ" sz="130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NZ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87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0689F9-7A71-46ED-BE0B-EB457CEE9229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7080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01675" indent="-2698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81088" indent="-2159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12888" indent="-2159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44688" indent="-2159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18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590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162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734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AE1FE7C-42EE-4307-850A-582521411542}" type="slidenum">
              <a:rPr lang="en-US" altLang="en-US" b="1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872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EDB77D9-0C6C-471D-9D4B-4421BF0BA6A8}" type="slidenum">
              <a:rPr lang="en-US" altLang="en-U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827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4CB8AD-3524-4ADA-8699-9AC27F8E5F86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2E7FCA2C-1E51-4A5B-805E-E3B6249D0543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  <a:cs typeface="DejaVu Sans" panose="020B0603030804020204" pitchFamily="34" charset="0"/>
              </a:rPr>
              <a:pPr algn="r">
                <a:buClrTx/>
                <a:buFontTx/>
                <a:buNone/>
              </a:pPr>
              <a:t>15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  <a:cs typeface="DejaVu Sans" panose="020B0603030804020204" pitchFamily="34" charset="0"/>
            </a:endParaRPr>
          </a:p>
        </p:txBody>
      </p:sp>
      <p:sp>
        <p:nvSpPr>
          <p:cNvPr id="491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671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1758D0D-D57C-44D4-9559-914918F16EBA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 algn="r">
              <a:buClrTx/>
              <a:buFontTx/>
              <a:buNone/>
            </a:pPr>
            <a:fld id="{36562BC5-C409-4715-AC25-56E1340B9AE1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  <a:cs typeface="DejaVu Sans" panose="020B0603030804020204" pitchFamily="34" charset="0"/>
              </a:rPr>
              <a:pPr algn="r">
                <a:buClrTx/>
                <a:buFontTx/>
                <a:buNone/>
              </a:pPr>
              <a:t>16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  <a:cs typeface="DejaVu Sans" panose="020B0603030804020204" pitchFamily="34" charset="0"/>
            </a:endParaRPr>
          </a:p>
        </p:txBody>
      </p:sp>
      <p:sp>
        <p:nvSpPr>
          <p:cNvPr id="5017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205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41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sfe.aceworkspace.net/sf/frs/do/listReleases/projects.snomed_ct_international_releases/frs.technology_preview_packages" TargetMode="External"/><Relationship Id="rId7" Type="http://schemas.openxmlformats.org/officeDocument/2006/relationships/hyperlink" Target="http://ihtsdo.org/fileadmin/user_upload/Docs_01/About_IHTSDO/Harmonization/Cooperation_Agreement_between_IHTSDO_and_RII_20130817.pdf" TargetMode="External"/><Relationship Id="rId2" Type="http://schemas.openxmlformats.org/officeDocument/2006/relationships/hyperlink" Target="https://csfe.aceworkspace.net/sf/frs/do/viewRelease/projects.snomed_ct_international_releases/frs.3_other_releases.loinc_snomed_alpha_prototyp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sfe.aceworkspace.net/sf/go/doc9931" TargetMode="External"/><Relationship Id="rId5" Type="http://schemas.openxmlformats.org/officeDocument/2006/relationships/hyperlink" Target="https://csfe.aceworkspace.net/sf/go/doc10699" TargetMode="External"/><Relationship Id="rId4" Type="http://schemas.openxmlformats.org/officeDocument/2006/relationships/hyperlink" Target="https://csfe.aceworkspace.net/sf/go/doc10329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LOINC – SNOMED </a:t>
            </a:r>
            <a:br>
              <a:rPr lang="en-US" dirty="0" smtClean="0"/>
            </a:br>
            <a:r>
              <a:rPr lang="en-US" dirty="0" smtClean="0"/>
              <a:t>Cooperation on Content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for Mapping SIG</a:t>
            </a:r>
          </a:p>
          <a:p>
            <a:r>
              <a:rPr lang="en-US" dirty="0" smtClean="0"/>
              <a:t>October 2014</a:t>
            </a:r>
          </a:p>
          <a:p>
            <a:r>
              <a:rPr lang="en-US" dirty="0" smtClean="0"/>
              <a:t>Amsterdam, Netherlands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focus </a:t>
            </a:r>
            <a:r>
              <a:rPr lang="en-US" dirty="0"/>
              <a:t>on </a:t>
            </a:r>
            <a:r>
              <a:rPr lang="en-US" dirty="0" smtClean="0"/>
              <a:t>lab LOINC and top 2000 LOINC Terms </a:t>
            </a:r>
          </a:p>
          <a:p>
            <a:r>
              <a:rPr lang="en-US" dirty="0" smtClean="0"/>
              <a:t>Collaborate </a:t>
            </a:r>
            <a:r>
              <a:rPr lang="en-US" dirty="0"/>
              <a:t>with each other and with community</a:t>
            </a:r>
          </a:p>
          <a:p>
            <a:r>
              <a:rPr lang="en-US" dirty="0" smtClean="0"/>
              <a:t>Map </a:t>
            </a:r>
            <a:r>
              <a:rPr lang="en-US" dirty="0"/>
              <a:t>LOINC Parts </a:t>
            </a:r>
            <a:r>
              <a:rPr lang="en-US" dirty="0" smtClean="0"/>
              <a:t>to SNOMED</a:t>
            </a:r>
          </a:p>
          <a:p>
            <a:r>
              <a:rPr lang="en-US" dirty="0" smtClean="0"/>
              <a:t>Use Part map as basis for creating Expressions, modify as needed</a:t>
            </a:r>
            <a:endParaRPr lang="en-US" dirty="0"/>
          </a:p>
          <a:p>
            <a:r>
              <a:rPr lang="en-US" dirty="0"/>
              <a:t>Create and classify </a:t>
            </a:r>
            <a:r>
              <a:rPr lang="en-US" dirty="0" smtClean="0"/>
              <a:t>ontology</a:t>
            </a:r>
          </a:p>
          <a:p>
            <a:r>
              <a:rPr lang="en-US" dirty="0" smtClean="0"/>
              <a:t>Review </a:t>
            </a:r>
            <a:r>
              <a:rPr lang="en-US" dirty="0"/>
              <a:t>results </a:t>
            </a:r>
            <a:r>
              <a:rPr lang="en-US" dirty="0" smtClean="0"/>
              <a:t>(</a:t>
            </a:r>
            <a:r>
              <a:rPr lang="en-US" dirty="0"/>
              <a:t>internal and external collaborators)</a:t>
            </a:r>
          </a:p>
          <a:p>
            <a:r>
              <a:rPr lang="en-US" dirty="0"/>
              <a:t>Perform quality assurance </a:t>
            </a:r>
            <a:r>
              <a:rPr lang="en-US" dirty="0" smtClean="0"/>
              <a:t>checks</a:t>
            </a:r>
          </a:p>
          <a:p>
            <a:r>
              <a:rPr lang="en-US" dirty="0" smtClean="0"/>
              <a:t>Use </a:t>
            </a:r>
            <a:r>
              <a:rPr lang="en-US" dirty="0"/>
              <a:t>OWL API to create SNOMED post-coordinated expressions</a:t>
            </a:r>
          </a:p>
          <a:p>
            <a:r>
              <a:rPr lang="en-US" dirty="0"/>
              <a:t>Create SNOMED reference sets of </a:t>
            </a:r>
            <a:r>
              <a:rPr lang="en-US" dirty="0" smtClean="0"/>
              <a:t>Part map and Expressions</a:t>
            </a:r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5502"/>
            <a:ext cx="6592043" cy="507995"/>
          </a:xfrm>
        </p:spPr>
        <p:txBody>
          <a:bodyPr/>
          <a:lstStyle/>
          <a:p>
            <a:r>
              <a:rPr lang="en-US" dirty="0" smtClean="0"/>
              <a:t>Summary of sequence for content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77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Prototype: Released in May 2014</a:t>
            </a:r>
          </a:p>
          <a:p>
            <a:r>
              <a:rPr lang="en-CA" dirty="0" smtClean="0"/>
              <a:t>Initial </a:t>
            </a:r>
            <a:r>
              <a:rPr lang="en-CA" dirty="0"/>
              <a:t>Technology </a:t>
            </a:r>
            <a:r>
              <a:rPr lang="en-CA" dirty="0" smtClean="0"/>
              <a:t>Preview: Released in October 2014</a:t>
            </a:r>
          </a:p>
          <a:p>
            <a:r>
              <a:rPr lang="en-CA" dirty="0" smtClean="0"/>
              <a:t>Repeat </a:t>
            </a:r>
            <a:r>
              <a:rPr lang="en-CA" dirty="0"/>
              <a:t>of Technology </a:t>
            </a:r>
            <a:r>
              <a:rPr lang="en-CA" dirty="0" smtClean="0"/>
              <a:t>Preview: </a:t>
            </a:r>
            <a:r>
              <a:rPr lang="en-CA" dirty="0"/>
              <a:t>S</a:t>
            </a:r>
            <a:r>
              <a:rPr lang="en-CA" dirty="0" smtClean="0"/>
              <a:t>cheduled for March 2015</a:t>
            </a:r>
          </a:p>
          <a:p>
            <a:r>
              <a:rPr lang="en-CA" dirty="0" smtClean="0"/>
              <a:t>Candidate baseline: Scheduled for July 2015</a:t>
            </a:r>
          </a:p>
          <a:p>
            <a:r>
              <a:rPr lang="en-CA" dirty="0" smtClean="0"/>
              <a:t>Actual baseline: TBD (July 2015 release becomes baseline if no changes needed)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5502"/>
            <a:ext cx="6592043" cy="507995"/>
          </a:xfrm>
        </p:spPr>
        <p:txBody>
          <a:bodyPr/>
          <a:lstStyle/>
          <a:p>
            <a:r>
              <a:rPr lang="en-US" dirty="0" smtClean="0"/>
              <a:t>Summary of sequence for content release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577441" y="582738"/>
            <a:ext cx="8228160" cy="11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sv-SE" altLang="en-US" sz="3991" dirty="0">
                <a:solidFill>
                  <a:srgbClr val="000000"/>
                </a:solidFill>
                <a:cs typeface="DejaVu Sans" panose="020B0603030804020204" pitchFamily="34" charset="0"/>
              </a:rPr>
              <a:t>Observables model in 20 </a:t>
            </a:r>
            <a:r>
              <a:rPr lang="sv-SE" altLang="en-US" sz="3991" dirty="0" smtClean="0">
                <a:solidFill>
                  <a:srgbClr val="000000"/>
                </a:solidFill>
                <a:cs typeface="DejaVu Sans" panose="020B0603030804020204" pitchFamily="34" charset="0"/>
              </a:rPr>
              <a:t>seconds</a:t>
            </a:r>
          </a:p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sv-SE" altLang="en-US" sz="2000" i="1" dirty="0" smtClean="0">
                <a:solidFill>
                  <a:srgbClr val="000000"/>
                </a:solidFill>
                <a:cs typeface="DejaVu Sans" panose="020B0603030804020204" pitchFamily="34" charset="0"/>
              </a:rPr>
              <a:t>(slide used with permission of Daniel Karlsson)</a:t>
            </a:r>
            <a:endParaRPr lang="sv-SE" altLang="en-US" sz="2000" i="1" dirty="0">
              <a:solidFill>
                <a:srgbClr val="000000"/>
              </a:solidFill>
              <a:cs typeface="DejaVu Sans" panose="020B0603030804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1" y="2819881"/>
            <a:ext cx="3463200" cy="276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361" y="2690280"/>
            <a:ext cx="3677760" cy="4124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5215681" y="3297961"/>
            <a:ext cx="228960" cy="228960"/>
            <a:chOff x="3622" y="2290"/>
            <a:chExt cx="159" cy="159"/>
          </a:xfrm>
        </p:grpSpPr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3627" y="2290"/>
              <a:ext cx="148" cy="159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70"/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 flipH="1">
              <a:off x="3621" y="2290"/>
              <a:ext cx="161" cy="159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70"/>
            </a:p>
          </p:txBody>
        </p:sp>
      </p:grpSp>
      <p:cxnSp>
        <p:nvCxnSpPr>
          <p:cNvPr id="5127" name="AutoShape 7"/>
          <p:cNvCxnSpPr>
            <a:cxnSpLocks noChangeShapeType="1"/>
          </p:cNvCxnSpPr>
          <p:nvPr/>
        </p:nvCxnSpPr>
        <p:spPr bwMode="auto">
          <a:xfrm flipH="1" flipV="1">
            <a:off x="5451841" y="3416041"/>
            <a:ext cx="406080" cy="329760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360481" y="2405160"/>
            <a:ext cx="1637280" cy="59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187" rIns="81638" bIns="40819" anchorCtr="1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Observation device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520" y="2737801"/>
            <a:ext cx="1088640" cy="78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886721" y="3584521"/>
            <a:ext cx="1454400" cy="58032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DIRECT SITE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7548481" y="2073961"/>
            <a:ext cx="1385280" cy="3312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TECHNIQUE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546241" y="4478761"/>
            <a:ext cx="1905120" cy="82800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PROPERTY TYPE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INHERES IN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...</a:t>
            </a:r>
          </a:p>
        </p:txBody>
      </p:sp>
      <p:cxnSp>
        <p:nvCxnSpPr>
          <p:cNvPr id="5133" name="AutoShape 13"/>
          <p:cNvCxnSpPr>
            <a:cxnSpLocks noChangeShapeType="1"/>
          </p:cNvCxnSpPr>
          <p:nvPr/>
        </p:nvCxnSpPr>
        <p:spPr bwMode="auto">
          <a:xfrm flipH="1">
            <a:off x="5391361" y="4811401"/>
            <a:ext cx="1020960" cy="144000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7133761" y="5889961"/>
            <a:ext cx="1753920" cy="33120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PRECONDITION</a:t>
            </a:r>
          </a:p>
        </p:txBody>
      </p:sp>
      <p:cxnSp>
        <p:nvCxnSpPr>
          <p:cNvPr id="5135" name="AutoShape 15"/>
          <p:cNvCxnSpPr>
            <a:cxnSpLocks noChangeShapeType="1"/>
          </p:cNvCxnSpPr>
          <p:nvPr/>
        </p:nvCxnSpPr>
        <p:spPr bwMode="auto">
          <a:xfrm flipH="1">
            <a:off x="6624000" y="6055561"/>
            <a:ext cx="368640" cy="175680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7963201" y="2986921"/>
            <a:ext cx="842400" cy="8280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SCALE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UNITS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183041" y="2505961"/>
            <a:ext cx="774720" cy="33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WHAT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1768321" y="5565961"/>
            <a:ext cx="671040" cy="33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70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HOW</a:t>
            </a:r>
          </a:p>
        </p:txBody>
      </p:sp>
    </p:spTree>
    <p:extLst>
      <p:ext uri="{BB962C8B-B14F-4D97-AF65-F5344CB8AC3E}">
        <p14:creationId xmlns:p14="http://schemas.microsoft.com/office/powerpoint/2010/main" val="1497900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228600" y="2819400"/>
            <a:ext cx="1371600" cy="6445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observation result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981325" y="5003800"/>
            <a:ext cx="18954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24580" name="Rectangle 17"/>
          <p:cNvSpPr>
            <a:spLocks noChangeArrowheads="1"/>
          </p:cNvSpPr>
          <p:nvPr/>
        </p:nvSpPr>
        <p:spPr bwMode="auto">
          <a:xfrm>
            <a:off x="5257800" y="5003800"/>
            <a:ext cx="32004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scale types</a:t>
            </a:r>
          </a:p>
        </p:txBody>
      </p:sp>
      <p:cxnSp>
        <p:nvCxnSpPr>
          <p:cNvPr id="24581" name="AutoShape 18"/>
          <p:cNvCxnSpPr>
            <a:cxnSpLocks noChangeShapeType="1"/>
            <a:stCxn id="66" idx="3"/>
            <a:endCxn id="24580" idx="1"/>
          </p:cNvCxnSpPr>
          <p:nvPr/>
        </p:nvCxnSpPr>
        <p:spPr bwMode="auto">
          <a:xfrm>
            <a:off x="4876800" y="5156200"/>
            <a:ext cx="3810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2" name="TextBox 82"/>
          <p:cNvSpPr txBox="1">
            <a:spLocks noChangeArrowheads="1"/>
          </p:cNvSpPr>
          <p:nvPr/>
        </p:nvSpPr>
        <p:spPr bwMode="auto">
          <a:xfrm>
            <a:off x="2114550" y="57150"/>
            <a:ext cx="1735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Arial" panose="020B0604020202020204" pitchFamily="34" charset="0"/>
                <a:cs typeface="Arial" panose="020B0604020202020204" pitchFamily="34" charset="0"/>
              </a:rPr>
              <a:t>observation result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2981325" y="5384800"/>
            <a:ext cx="18954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24584" name="Rectangle 17"/>
          <p:cNvSpPr>
            <a:spLocks noChangeArrowheads="1"/>
          </p:cNvSpPr>
          <p:nvPr/>
        </p:nvSpPr>
        <p:spPr bwMode="auto">
          <a:xfrm>
            <a:off x="5257800" y="5384800"/>
            <a:ext cx="32004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units</a:t>
            </a:r>
          </a:p>
        </p:txBody>
      </p:sp>
      <p:cxnSp>
        <p:nvCxnSpPr>
          <p:cNvPr id="24585" name="AutoShape 18"/>
          <p:cNvCxnSpPr>
            <a:cxnSpLocks noChangeShapeType="1"/>
            <a:stCxn id="54" idx="3"/>
            <a:endCxn id="24584" idx="1"/>
          </p:cNvCxnSpPr>
          <p:nvPr/>
        </p:nvCxnSpPr>
        <p:spPr bwMode="auto">
          <a:xfrm>
            <a:off x="4876800" y="5537200"/>
            <a:ext cx="3810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981325" y="5765800"/>
            <a:ext cx="18954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24587" name="Rectangle 17"/>
          <p:cNvSpPr>
            <a:spLocks noChangeArrowheads="1"/>
          </p:cNvSpPr>
          <p:nvPr/>
        </p:nvSpPr>
        <p:spPr bwMode="auto">
          <a:xfrm>
            <a:off x="5257800" y="5765800"/>
            <a:ext cx="3200400" cy="280988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techniques</a:t>
            </a:r>
          </a:p>
        </p:txBody>
      </p:sp>
      <p:cxnSp>
        <p:nvCxnSpPr>
          <p:cNvPr id="24588" name="AutoShape 18"/>
          <p:cNvCxnSpPr>
            <a:cxnSpLocks noChangeShapeType="1"/>
            <a:stCxn id="70" idx="3"/>
            <a:endCxn id="24587" idx="1"/>
          </p:cNvCxnSpPr>
          <p:nvPr/>
        </p:nvCxnSpPr>
        <p:spPr bwMode="auto">
          <a:xfrm flipV="1">
            <a:off x="4876800" y="5907088"/>
            <a:ext cx="381000" cy="111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981325" y="6146800"/>
            <a:ext cx="15906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24590" name="Rectangle 17"/>
          <p:cNvSpPr>
            <a:spLocks noChangeArrowheads="1"/>
          </p:cNvSpPr>
          <p:nvPr/>
        </p:nvSpPr>
        <p:spPr bwMode="auto">
          <a:xfrm>
            <a:off x="5257800" y="6146800"/>
            <a:ext cx="3200400" cy="280988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material entities</a:t>
            </a:r>
          </a:p>
        </p:txBody>
      </p:sp>
      <p:cxnSp>
        <p:nvCxnSpPr>
          <p:cNvPr id="24591" name="AutoShape 18"/>
          <p:cNvCxnSpPr>
            <a:cxnSpLocks noChangeShapeType="1"/>
            <a:stCxn id="99" idx="3"/>
            <a:endCxn id="24590" idx="1"/>
          </p:cNvCxnSpPr>
          <p:nvPr/>
        </p:nvCxnSpPr>
        <p:spPr bwMode="auto">
          <a:xfrm flipV="1">
            <a:off x="4572000" y="6288088"/>
            <a:ext cx="685800" cy="111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ounded Rectangle 27"/>
          <p:cNvSpPr/>
          <p:nvPr/>
        </p:nvSpPr>
        <p:spPr>
          <a:xfrm>
            <a:off x="2981325" y="431800"/>
            <a:ext cx="18954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5791200" y="431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property types</a:t>
            </a:r>
          </a:p>
        </p:txBody>
      </p:sp>
      <p:cxnSp>
        <p:nvCxnSpPr>
          <p:cNvPr id="24594" name="AutoShape 18"/>
          <p:cNvCxnSpPr>
            <a:cxnSpLocks noChangeShapeType="1"/>
            <a:stCxn id="28" idx="3"/>
            <a:endCxn id="24593" idx="1"/>
          </p:cNvCxnSpPr>
          <p:nvPr/>
        </p:nvCxnSpPr>
        <p:spPr bwMode="auto">
          <a:xfrm>
            <a:off x="4876800" y="584200"/>
            <a:ext cx="9144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5" name="Rectangle 17"/>
          <p:cNvSpPr>
            <a:spLocks noChangeArrowheads="1"/>
          </p:cNvSpPr>
          <p:nvPr/>
        </p:nvSpPr>
        <p:spPr bwMode="auto">
          <a:xfrm>
            <a:off x="4953000" y="812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independent continuants</a:t>
            </a:r>
          </a:p>
        </p:txBody>
      </p:sp>
      <p:cxnSp>
        <p:nvCxnSpPr>
          <p:cNvPr id="24596" name="AutoShape 18"/>
          <p:cNvCxnSpPr>
            <a:cxnSpLocks noChangeShapeType="1"/>
            <a:stCxn id="33" idx="3"/>
            <a:endCxn id="24595" idx="1"/>
          </p:cNvCxnSpPr>
          <p:nvPr/>
        </p:nvCxnSpPr>
        <p:spPr bwMode="auto">
          <a:xfrm>
            <a:off x="4648200" y="955675"/>
            <a:ext cx="3048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Rounded Rectangle 32"/>
          <p:cNvSpPr/>
          <p:nvPr/>
        </p:nvSpPr>
        <p:spPr>
          <a:xfrm>
            <a:off x="2981325" y="812800"/>
            <a:ext cx="1666875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981325" y="3479800"/>
            <a:ext cx="21240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24599" name="Rectangle 17"/>
          <p:cNvSpPr>
            <a:spLocks noChangeArrowheads="1"/>
          </p:cNvSpPr>
          <p:nvPr/>
        </p:nvSpPr>
        <p:spPr bwMode="auto">
          <a:xfrm>
            <a:off x="5791200" y="3503613"/>
            <a:ext cx="2971800" cy="280987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independent continuants</a:t>
            </a:r>
          </a:p>
        </p:txBody>
      </p:sp>
      <p:cxnSp>
        <p:nvCxnSpPr>
          <p:cNvPr id="24600" name="AutoShape 18"/>
          <p:cNvCxnSpPr>
            <a:cxnSpLocks noChangeShapeType="1"/>
            <a:stCxn id="34" idx="3"/>
            <a:endCxn id="24599" idx="1"/>
          </p:cNvCxnSpPr>
          <p:nvPr/>
        </p:nvCxnSpPr>
        <p:spPr bwMode="auto">
          <a:xfrm>
            <a:off x="5105400" y="3632200"/>
            <a:ext cx="685800" cy="12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01" name="Elbow Connector 37"/>
          <p:cNvCxnSpPr>
            <a:cxnSpLocks noChangeShapeType="1"/>
            <a:stCxn id="24639" idx="3"/>
            <a:endCxn id="33" idx="1"/>
          </p:cNvCxnSpPr>
          <p:nvPr/>
        </p:nvCxnSpPr>
        <p:spPr bwMode="auto">
          <a:xfrm flipV="1">
            <a:off x="2438400" y="955675"/>
            <a:ext cx="542925" cy="36671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02" name="Elbow Connector 37"/>
          <p:cNvCxnSpPr>
            <a:cxnSpLocks noChangeShapeType="1"/>
            <a:stCxn id="24639" idx="3"/>
            <a:endCxn id="34" idx="1"/>
          </p:cNvCxnSpPr>
          <p:nvPr/>
        </p:nvCxnSpPr>
        <p:spPr bwMode="auto">
          <a:xfrm>
            <a:off x="2438400" y="1322388"/>
            <a:ext cx="542925" cy="230981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03" name="Elbow Connector 37"/>
          <p:cNvCxnSpPr>
            <a:cxnSpLocks noChangeShapeType="1"/>
            <a:stCxn id="24639" idx="3"/>
            <a:endCxn id="28" idx="1"/>
          </p:cNvCxnSpPr>
          <p:nvPr/>
        </p:nvCxnSpPr>
        <p:spPr bwMode="auto">
          <a:xfrm flipV="1">
            <a:off x="2438400" y="584200"/>
            <a:ext cx="542925" cy="7381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ounded Rectangle 39"/>
          <p:cNvSpPr/>
          <p:nvPr/>
        </p:nvSpPr>
        <p:spPr>
          <a:xfrm>
            <a:off x="2981325" y="4622800"/>
            <a:ext cx="17430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precondition</a:t>
            </a:r>
          </a:p>
        </p:txBody>
      </p:sp>
      <p:sp>
        <p:nvSpPr>
          <p:cNvPr id="24605" name="Rectangle 17"/>
          <p:cNvSpPr>
            <a:spLocks noChangeArrowheads="1"/>
          </p:cNvSpPr>
          <p:nvPr/>
        </p:nvSpPr>
        <p:spPr bwMode="auto">
          <a:xfrm>
            <a:off x="5791200" y="4622800"/>
            <a:ext cx="3124200" cy="280988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precondition values</a:t>
            </a:r>
          </a:p>
        </p:txBody>
      </p:sp>
      <p:cxnSp>
        <p:nvCxnSpPr>
          <p:cNvPr id="24606" name="AutoShape 18"/>
          <p:cNvCxnSpPr>
            <a:cxnSpLocks noChangeShapeType="1"/>
            <a:stCxn id="40" idx="3"/>
            <a:endCxn id="24605" idx="1"/>
          </p:cNvCxnSpPr>
          <p:nvPr/>
        </p:nvCxnSpPr>
        <p:spPr bwMode="auto">
          <a:xfrm flipV="1">
            <a:off x="4724400" y="4764088"/>
            <a:ext cx="1066800" cy="111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07" name="Elbow Connector 37"/>
          <p:cNvCxnSpPr>
            <a:cxnSpLocks noChangeShapeType="1"/>
            <a:stCxn id="24639" idx="3"/>
            <a:endCxn id="40" idx="1"/>
          </p:cNvCxnSpPr>
          <p:nvPr/>
        </p:nvCxnSpPr>
        <p:spPr bwMode="auto">
          <a:xfrm>
            <a:off x="2438400" y="1322388"/>
            <a:ext cx="542925" cy="345281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08" name="Rectangle 17"/>
          <p:cNvSpPr>
            <a:spLocks noChangeArrowheads="1"/>
          </p:cNvSpPr>
          <p:nvPr/>
        </p:nvSpPr>
        <p:spPr bwMode="auto">
          <a:xfrm>
            <a:off x="6096000" y="1193800"/>
            <a:ext cx="28956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material entities</a:t>
            </a:r>
          </a:p>
        </p:txBody>
      </p:sp>
      <p:cxnSp>
        <p:nvCxnSpPr>
          <p:cNvPr id="24609" name="AutoShape 18"/>
          <p:cNvCxnSpPr>
            <a:cxnSpLocks noChangeShapeType="1"/>
            <a:stCxn id="51" idx="3"/>
            <a:endCxn id="24608" idx="1"/>
          </p:cNvCxnSpPr>
          <p:nvPr/>
        </p:nvCxnSpPr>
        <p:spPr bwMode="auto">
          <a:xfrm>
            <a:off x="5715000" y="1336675"/>
            <a:ext cx="3810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Rounded Rectangle 50"/>
          <p:cNvSpPr/>
          <p:nvPr/>
        </p:nvSpPr>
        <p:spPr>
          <a:xfrm>
            <a:off x="3429000" y="1193800"/>
            <a:ext cx="22860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(inherent) location</a:t>
            </a:r>
          </a:p>
        </p:txBody>
      </p:sp>
      <p:sp>
        <p:nvSpPr>
          <p:cNvPr id="24611" name="Rectangle 17"/>
          <p:cNvSpPr>
            <a:spLocks noChangeArrowheads="1"/>
          </p:cNvSpPr>
          <p:nvPr/>
        </p:nvSpPr>
        <p:spPr bwMode="auto">
          <a:xfrm>
            <a:off x="6248400" y="1574800"/>
            <a:ext cx="21336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substances</a:t>
            </a:r>
          </a:p>
        </p:txBody>
      </p:sp>
      <p:cxnSp>
        <p:nvCxnSpPr>
          <p:cNvPr id="24612" name="AutoShape 18"/>
          <p:cNvCxnSpPr>
            <a:cxnSpLocks noChangeShapeType="1"/>
            <a:stCxn id="55" idx="3"/>
            <a:endCxn id="24611" idx="1"/>
          </p:cNvCxnSpPr>
          <p:nvPr/>
        </p:nvCxnSpPr>
        <p:spPr bwMode="auto">
          <a:xfrm>
            <a:off x="6019800" y="1717675"/>
            <a:ext cx="2286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ounded Rectangle 54"/>
          <p:cNvSpPr/>
          <p:nvPr/>
        </p:nvSpPr>
        <p:spPr>
          <a:xfrm>
            <a:off x="3429000" y="1574800"/>
            <a:ext cx="25908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(inherent) ingredient</a:t>
            </a:r>
          </a:p>
        </p:txBody>
      </p:sp>
      <p:sp>
        <p:nvSpPr>
          <p:cNvPr id="24614" name="Rectangle 17"/>
          <p:cNvSpPr>
            <a:spLocks noChangeArrowheads="1"/>
          </p:cNvSpPr>
          <p:nvPr/>
        </p:nvSpPr>
        <p:spPr bwMode="auto">
          <a:xfrm>
            <a:off x="5791200" y="1955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processes</a:t>
            </a:r>
          </a:p>
        </p:txBody>
      </p:sp>
      <p:cxnSp>
        <p:nvCxnSpPr>
          <p:cNvPr id="24615" name="AutoShape 18"/>
          <p:cNvCxnSpPr>
            <a:cxnSpLocks noChangeShapeType="1"/>
            <a:stCxn id="68" idx="3"/>
            <a:endCxn id="24614" idx="1"/>
          </p:cNvCxnSpPr>
          <p:nvPr/>
        </p:nvCxnSpPr>
        <p:spPr bwMode="auto">
          <a:xfrm>
            <a:off x="5486400" y="2098675"/>
            <a:ext cx="3048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Rounded Rectangle 67"/>
          <p:cNvSpPr/>
          <p:nvPr/>
        </p:nvSpPr>
        <p:spPr>
          <a:xfrm>
            <a:off x="2981325" y="1955800"/>
            <a:ext cx="2505075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characterizes</a:t>
            </a:r>
          </a:p>
        </p:txBody>
      </p:sp>
      <p:cxnSp>
        <p:nvCxnSpPr>
          <p:cNvPr id="24617" name="Elbow Connector 68"/>
          <p:cNvCxnSpPr>
            <a:cxnSpLocks noChangeShapeType="1"/>
            <a:stCxn id="24639" idx="3"/>
            <a:endCxn id="68" idx="1"/>
          </p:cNvCxnSpPr>
          <p:nvPr/>
        </p:nvCxnSpPr>
        <p:spPr bwMode="auto">
          <a:xfrm>
            <a:off x="2438400" y="1322388"/>
            <a:ext cx="542925" cy="7762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18" name="Rectangle 17"/>
          <p:cNvSpPr>
            <a:spLocks noChangeArrowheads="1"/>
          </p:cNvSpPr>
          <p:nvPr/>
        </p:nvSpPr>
        <p:spPr bwMode="auto">
          <a:xfrm>
            <a:off x="5943600" y="2336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material entities</a:t>
            </a:r>
          </a:p>
        </p:txBody>
      </p:sp>
      <p:cxnSp>
        <p:nvCxnSpPr>
          <p:cNvPr id="24619" name="AutoShape 18"/>
          <p:cNvCxnSpPr>
            <a:cxnSpLocks noChangeShapeType="1"/>
            <a:stCxn id="75" idx="3"/>
            <a:endCxn id="24618" idx="1"/>
          </p:cNvCxnSpPr>
          <p:nvPr/>
        </p:nvCxnSpPr>
        <p:spPr bwMode="auto">
          <a:xfrm>
            <a:off x="5486400" y="2479675"/>
            <a:ext cx="4572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" name="Rounded Rectangle 74"/>
          <p:cNvSpPr/>
          <p:nvPr/>
        </p:nvSpPr>
        <p:spPr>
          <a:xfrm>
            <a:off x="3429000" y="2336800"/>
            <a:ext cx="20574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process agent</a:t>
            </a:r>
          </a:p>
        </p:txBody>
      </p:sp>
      <p:sp>
        <p:nvSpPr>
          <p:cNvPr id="24621" name="Rectangle 17"/>
          <p:cNvSpPr>
            <a:spLocks noChangeArrowheads="1"/>
          </p:cNvSpPr>
          <p:nvPr/>
        </p:nvSpPr>
        <p:spPr bwMode="auto">
          <a:xfrm>
            <a:off x="6477000" y="2717800"/>
            <a:ext cx="22860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time frames</a:t>
            </a:r>
          </a:p>
        </p:txBody>
      </p:sp>
      <p:cxnSp>
        <p:nvCxnSpPr>
          <p:cNvPr id="24622" name="AutoShape 18"/>
          <p:cNvCxnSpPr>
            <a:cxnSpLocks noChangeShapeType="1"/>
            <a:stCxn id="78" idx="3"/>
            <a:endCxn id="24621" idx="1"/>
          </p:cNvCxnSpPr>
          <p:nvPr/>
        </p:nvCxnSpPr>
        <p:spPr bwMode="auto">
          <a:xfrm>
            <a:off x="5715000" y="2860675"/>
            <a:ext cx="7620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" name="Rounded Rectangle 77"/>
          <p:cNvSpPr/>
          <p:nvPr/>
        </p:nvSpPr>
        <p:spPr>
          <a:xfrm>
            <a:off x="3429000" y="2717800"/>
            <a:ext cx="22860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process duration</a:t>
            </a:r>
          </a:p>
        </p:txBody>
      </p:sp>
      <p:sp>
        <p:nvSpPr>
          <p:cNvPr id="24624" name="Rectangle 17"/>
          <p:cNvSpPr>
            <a:spLocks noChangeArrowheads="1"/>
          </p:cNvSpPr>
          <p:nvPr/>
        </p:nvSpPr>
        <p:spPr bwMode="auto">
          <a:xfrm>
            <a:off x="5791200" y="3098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substances</a:t>
            </a:r>
          </a:p>
        </p:txBody>
      </p:sp>
      <p:cxnSp>
        <p:nvCxnSpPr>
          <p:cNvPr id="24625" name="AutoShape 18"/>
          <p:cNvCxnSpPr>
            <a:cxnSpLocks noChangeShapeType="1"/>
            <a:stCxn id="81" idx="3"/>
            <a:endCxn id="24624" idx="1"/>
          </p:cNvCxnSpPr>
          <p:nvPr/>
        </p:nvCxnSpPr>
        <p:spPr bwMode="auto">
          <a:xfrm>
            <a:off x="5486400" y="3241675"/>
            <a:ext cx="3048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3429000" y="3098800"/>
            <a:ext cx="20574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process output</a:t>
            </a:r>
          </a:p>
        </p:txBody>
      </p:sp>
      <p:cxnSp>
        <p:nvCxnSpPr>
          <p:cNvPr id="24627" name="Elbow Connector 37"/>
          <p:cNvCxnSpPr>
            <a:cxnSpLocks noChangeShapeType="1"/>
            <a:stCxn id="24640" idx="3"/>
            <a:endCxn id="66" idx="1"/>
          </p:cNvCxnSpPr>
          <p:nvPr/>
        </p:nvCxnSpPr>
        <p:spPr bwMode="auto">
          <a:xfrm flipV="1">
            <a:off x="2438400" y="5156200"/>
            <a:ext cx="542925" cy="1524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28" name="Elbow Connector 37"/>
          <p:cNvCxnSpPr>
            <a:cxnSpLocks noChangeShapeType="1"/>
            <a:stCxn id="24640" idx="3"/>
            <a:endCxn id="54" idx="1"/>
          </p:cNvCxnSpPr>
          <p:nvPr/>
        </p:nvCxnSpPr>
        <p:spPr bwMode="auto">
          <a:xfrm>
            <a:off x="2438400" y="5308600"/>
            <a:ext cx="542925" cy="2286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29" name="Elbow Connector 37"/>
          <p:cNvCxnSpPr>
            <a:cxnSpLocks noChangeShapeType="1"/>
            <a:stCxn id="24640" idx="3"/>
            <a:endCxn id="70" idx="1"/>
          </p:cNvCxnSpPr>
          <p:nvPr/>
        </p:nvCxnSpPr>
        <p:spPr bwMode="auto">
          <a:xfrm>
            <a:off x="2438400" y="5308600"/>
            <a:ext cx="542925" cy="6096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30" name="Elbow Connector 37"/>
          <p:cNvCxnSpPr>
            <a:cxnSpLocks noChangeShapeType="1"/>
            <a:stCxn id="24640" idx="3"/>
            <a:endCxn id="99" idx="1"/>
          </p:cNvCxnSpPr>
          <p:nvPr/>
        </p:nvCxnSpPr>
        <p:spPr bwMode="auto">
          <a:xfrm>
            <a:off x="2438400" y="5308600"/>
            <a:ext cx="542925" cy="9906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5" name="Rounded Rectangle 104"/>
          <p:cNvSpPr/>
          <p:nvPr/>
        </p:nvSpPr>
        <p:spPr>
          <a:xfrm>
            <a:off x="2981325" y="3860800"/>
            <a:ext cx="21240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relative to</a:t>
            </a:r>
          </a:p>
        </p:txBody>
      </p:sp>
      <p:sp>
        <p:nvSpPr>
          <p:cNvPr id="24632" name="Rectangle 17"/>
          <p:cNvSpPr>
            <a:spLocks noChangeArrowheads="1"/>
          </p:cNvSpPr>
          <p:nvPr/>
        </p:nvSpPr>
        <p:spPr bwMode="auto">
          <a:xfrm>
            <a:off x="5791200" y="3884613"/>
            <a:ext cx="2971800" cy="280987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substances</a:t>
            </a:r>
          </a:p>
        </p:txBody>
      </p:sp>
      <p:cxnSp>
        <p:nvCxnSpPr>
          <p:cNvPr id="24633" name="AutoShape 18"/>
          <p:cNvCxnSpPr>
            <a:cxnSpLocks noChangeShapeType="1"/>
            <a:stCxn id="105" idx="3"/>
            <a:endCxn id="24632" idx="1"/>
          </p:cNvCxnSpPr>
          <p:nvPr/>
        </p:nvCxnSpPr>
        <p:spPr bwMode="auto">
          <a:xfrm>
            <a:off x="5105400" y="4013200"/>
            <a:ext cx="685800" cy="12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8" name="Rounded Rectangle 107"/>
          <p:cNvSpPr/>
          <p:nvPr/>
        </p:nvSpPr>
        <p:spPr>
          <a:xfrm>
            <a:off x="3429000" y="4241800"/>
            <a:ext cx="21336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(rel-to) part of</a:t>
            </a:r>
          </a:p>
        </p:txBody>
      </p:sp>
      <p:sp>
        <p:nvSpPr>
          <p:cNvPr id="24635" name="Rectangle 17"/>
          <p:cNvSpPr>
            <a:spLocks noChangeArrowheads="1"/>
          </p:cNvSpPr>
          <p:nvPr/>
        </p:nvSpPr>
        <p:spPr bwMode="auto">
          <a:xfrm>
            <a:off x="5791200" y="4265613"/>
            <a:ext cx="2971800" cy="280987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independent continuants</a:t>
            </a:r>
          </a:p>
        </p:txBody>
      </p:sp>
      <p:cxnSp>
        <p:nvCxnSpPr>
          <p:cNvPr id="24636" name="AutoShape 18"/>
          <p:cNvCxnSpPr>
            <a:cxnSpLocks noChangeShapeType="1"/>
            <a:stCxn id="108" idx="3"/>
            <a:endCxn id="24635" idx="1"/>
          </p:cNvCxnSpPr>
          <p:nvPr/>
        </p:nvCxnSpPr>
        <p:spPr bwMode="auto">
          <a:xfrm>
            <a:off x="5562600" y="4394200"/>
            <a:ext cx="228600" cy="12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37" name="Elbow Connector 110"/>
          <p:cNvCxnSpPr>
            <a:cxnSpLocks noChangeShapeType="1"/>
            <a:stCxn id="24639" idx="3"/>
            <a:endCxn id="105" idx="1"/>
          </p:cNvCxnSpPr>
          <p:nvPr/>
        </p:nvCxnSpPr>
        <p:spPr bwMode="auto">
          <a:xfrm>
            <a:off x="2438400" y="1322388"/>
            <a:ext cx="542925" cy="269081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4" name="Rounded Rectangle 83"/>
          <p:cNvSpPr/>
          <p:nvPr/>
        </p:nvSpPr>
        <p:spPr>
          <a:xfrm>
            <a:off x="1066800" y="1879600"/>
            <a:ext cx="13716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sp>
        <p:nvSpPr>
          <p:cNvPr id="24639" name="Rectangle 3"/>
          <p:cNvSpPr>
            <a:spLocks noChangeArrowheads="1"/>
          </p:cNvSpPr>
          <p:nvPr/>
        </p:nvSpPr>
        <p:spPr bwMode="auto">
          <a:xfrm>
            <a:off x="1066800" y="1000125"/>
            <a:ext cx="1371600" cy="644525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400" b="1">
                <a:latin typeface="Calibri" panose="020F0502020204030204" pitchFamily="34" charset="0"/>
              </a:rPr>
              <a:t>quality or property</a:t>
            </a:r>
          </a:p>
        </p:txBody>
      </p:sp>
      <p:sp>
        <p:nvSpPr>
          <p:cNvPr id="24640" name="Rectangle 3"/>
          <p:cNvSpPr>
            <a:spLocks noChangeArrowheads="1"/>
          </p:cNvSpPr>
          <p:nvPr/>
        </p:nvSpPr>
        <p:spPr bwMode="auto">
          <a:xfrm>
            <a:off x="990600" y="4986338"/>
            <a:ext cx="1447800" cy="644525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400" b="1">
                <a:latin typeface="Calibri" panose="020F0502020204030204" pitchFamily="34" charset="0"/>
              </a:rPr>
              <a:t>observation procedure</a:t>
            </a:r>
          </a:p>
        </p:txBody>
      </p:sp>
      <p:sp>
        <p:nvSpPr>
          <p:cNvPr id="123" name="Rounded Rectangle 122"/>
          <p:cNvSpPr/>
          <p:nvPr/>
        </p:nvSpPr>
        <p:spPr>
          <a:xfrm>
            <a:off x="1181100" y="4489450"/>
            <a:ext cx="10668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output of</a:t>
            </a:r>
          </a:p>
        </p:txBody>
      </p:sp>
      <p:cxnSp>
        <p:nvCxnSpPr>
          <p:cNvPr id="24642" name="AutoShape 18"/>
          <p:cNvCxnSpPr>
            <a:cxnSpLocks noChangeShapeType="1"/>
            <a:stCxn id="84" idx="0"/>
            <a:endCxn id="24639" idx="2"/>
          </p:cNvCxnSpPr>
          <p:nvPr/>
        </p:nvCxnSpPr>
        <p:spPr bwMode="auto">
          <a:xfrm flipV="1">
            <a:off x="1752600" y="1644650"/>
            <a:ext cx="0" cy="234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43" name="AutoShape 18"/>
          <p:cNvCxnSpPr>
            <a:cxnSpLocks noChangeShapeType="1"/>
            <a:stCxn id="24578" idx="0"/>
            <a:endCxn id="84" idx="2"/>
          </p:cNvCxnSpPr>
          <p:nvPr/>
        </p:nvCxnSpPr>
        <p:spPr bwMode="auto">
          <a:xfrm flipV="1">
            <a:off x="914400" y="2165350"/>
            <a:ext cx="838200" cy="654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44" name="AutoShape 18"/>
          <p:cNvCxnSpPr>
            <a:cxnSpLocks noChangeShapeType="1"/>
            <a:stCxn id="123" idx="2"/>
            <a:endCxn id="24640" idx="0"/>
          </p:cNvCxnSpPr>
          <p:nvPr/>
        </p:nvCxnSpPr>
        <p:spPr bwMode="auto">
          <a:xfrm>
            <a:off x="1714500" y="4775200"/>
            <a:ext cx="0" cy="211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3" name="Rounded Rectangle 92"/>
          <p:cNvSpPr/>
          <p:nvPr/>
        </p:nvSpPr>
        <p:spPr>
          <a:xfrm>
            <a:off x="952500" y="5980113"/>
            <a:ext cx="15240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observes</a:t>
            </a:r>
          </a:p>
        </p:txBody>
      </p:sp>
      <p:cxnSp>
        <p:nvCxnSpPr>
          <p:cNvPr id="24646" name="AutoShape 18"/>
          <p:cNvCxnSpPr>
            <a:cxnSpLocks noChangeShapeType="1"/>
            <a:stCxn id="24640" idx="2"/>
            <a:endCxn id="93" idx="0"/>
          </p:cNvCxnSpPr>
          <p:nvPr/>
        </p:nvCxnSpPr>
        <p:spPr bwMode="auto">
          <a:xfrm>
            <a:off x="1714500" y="5630863"/>
            <a:ext cx="0" cy="349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47" name="Elbow Connector 68"/>
          <p:cNvCxnSpPr>
            <a:cxnSpLocks noChangeShapeType="1"/>
            <a:stCxn id="93" idx="2"/>
            <a:endCxn id="24639" idx="1"/>
          </p:cNvCxnSpPr>
          <p:nvPr/>
        </p:nvCxnSpPr>
        <p:spPr bwMode="auto">
          <a:xfrm rot="5400000" flipH="1">
            <a:off x="-1081088" y="3470276"/>
            <a:ext cx="4943475" cy="647700"/>
          </a:xfrm>
          <a:prstGeom prst="bentConnector4">
            <a:avLst>
              <a:gd name="adj1" fmla="val -4625"/>
              <a:gd name="adj2" fmla="val 242648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48" name="Elbow Connector 68"/>
          <p:cNvCxnSpPr>
            <a:cxnSpLocks noChangeShapeType="1"/>
            <a:stCxn id="24595" idx="2"/>
            <a:endCxn id="51" idx="1"/>
          </p:cNvCxnSpPr>
          <p:nvPr/>
        </p:nvCxnSpPr>
        <p:spPr bwMode="auto">
          <a:xfrm rot="5400000">
            <a:off x="4824412" y="-277812"/>
            <a:ext cx="219075" cy="3009900"/>
          </a:xfrm>
          <a:prstGeom prst="bentConnector4">
            <a:avLst>
              <a:gd name="adj1" fmla="val 17389"/>
              <a:gd name="adj2" fmla="val 10759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49" name="Elbow Connector 68"/>
          <p:cNvCxnSpPr>
            <a:cxnSpLocks noChangeShapeType="1"/>
            <a:stCxn id="24595" idx="2"/>
            <a:endCxn id="55" idx="1"/>
          </p:cNvCxnSpPr>
          <p:nvPr/>
        </p:nvCxnSpPr>
        <p:spPr bwMode="auto">
          <a:xfrm rot="5400000">
            <a:off x="4633912" y="-87312"/>
            <a:ext cx="600075" cy="3009900"/>
          </a:xfrm>
          <a:prstGeom prst="bentConnector4">
            <a:avLst>
              <a:gd name="adj1" fmla="val 4759"/>
              <a:gd name="adj2" fmla="val 10759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50" name="Elbow Connector 68"/>
          <p:cNvCxnSpPr>
            <a:cxnSpLocks noChangeShapeType="1"/>
            <a:stCxn id="24614" idx="2"/>
            <a:endCxn id="75" idx="1"/>
          </p:cNvCxnSpPr>
          <p:nvPr/>
        </p:nvCxnSpPr>
        <p:spPr bwMode="auto">
          <a:xfrm rot="5400000">
            <a:off x="5243512" y="446088"/>
            <a:ext cx="219075" cy="3848100"/>
          </a:xfrm>
          <a:prstGeom prst="bentConnector4">
            <a:avLst>
              <a:gd name="adj1" fmla="val 17389"/>
              <a:gd name="adj2" fmla="val 10594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51" name="Elbow Connector 68"/>
          <p:cNvCxnSpPr>
            <a:cxnSpLocks noChangeShapeType="1"/>
            <a:stCxn id="24614" idx="2"/>
            <a:endCxn id="78" idx="1"/>
          </p:cNvCxnSpPr>
          <p:nvPr/>
        </p:nvCxnSpPr>
        <p:spPr bwMode="auto">
          <a:xfrm rot="5400000">
            <a:off x="5053012" y="636588"/>
            <a:ext cx="600075" cy="3848100"/>
          </a:xfrm>
          <a:prstGeom prst="bentConnector4">
            <a:avLst>
              <a:gd name="adj1" fmla="val 6347"/>
              <a:gd name="adj2" fmla="val 10594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52" name="Elbow Connector 68"/>
          <p:cNvCxnSpPr>
            <a:cxnSpLocks noChangeShapeType="1"/>
            <a:stCxn id="24614" idx="2"/>
            <a:endCxn id="81" idx="1"/>
          </p:cNvCxnSpPr>
          <p:nvPr/>
        </p:nvCxnSpPr>
        <p:spPr bwMode="auto">
          <a:xfrm rot="5400000">
            <a:off x="4862512" y="827088"/>
            <a:ext cx="981075" cy="3848100"/>
          </a:xfrm>
          <a:prstGeom prst="bentConnector4">
            <a:avLst>
              <a:gd name="adj1" fmla="val 4852"/>
              <a:gd name="adj2" fmla="val 10594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53" name="Elbow Connector 68"/>
          <p:cNvCxnSpPr>
            <a:cxnSpLocks noChangeShapeType="1"/>
            <a:stCxn id="24632" idx="2"/>
            <a:endCxn id="108" idx="1"/>
          </p:cNvCxnSpPr>
          <p:nvPr/>
        </p:nvCxnSpPr>
        <p:spPr bwMode="auto">
          <a:xfrm rot="5400000">
            <a:off x="5238750" y="2355850"/>
            <a:ext cx="228600" cy="3848100"/>
          </a:xfrm>
          <a:prstGeom prst="bentConnector4">
            <a:avLst>
              <a:gd name="adj1" fmla="val 16667"/>
              <a:gd name="adj2" fmla="val 10594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" name="Rounded Rectangle 79"/>
          <p:cNvSpPr/>
          <p:nvPr/>
        </p:nvSpPr>
        <p:spPr>
          <a:xfrm>
            <a:off x="2981325" y="6497638"/>
            <a:ext cx="1590675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informer</a:t>
            </a:r>
          </a:p>
        </p:txBody>
      </p:sp>
      <p:sp>
        <p:nvSpPr>
          <p:cNvPr id="24655" name="Rectangle 17"/>
          <p:cNvSpPr>
            <a:spLocks noChangeArrowheads="1"/>
          </p:cNvSpPr>
          <p:nvPr/>
        </p:nvSpPr>
        <p:spPr bwMode="auto">
          <a:xfrm>
            <a:off x="5257800" y="6503988"/>
            <a:ext cx="2790825" cy="280987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subjects</a:t>
            </a:r>
          </a:p>
        </p:txBody>
      </p:sp>
      <p:cxnSp>
        <p:nvCxnSpPr>
          <p:cNvPr id="24656" name="AutoShape 18"/>
          <p:cNvCxnSpPr>
            <a:cxnSpLocks noChangeShapeType="1"/>
            <a:stCxn id="80" idx="3"/>
            <a:endCxn id="24655" idx="1"/>
          </p:cNvCxnSpPr>
          <p:nvPr/>
        </p:nvCxnSpPr>
        <p:spPr bwMode="auto">
          <a:xfrm flipV="1">
            <a:off x="4572000" y="6645275"/>
            <a:ext cx="685800" cy="47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57" name="Elbow Connector 37"/>
          <p:cNvCxnSpPr>
            <a:cxnSpLocks noChangeShapeType="1"/>
            <a:stCxn id="24640" idx="3"/>
            <a:endCxn id="80" idx="1"/>
          </p:cNvCxnSpPr>
          <p:nvPr/>
        </p:nvCxnSpPr>
        <p:spPr bwMode="auto">
          <a:xfrm>
            <a:off x="2438400" y="5308600"/>
            <a:ext cx="542925" cy="134143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58" name="Elbow Connector 68"/>
          <p:cNvCxnSpPr>
            <a:cxnSpLocks noChangeShapeType="1"/>
            <a:stCxn id="24578" idx="2"/>
            <a:endCxn id="123" idx="1"/>
          </p:cNvCxnSpPr>
          <p:nvPr/>
        </p:nvCxnSpPr>
        <p:spPr bwMode="auto">
          <a:xfrm rot="16200000" flipH="1">
            <a:off x="463550" y="3914775"/>
            <a:ext cx="1168400" cy="266700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5" name="Rounded Rectangle 154"/>
          <p:cNvSpPr/>
          <p:nvPr/>
        </p:nvSpPr>
        <p:spPr>
          <a:xfrm>
            <a:off x="1181100" y="3625850"/>
            <a:ext cx="10668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has value</a:t>
            </a:r>
          </a:p>
        </p:txBody>
      </p:sp>
      <p:cxnSp>
        <p:nvCxnSpPr>
          <p:cNvPr id="24660" name="Elbow Connector 68"/>
          <p:cNvCxnSpPr>
            <a:cxnSpLocks noChangeShapeType="1"/>
            <a:stCxn id="24578" idx="2"/>
            <a:endCxn id="155" idx="1"/>
          </p:cNvCxnSpPr>
          <p:nvPr/>
        </p:nvCxnSpPr>
        <p:spPr bwMode="auto">
          <a:xfrm rot="16200000" flipH="1">
            <a:off x="895350" y="3482975"/>
            <a:ext cx="304800" cy="266700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61" name="Rectangle 3"/>
          <p:cNvSpPr>
            <a:spLocks noChangeArrowheads="1"/>
          </p:cNvSpPr>
          <p:nvPr/>
        </p:nvSpPr>
        <p:spPr bwMode="auto">
          <a:xfrm>
            <a:off x="990600" y="4038600"/>
            <a:ext cx="1447800" cy="322263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400" b="1">
                <a:latin typeface="Calibri" panose="020F0502020204030204" pitchFamily="34" charset="0"/>
              </a:rPr>
              <a:t>&lt;values&gt;</a:t>
            </a:r>
          </a:p>
        </p:txBody>
      </p:sp>
      <p:cxnSp>
        <p:nvCxnSpPr>
          <p:cNvPr id="24662" name="AutoShape 18"/>
          <p:cNvCxnSpPr>
            <a:cxnSpLocks noChangeShapeType="1"/>
            <a:stCxn id="155" idx="2"/>
            <a:endCxn id="24661" idx="0"/>
          </p:cNvCxnSpPr>
          <p:nvPr/>
        </p:nvCxnSpPr>
        <p:spPr bwMode="auto">
          <a:xfrm>
            <a:off x="1714500" y="3911600"/>
            <a:ext cx="0" cy="127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7143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observable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40964" name="Rectangle 17"/>
          <p:cNvSpPr>
            <a:spLocks noChangeArrowheads="1"/>
          </p:cNvSpPr>
          <p:nvPr/>
        </p:nvSpPr>
        <p:spPr bwMode="auto">
          <a:xfrm>
            <a:off x="5791200" y="1981200"/>
            <a:ext cx="29718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property types</a:t>
            </a:r>
          </a:p>
        </p:txBody>
      </p:sp>
      <p:cxnSp>
        <p:nvCxnSpPr>
          <p:cNvPr id="40965" name="AutoShape 18"/>
          <p:cNvCxnSpPr>
            <a:cxnSpLocks noChangeShapeType="1"/>
            <a:stCxn id="15" idx="3"/>
            <a:endCxn id="40964" idx="1"/>
          </p:cNvCxnSpPr>
          <p:nvPr/>
        </p:nvCxnSpPr>
        <p:spPr bwMode="auto">
          <a:xfrm>
            <a:off x="4724400" y="2133600"/>
            <a:ext cx="1066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ounded Rectangle 65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40967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scale types</a:t>
            </a:r>
            <a:endParaRPr lang="en-US" altLang="en-US"/>
          </a:p>
        </p:txBody>
      </p:sp>
      <p:cxnSp>
        <p:nvCxnSpPr>
          <p:cNvPr id="40968" name="AutoShape 18"/>
          <p:cNvCxnSpPr>
            <a:cxnSpLocks noChangeShapeType="1"/>
            <a:stCxn id="66" idx="3"/>
            <a:endCxn id="40967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9" name="AutoShape 21"/>
          <p:cNvCxnSpPr>
            <a:cxnSpLocks noChangeShapeType="1"/>
            <a:stCxn id="40962" idx="3"/>
            <a:endCxn id="66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0" name="TextBox 82"/>
          <p:cNvSpPr txBox="1">
            <a:spLocks noChangeArrowheads="1"/>
          </p:cNvSpPr>
          <p:nvPr/>
        </p:nvSpPr>
        <p:spPr bwMode="auto">
          <a:xfrm>
            <a:off x="2057400" y="533400"/>
            <a:ext cx="4318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model for ‘quality’ observables</a:t>
            </a:r>
          </a:p>
        </p:txBody>
      </p:sp>
      <p:sp>
        <p:nvSpPr>
          <p:cNvPr id="40971" name="Rectangle 17"/>
          <p:cNvSpPr>
            <a:spLocks noChangeArrowheads="1"/>
          </p:cNvSpPr>
          <p:nvPr/>
        </p:nvSpPr>
        <p:spPr bwMode="auto">
          <a:xfrm>
            <a:off x="5791200" y="2362200"/>
            <a:ext cx="2971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independent continuants</a:t>
            </a:r>
            <a:endParaRPr lang="en-US" altLang="en-US"/>
          </a:p>
        </p:txBody>
      </p:sp>
      <p:cxnSp>
        <p:nvCxnSpPr>
          <p:cNvPr id="40972" name="AutoShape 18"/>
          <p:cNvCxnSpPr>
            <a:cxnSpLocks noChangeShapeType="1"/>
            <a:stCxn id="43" idx="3"/>
            <a:endCxn id="40971" idx="1"/>
          </p:cNvCxnSpPr>
          <p:nvPr/>
        </p:nvCxnSpPr>
        <p:spPr bwMode="auto">
          <a:xfrm>
            <a:off x="4724400" y="2505075"/>
            <a:ext cx="10668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1336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40975" name="Rectangle 17"/>
          <p:cNvSpPr>
            <a:spLocks noChangeArrowheads="1"/>
          </p:cNvSpPr>
          <p:nvPr/>
        </p:nvSpPr>
        <p:spPr bwMode="auto">
          <a:xfrm>
            <a:off x="5791200" y="2767013"/>
            <a:ext cx="29718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functions, substances</a:t>
            </a:r>
            <a:endParaRPr lang="en-US" altLang="en-US"/>
          </a:p>
        </p:txBody>
      </p:sp>
      <p:cxnSp>
        <p:nvCxnSpPr>
          <p:cNvPr id="40976" name="AutoShape 18"/>
          <p:cNvCxnSpPr>
            <a:cxnSpLocks noChangeShapeType="1"/>
            <a:stCxn id="44" idx="3"/>
            <a:endCxn id="40975" idx="1"/>
          </p:cNvCxnSpPr>
          <p:nvPr/>
        </p:nvCxnSpPr>
        <p:spPr bwMode="auto">
          <a:xfrm>
            <a:off x="4724400" y="2895600"/>
            <a:ext cx="1066800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7" name="Elbow Connector 37"/>
          <p:cNvCxnSpPr>
            <a:cxnSpLocks noChangeShapeType="1"/>
            <a:stCxn id="41011" idx="3"/>
            <a:endCxn id="43" idx="1"/>
          </p:cNvCxnSpPr>
          <p:nvPr/>
        </p:nvCxnSpPr>
        <p:spPr bwMode="auto">
          <a:xfrm flipV="1">
            <a:off x="2286000" y="2505075"/>
            <a:ext cx="3048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8" name="Elbow Connector 37"/>
          <p:cNvCxnSpPr>
            <a:cxnSpLocks noChangeShapeType="1"/>
            <a:stCxn id="41011" idx="3"/>
            <a:endCxn id="44" idx="1"/>
          </p:cNvCxnSpPr>
          <p:nvPr/>
        </p:nvCxnSpPr>
        <p:spPr bwMode="auto">
          <a:xfrm>
            <a:off x="2286000" y="2705100"/>
            <a:ext cx="3048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5257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accent6"/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15388" name="Rectangle 17"/>
          <p:cNvSpPr>
            <a:spLocks noChangeArrowheads="1"/>
          </p:cNvSpPr>
          <p:nvPr/>
        </p:nvSpPr>
        <p:spPr bwMode="auto">
          <a:xfrm>
            <a:off x="5105400" y="5257800"/>
            <a:ext cx="3200400" cy="30480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accent6"/>
                </a:solidFill>
                <a:latin typeface="Calibri" pitchFamily="34" charset="0"/>
              </a:rPr>
              <a:t>units</a:t>
            </a:r>
            <a:endParaRPr lang="en-US" sz="3200">
              <a:solidFill>
                <a:schemeClr val="accent6"/>
              </a:solidFill>
              <a:latin typeface="Calibri" pitchFamily="34" charset="0"/>
            </a:endParaRPr>
          </a:p>
        </p:txBody>
      </p:sp>
      <p:cxnSp>
        <p:nvCxnSpPr>
          <p:cNvPr id="15389" name="AutoShape 18"/>
          <p:cNvCxnSpPr>
            <a:cxnSpLocks noChangeShapeType="1"/>
            <a:stCxn id="54" idx="3"/>
            <a:endCxn id="15388" idx="1"/>
          </p:cNvCxnSpPr>
          <p:nvPr/>
        </p:nvCxnSpPr>
        <p:spPr bwMode="auto">
          <a:xfrm>
            <a:off x="4800600" y="5410200"/>
            <a:ext cx="304800" cy="1588"/>
          </a:xfrm>
          <a:prstGeom prst="straightConnector1">
            <a:avLst/>
          </a:prstGeom>
          <a:noFill/>
          <a:ln w="9525">
            <a:solidFill>
              <a:schemeClr val="accent6"/>
            </a:solidFill>
            <a:round/>
            <a:headEnd/>
            <a:tailEnd type="triangle" w="med" len="med"/>
          </a:ln>
        </p:spPr>
      </p:cxnSp>
      <p:cxnSp>
        <p:nvCxnSpPr>
          <p:cNvPr id="40982" name="AutoShape 21"/>
          <p:cNvCxnSpPr>
            <a:cxnSpLocks noChangeShapeType="1"/>
            <a:stCxn id="40962" idx="3"/>
            <a:endCxn id="54" idx="1"/>
          </p:cNvCxnSpPr>
          <p:nvPr/>
        </p:nvCxnSpPr>
        <p:spPr bwMode="auto">
          <a:xfrm>
            <a:off x="1524000" y="4056063"/>
            <a:ext cx="990600" cy="1354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40984" name="Rectangle 17"/>
          <p:cNvSpPr>
            <a:spLocks noChangeArrowheads="1"/>
          </p:cNvSpPr>
          <p:nvPr/>
        </p:nvSpPr>
        <p:spPr bwMode="auto">
          <a:xfrm>
            <a:off x="5105400" y="5638800"/>
            <a:ext cx="3200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techniques</a:t>
            </a:r>
            <a:endParaRPr lang="en-US" altLang="en-US"/>
          </a:p>
        </p:txBody>
      </p:sp>
      <p:cxnSp>
        <p:nvCxnSpPr>
          <p:cNvPr id="40985" name="AutoShape 18"/>
          <p:cNvCxnSpPr>
            <a:cxnSpLocks noChangeShapeType="1"/>
            <a:stCxn id="70" idx="3"/>
          </p:cNvCxnSpPr>
          <p:nvPr/>
        </p:nvCxnSpPr>
        <p:spPr bwMode="auto">
          <a:xfrm flipV="1">
            <a:off x="4800600" y="5780088"/>
            <a:ext cx="3048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6" name="AutoShape 21"/>
          <p:cNvCxnSpPr>
            <a:cxnSpLocks noChangeShapeType="1"/>
            <a:stCxn id="40962" idx="3"/>
            <a:endCxn id="70" idx="1"/>
          </p:cNvCxnSpPr>
          <p:nvPr/>
        </p:nvCxnSpPr>
        <p:spPr bwMode="auto">
          <a:xfrm>
            <a:off x="1524000" y="4056063"/>
            <a:ext cx="9906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40988" name="Elbow Connector 37"/>
          <p:cNvCxnSpPr>
            <a:cxnSpLocks noChangeShapeType="1"/>
            <a:stCxn id="41011" idx="3"/>
            <a:endCxn id="15" idx="1"/>
          </p:cNvCxnSpPr>
          <p:nvPr/>
        </p:nvCxnSpPr>
        <p:spPr bwMode="auto">
          <a:xfrm flipV="1">
            <a:off x="2286000" y="21336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124200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precondition</a:t>
            </a:r>
          </a:p>
        </p:txBody>
      </p:sp>
      <p:sp>
        <p:nvSpPr>
          <p:cNvPr id="40990" name="Rectangle 17"/>
          <p:cNvSpPr>
            <a:spLocks noChangeArrowheads="1"/>
          </p:cNvSpPr>
          <p:nvPr/>
        </p:nvSpPr>
        <p:spPr bwMode="auto">
          <a:xfrm>
            <a:off x="5791200" y="3124200"/>
            <a:ext cx="3124200" cy="2809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body states</a:t>
            </a:r>
            <a:endParaRPr lang="en-US" altLang="en-US"/>
          </a:p>
        </p:txBody>
      </p:sp>
      <p:cxnSp>
        <p:nvCxnSpPr>
          <p:cNvPr id="40991" name="AutoShape 18"/>
          <p:cNvCxnSpPr>
            <a:cxnSpLocks noChangeShapeType="1"/>
            <a:stCxn id="81" idx="3"/>
            <a:endCxn id="40990" idx="1"/>
          </p:cNvCxnSpPr>
          <p:nvPr/>
        </p:nvCxnSpPr>
        <p:spPr bwMode="auto">
          <a:xfrm flipV="1">
            <a:off x="4724400" y="3265488"/>
            <a:ext cx="10668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92" name="Elbow Connector 37"/>
          <p:cNvCxnSpPr>
            <a:cxnSpLocks noChangeShapeType="1"/>
            <a:stCxn id="41011" idx="3"/>
            <a:endCxn id="81" idx="1"/>
          </p:cNvCxnSpPr>
          <p:nvPr/>
        </p:nvCxnSpPr>
        <p:spPr bwMode="auto">
          <a:xfrm>
            <a:off x="2286000" y="27051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40994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body structures, specimens</a:t>
            </a:r>
            <a:endParaRPr lang="en-US" altLang="en-US"/>
          </a:p>
        </p:txBody>
      </p:sp>
      <p:cxnSp>
        <p:nvCxnSpPr>
          <p:cNvPr id="40995" name="AutoShape 18"/>
          <p:cNvCxnSpPr>
            <a:cxnSpLocks noChangeShapeType="1"/>
            <a:stCxn id="99" idx="3"/>
            <a:endCxn id="40994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96" name="AutoShape 21"/>
          <p:cNvCxnSpPr>
            <a:cxnSpLocks noChangeShapeType="1"/>
            <a:stCxn id="40962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49"/>
          <p:cNvSpPr/>
          <p:nvPr/>
        </p:nvSpPr>
        <p:spPr>
          <a:xfrm>
            <a:off x="4038600" y="990600"/>
            <a:ext cx="18288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IFCC-IUPAC NPU elements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286000" y="990600"/>
            <a:ext cx="16764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LOINC elements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791200" y="21336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Kind-of-property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010400" y="2133600"/>
            <a:ext cx="12192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property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791200" y="2514600"/>
            <a:ext cx="12954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System/specimen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086600" y="2514600"/>
            <a:ext cx="12192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system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791200" y="28956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component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010400" y="2895600"/>
            <a:ext cx="12192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component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05400" y="50292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scale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86600" y="5410200"/>
            <a:ext cx="1219200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accent6"/>
                </a:solidFill>
              </a:rPr>
              <a:t>units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105400" y="57912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method</a:t>
            </a:r>
          </a:p>
        </p:txBody>
      </p:sp>
      <p:sp>
        <p:nvSpPr>
          <p:cNvPr id="59" name="Rectangle 58"/>
          <p:cNvSpPr/>
          <p:nvPr/>
        </p:nvSpPr>
        <p:spPr>
          <a:xfrm>
            <a:off x="6324600" y="5791200"/>
            <a:ext cx="12192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method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105400" y="6248400"/>
            <a:ext cx="12954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System/specimen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91200" y="32766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component</a:t>
            </a:r>
          </a:p>
        </p:txBody>
      </p:sp>
      <p:sp>
        <p:nvSpPr>
          <p:cNvPr id="41011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quality</a:t>
            </a:r>
            <a:endParaRPr lang="en-US" altLang="en-US" sz="1200"/>
          </a:p>
        </p:txBody>
      </p:sp>
      <p:cxnSp>
        <p:nvCxnSpPr>
          <p:cNvPr id="41012" name="Elbow Connector 37"/>
          <p:cNvCxnSpPr>
            <a:cxnSpLocks noChangeShapeType="1"/>
            <a:stCxn id="40962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13" name="Elbow Connector 37"/>
          <p:cNvCxnSpPr>
            <a:cxnSpLocks noChangeShapeType="1"/>
            <a:stCxn id="58" idx="3"/>
            <a:endCxn id="41011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73498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83521" y="165961"/>
            <a:ext cx="371808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Example: Serum sodium concentration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6" t="6770"/>
          <a:stretch>
            <a:fillRect/>
          </a:stretch>
        </p:blipFill>
        <p:spPr bwMode="auto">
          <a:xfrm>
            <a:off x="0" y="361"/>
            <a:ext cx="1733760" cy="6851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5076" t="677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331201" y="4197961"/>
            <a:ext cx="439200" cy="439200"/>
            <a:chOff x="230" y="2915"/>
            <a:chExt cx="305" cy="305"/>
          </a:xfrm>
        </p:grpSpPr>
        <p:sp>
          <p:nvSpPr>
            <p:cNvPr id="17412" name="Line 4"/>
            <p:cNvSpPr>
              <a:spLocks noChangeShapeType="1"/>
            </p:cNvSpPr>
            <p:nvPr/>
          </p:nvSpPr>
          <p:spPr bwMode="auto">
            <a:xfrm>
              <a:off x="235" y="2915"/>
              <a:ext cx="295" cy="305"/>
            </a:xfrm>
            <a:prstGeom prst="line">
              <a:avLst/>
            </a:prstGeom>
            <a:noFill/>
            <a:ln w="5472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70"/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 flipH="1">
              <a:off x="229" y="2915"/>
              <a:ext cx="307" cy="305"/>
            </a:xfrm>
            <a:prstGeom prst="line">
              <a:avLst/>
            </a:prstGeom>
            <a:noFill/>
            <a:ln w="5472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70"/>
            </a:p>
          </p:txBody>
        </p:sp>
      </p:grp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161" y="4468681"/>
            <a:ext cx="432000" cy="150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1938241" y="5381641"/>
            <a:ext cx="273600" cy="273600"/>
            <a:chOff x="1346" y="3737"/>
            <a:chExt cx="190" cy="190"/>
          </a:xfrm>
        </p:grpSpPr>
        <p:sp>
          <p:nvSpPr>
            <p:cNvPr id="17416" name="Line 8"/>
            <p:cNvSpPr>
              <a:spLocks noChangeShapeType="1"/>
            </p:cNvSpPr>
            <p:nvPr/>
          </p:nvSpPr>
          <p:spPr bwMode="auto">
            <a:xfrm>
              <a:off x="1350" y="3737"/>
              <a:ext cx="180" cy="190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70"/>
            </a:p>
          </p:txBody>
        </p:sp>
        <p:sp>
          <p:nvSpPr>
            <p:cNvPr id="17417" name="Line 9"/>
            <p:cNvSpPr>
              <a:spLocks noChangeShapeType="1"/>
            </p:cNvSpPr>
            <p:nvPr/>
          </p:nvSpPr>
          <p:spPr bwMode="auto">
            <a:xfrm flipH="1">
              <a:off x="1345" y="3737"/>
              <a:ext cx="192" cy="190"/>
            </a:xfrm>
            <a:prstGeom prst="line">
              <a:avLst/>
            </a:prstGeom>
            <a:noFill/>
            <a:ln w="180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70"/>
            </a:p>
          </p:txBody>
        </p:sp>
      </p:grp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784161" y="3326761"/>
            <a:ext cx="377280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Clinically intended target of observation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>
            <a:off x="531361" y="3483721"/>
            <a:ext cx="1261440" cy="745920"/>
          </a:xfrm>
          <a:prstGeom prst="line">
            <a:avLst/>
          </a:prstGeom>
          <a:noFill/>
          <a:ln w="1800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70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25921" y="5760361"/>
            <a:ext cx="261360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Observation proxy location</a:t>
            </a:r>
          </a:p>
        </p:txBody>
      </p:sp>
      <p:cxnSp>
        <p:nvCxnSpPr>
          <p:cNvPr id="17421" name="AutoShape 13"/>
          <p:cNvCxnSpPr>
            <a:cxnSpLocks noChangeShapeType="1"/>
            <a:stCxn id="17420" idx="1"/>
          </p:cNvCxnSpPr>
          <p:nvPr/>
        </p:nvCxnSpPr>
        <p:spPr bwMode="auto">
          <a:xfrm flipH="1" flipV="1">
            <a:off x="2246401" y="5557321"/>
            <a:ext cx="479520" cy="360000"/>
          </a:xfrm>
          <a:prstGeom prst="straightConnector1">
            <a:avLst/>
          </a:prstGeom>
          <a:noFill/>
          <a:ln w="1800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647680" y="3326761"/>
            <a:ext cx="3335040" cy="77904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|PROPERTY TYPE|=|Mass conc.|,</a:t>
            </a:r>
          </a:p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|INHERES IN|=|Plasma|,</a:t>
            </a:r>
          </a:p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|TOWARDS|=|Sodium electrolyte|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5647680" y="5760361"/>
            <a:ext cx="3121920" cy="313920"/>
          </a:xfrm>
          <a:prstGeom prst="rect">
            <a:avLst/>
          </a:prstGeom>
          <a:solidFill>
            <a:srgbClr val="C3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|DIRECT SITE|=|Serum sample|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304321" y="2405161"/>
            <a:ext cx="165744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relational quality</a:t>
            </a:r>
          </a:p>
        </p:txBody>
      </p:sp>
      <p:cxnSp>
        <p:nvCxnSpPr>
          <p:cNvPr id="17425" name="AutoShape 17"/>
          <p:cNvCxnSpPr>
            <a:cxnSpLocks noChangeShapeType="1"/>
            <a:stCxn id="17424" idx="2"/>
            <a:endCxn id="17422" idx="0"/>
          </p:cNvCxnSpPr>
          <p:nvPr/>
        </p:nvCxnSpPr>
        <p:spPr bwMode="auto">
          <a:xfrm>
            <a:off x="7132321" y="2719081"/>
            <a:ext cx="182880" cy="607680"/>
          </a:xfrm>
          <a:prstGeom prst="straightConnector1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2827926" y="6478052"/>
            <a:ext cx="3897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v-SE" altLang="en-US" i="1" dirty="0">
                <a:cs typeface="DejaVu Sans" panose="020B0603030804020204" pitchFamily="34" charset="0"/>
              </a:rPr>
              <a:t>(slide used with permission of Daniel Karlsson)</a:t>
            </a:r>
          </a:p>
        </p:txBody>
      </p:sp>
    </p:spTree>
    <p:extLst>
      <p:ext uri="{BB962C8B-B14F-4D97-AF65-F5344CB8AC3E}">
        <p14:creationId xmlns:p14="http://schemas.microsoft.com/office/powerpoint/2010/main" val="4190894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83521" y="165961"/>
            <a:ext cx="371808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270">
                <a:solidFill>
                  <a:srgbClr val="000000"/>
                </a:solidFill>
              </a:rPr>
              <a:t>Example: Serum sodium concentration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078561" y="1908361"/>
            <a:ext cx="6258240" cy="175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2358">
                <a:solidFill>
                  <a:srgbClr val="000000"/>
                </a:solidFill>
              </a:rPr>
              <a:t>|Observable entity|:</a:t>
            </a:r>
          </a:p>
          <a:p>
            <a:pPr>
              <a:buClrTx/>
              <a:buFontTx/>
              <a:buNone/>
            </a:pPr>
            <a:r>
              <a:rPr lang="en-US" altLang="en-US" sz="2358">
                <a:solidFill>
                  <a:srgbClr val="000000"/>
                </a:solidFill>
              </a:rPr>
              <a:t>	|PROPERTY TYPE|=|Mass concentration|,</a:t>
            </a:r>
          </a:p>
          <a:p>
            <a:pPr>
              <a:buClrTx/>
              <a:buFontTx/>
              <a:buNone/>
            </a:pPr>
            <a:r>
              <a:rPr lang="en-US" altLang="en-US" sz="2358">
                <a:solidFill>
                  <a:srgbClr val="000000"/>
                </a:solidFill>
              </a:rPr>
              <a:t>	|INHERES IN|=|Plasma|,</a:t>
            </a:r>
          </a:p>
          <a:p>
            <a:pPr>
              <a:buClrTx/>
              <a:buFontTx/>
              <a:buNone/>
            </a:pPr>
            <a:r>
              <a:rPr lang="en-US" altLang="en-US" sz="2358">
                <a:solidFill>
                  <a:srgbClr val="000000"/>
                </a:solidFill>
              </a:rPr>
              <a:t>	|TOWARDS|=|Sodium electrolyte|,</a:t>
            </a:r>
          </a:p>
          <a:p>
            <a:pPr>
              <a:buClrTx/>
              <a:buFontTx/>
              <a:buNone/>
            </a:pPr>
            <a:r>
              <a:rPr lang="en-US" altLang="en-US" sz="2358">
                <a:solidFill>
                  <a:srgbClr val="000000"/>
                </a:solidFill>
              </a:rPr>
              <a:t>	|DIRECT SITE|=|Serum sample|</a:t>
            </a:r>
          </a:p>
        </p:txBody>
      </p:sp>
      <p:sp>
        <p:nvSpPr>
          <p:cNvPr id="2" name="Rectangle 1"/>
          <p:cNvSpPr/>
          <p:nvPr/>
        </p:nvSpPr>
        <p:spPr>
          <a:xfrm>
            <a:off x="2442916" y="6319101"/>
            <a:ext cx="3897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v-SE" altLang="en-US" i="1" dirty="0">
                <a:cs typeface="DejaVu Sans" panose="020B0603030804020204" pitchFamily="34" charset="0"/>
              </a:rPr>
              <a:t>(slide used with permission of Daniel Karlsson)</a:t>
            </a:r>
          </a:p>
        </p:txBody>
      </p:sp>
    </p:spTree>
    <p:extLst>
      <p:ext uri="{BB962C8B-B14F-4D97-AF65-F5344CB8AC3E}">
        <p14:creationId xmlns:p14="http://schemas.microsoft.com/office/powerpoint/2010/main" val="6627014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Quality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622784"/>
              </p:ext>
            </p:extLst>
          </p:nvPr>
        </p:nvGraphicFramePr>
        <p:xfrm>
          <a:off x="370114" y="1977572"/>
          <a:ext cx="8527143" cy="2211070"/>
        </p:xfrm>
        <a:graphic>
          <a:graphicData uri="http://schemas.openxmlformats.org/drawingml/2006/table">
            <a:tbl>
              <a:tblPr firstRow="1" bandRow="1"/>
              <a:tblGrid>
                <a:gridCol w="949639"/>
                <a:gridCol w="2903455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823815fc-cb5a-4655-b486-19da62053943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27182-5 | </a:t>
                      </a:r>
                      <a:r>
                        <a:rPr lang="en-US" b="0" i="0" u="none" strike="noStrike" dirty="0" err="1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Calcium:ACnc:Pt:Bld:Ord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363787002|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Observable entity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|:70434600|</a:t>
                      </a:r>
                      <a:r>
                        <a:rPr lang="en-US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Specified by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|=(386053000|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Observation procedure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|:704347000|</a:t>
                      </a:r>
                      <a:r>
                        <a:rPr lang="en-US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Observes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|=(414237002|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Feature of entity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|:704319004|</a:t>
                      </a:r>
                      <a:r>
                        <a:rPr lang="en-US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Inheres in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|=87612001|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Blood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|,704320005|</a:t>
                      </a:r>
                      <a:r>
                        <a:rPr lang="en-US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Towards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|=5540006|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Calcium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|,704318007|</a:t>
                      </a:r>
                      <a:r>
                        <a:rPr lang="en-US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Property type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|=118569000|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Arbitrary concentration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|),704327008|</a:t>
                      </a:r>
                      <a:r>
                        <a:rPr lang="en-US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Direct 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site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|=119297000|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Blood specimen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|,370132008|</a:t>
                      </a:r>
                      <a:r>
                        <a:rPr lang="en-US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Scale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|=117363000|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Ordinal value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|)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04443" y="4506910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0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/>
              <a:t>W</a:t>
            </a:r>
            <a:r>
              <a:rPr lang="en-US" dirty="0" smtClean="0"/>
              <a:t>here </a:t>
            </a:r>
            <a:r>
              <a:rPr lang="en-US" dirty="0"/>
              <a:t>mapping of LOINC </a:t>
            </a:r>
            <a:r>
              <a:rPr lang="en-US" dirty="0" smtClean="0"/>
              <a:t>Parts </a:t>
            </a:r>
            <a:r>
              <a:rPr lang="en-US" dirty="0"/>
              <a:t>to SNOMED codes cannot be </a:t>
            </a:r>
            <a:r>
              <a:rPr lang="en-US" dirty="0" smtClean="0"/>
              <a:t>1:1</a:t>
            </a: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 smtClean="0"/>
              <a:t>Where </a:t>
            </a:r>
            <a:r>
              <a:rPr lang="en-US" dirty="0"/>
              <a:t>LOINC </a:t>
            </a:r>
            <a:r>
              <a:rPr lang="en-US" dirty="0" smtClean="0"/>
              <a:t>Parts do </a:t>
            </a:r>
            <a:r>
              <a:rPr lang="en-US" dirty="0"/>
              <a:t>not appear to have a clear, reproducible </a:t>
            </a:r>
            <a:r>
              <a:rPr lang="en-US" dirty="0" smtClean="0"/>
              <a:t>meaning</a:t>
            </a: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/>
              <a:t>Verifying </a:t>
            </a:r>
            <a:r>
              <a:rPr lang="en-US" dirty="0" smtClean="0"/>
              <a:t>possible </a:t>
            </a:r>
            <a:r>
              <a:rPr lang="en-US" dirty="0"/>
              <a:t>duplication </a:t>
            </a:r>
            <a:r>
              <a:rPr lang="en-US" dirty="0" smtClean="0"/>
              <a:t>within </a:t>
            </a:r>
            <a:r>
              <a:rPr lang="en-US" dirty="0"/>
              <a:t>LOINC or </a:t>
            </a:r>
            <a:r>
              <a:rPr lang="en-US" dirty="0" smtClean="0"/>
              <a:t>within SNOMED</a:t>
            </a: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 smtClean="0"/>
              <a:t>When SNOMED </a:t>
            </a:r>
            <a:r>
              <a:rPr lang="en-US" dirty="0"/>
              <a:t>lacks the type of information needed to complete a </a:t>
            </a:r>
            <a:r>
              <a:rPr lang="en-US" dirty="0" smtClean="0"/>
              <a:t>map</a:t>
            </a: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/>
              <a:t>Lack of clear differentiation between general categories of classes and specific types, present in both SNOMED and LOINC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in mapping thus far</a:t>
            </a:r>
          </a:p>
        </p:txBody>
      </p:sp>
    </p:spTree>
    <p:extLst>
      <p:ext uri="{BB962C8B-B14F-4D97-AF65-F5344CB8AC3E}">
        <p14:creationId xmlns:p14="http://schemas.microsoft.com/office/powerpoint/2010/main" val="41940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Process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570862"/>
              </p:ext>
            </p:extLst>
          </p:nvPr>
        </p:nvGraphicFramePr>
        <p:xfrm>
          <a:off x="370114" y="1977572"/>
          <a:ext cx="8527143" cy="2637790"/>
        </p:xfrm>
        <a:graphic>
          <a:graphicData uri="http://schemas.openxmlformats.org/drawingml/2006/table">
            <a:tbl>
              <a:tblPr firstRow="1" bandRow="1"/>
              <a:tblGrid>
                <a:gridCol w="1430406"/>
                <a:gridCol w="2422688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2bea5348-61e9-4d47-9204-bdeaf17a83b8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effectLst/>
                        </a:rPr>
                        <a:t>2989-2 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 </a:t>
                      </a:r>
                      <a:r>
                        <a:rPr lang="en-US" sz="1400" b="0" i="0" u="none" strike="noStrike" cap="none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Testosterone:MRat:24H:Urine:Qn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363787002|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Observable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70434600|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Specified by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|=(386053000|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386053000|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Observation procedure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704327008|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Direct site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|=122575003|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Urine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|,704347000|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Feature of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|:704323007|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Process Duration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|=123027009|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24 hours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|,704321009|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Characterizes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|=63911002|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Excretion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Property Type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|=118544000|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Mass rate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|,704324001|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Process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 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Output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|=43688007|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Testosterone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|),370132008|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Scale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|=30766002|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Quantitative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79857" y="4968575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59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9"/>
            <a:ext cx="8229600" cy="2038378"/>
          </a:xfrm>
        </p:spPr>
        <p:txBody>
          <a:bodyPr/>
          <a:lstStyle/>
          <a:p>
            <a:r>
              <a:rPr lang="en-US" dirty="0" smtClean="0"/>
              <a:t>Cooperative agreement between RII and IHTSDO, July 2013</a:t>
            </a:r>
          </a:p>
          <a:p>
            <a:pPr lvl="1"/>
            <a:r>
              <a:rPr lang="en-US" dirty="0" smtClean="0"/>
              <a:t>Builds </a:t>
            </a:r>
            <a:r>
              <a:rPr lang="en-US" dirty="0"/>
              <a:t>on strengths of each terminology</a:t>
            </a:r>
          </a:p>
          <a:p>
            <a:pPr lvl="1"/>
            <a:r>
              <a:rPr lang="en-US" dirty="0"/>
              <a:t>Minimize and manage duplication</a:t>
            </a:r>
          </a:p>
          <a:p>
            <a:pPr lvl="1"/>
            <a:r>
              <a:rPr lang="en-US" dirty="0"/>
              <a:t>SNOMED and LOINC work better </a:t>
            </a:r>
            <a:r>
              <a:rPr lang="en-US" dirty="0" smtClean="0"/>
              <a:t>together</a:t>
            </a:r>
          </a:p>
          <a:p>
            <a:pPr lvl="1"/>
            <a:r>
              <a:rPr lang="en-US" dirty="0" smtClean="0"/>
              <a:t>Provide links between LOINC and SNOMED</a:t>
            </a:r>
            <a:endParaRPr lang="en-US" dirty="0"/>
          </a:p>
          <a:p>
            <a:pPr marL="16510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60284" y="8072893"/>
            <a:ext cx="8719231" cy="3382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4" descr="https://lh5.googleusercontent.com/6b9uT4h_-fuZvKUxoYz9XQe19EW_gifgagC1F46dXfOh8xlE66KauaSWlTSIldz1HTMdT1rX3jHM4YyA4H-bhf2BEnpF0-t4jBgzaJUqcQ47HJKivn_8aI8kXmf-vqeGw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31" y="3604529"/>
            <a:ext cx="6575426" cy="302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2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Quality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829573"/>
              </p:ext>
            </p:extLst>
          </p:nvPr>
        </p:nvGraphicFramePr>
        <p:xfrm>
          <a:off x="370114" y="1977572"/>
          <a:ext cx="8527143" cy="2424430"/>
        </p:xfrm>
        <a:graphic>
          <a:graphicData uri="http://schemas.openxmlformats.org/drawingml/2006/table">
            <a:tbl>
              <a:tblPr firstRow="1" bandRow="1"/>
              <a:tblGrid>
                <a:gridCol w="949639"/>
                <a:gridCol w="2903455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cc1e1a70-48c0-44e6-8ba8-88a40d2b1a52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effectLst/>
                        </a:rPr>
                        <a:t>9796-4 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</a:t>
                      </a:r>
                      <a:r>
                        <a:rPr lang="en-US" sz="1400" b="0" i="0" u="none" strike="noStrike" cap="none" baseline="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Color:Type:Pt:Calculus:Nom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363787002|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Observable entity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|:70434600|</a:t>
                      </a:r>
                      <a:r>
                        <a:rPr lang="en-US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70434600|</a:t>
                      </a:r>
                      <a:r>
                        <a:rPr lang="en-US" b="0" i="0" u="none" strike="noStrike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Specified by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|=(386053000|</a:t>
                      </a:r>
                      <a:r>
                        <a:rPr lang="en-US" b="0" i="0" u="none" strike="noStrike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Observation procedure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|:704327008|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Direct site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|=119350003|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Calculus specimen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370132008|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Scale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|=117362005|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Nomina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l|,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704347000|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|=(414237002|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Feature of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|:704318007|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Property Type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|=703247007|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Color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|,704319004|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Inheres In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|=794887015|</a:t>
                      </a:r>
                      <a:r>
                        <a:rPr lang="en-US" sz="1400" b="0" i="0" u="none" strike="noStrike" cap="none" baseline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Calculus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|))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96674" y="4638885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5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Quality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397584"/>
              </p:ext>
            </p:extLst>
          </p:nvPr>
        </p:nvGraphicFramePr>
        <p:xfrm>
          <a:off x="370114" y="1977572"/>
          <a:ext cx="8527143" cy="2424430"/>
        </p:xfrm>
        <a:graphic>
          <a:graphicData uri="http://schemas.openxmlformats.org/drawingml/2006/table">
            <a:tbl>
              <a:tblPr firstRow="1" bandRow="1"/>
              <a:tblGrid>
                <a:gridCol w="949639"/>
                <a:gridCol w="2903455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c11e74ec-5935-4757-bdae-abab8320ac4d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15190-2 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 </a:t>
                      </a:r>
                      <a:r>
                        <a:rPr lang="en-US" sz="1400" b="0" i="0" u="none" strike="noStrike" cap="none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Leukocytes </a:t>
                      </a:r>
                      <a:r>
                        <a:rPr lang="en-US" sz="1400" b="0" i="0" u="none" strike="noStrike" cap="none" baseline="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other:Prid:Pt:Bld:Nom:Automated</a:t>
                      </a:r>
                      <a:r>
                        <a:rPr lang="en-US" sz="1400" b="0" i="0" u="none" strike="noStrike" cap="none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 count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363787002|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Observable ent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ity|:70434600|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Specified by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|=(386053000|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Observation procedure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|:704327008|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Direct site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|=119297000|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Blood specimen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|,370132008|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Scale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|=117362005|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Nominal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|,246501002|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Technique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|=702659008|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Automated count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|,704347000|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|=(414237002|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Feature of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|:704319004|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Inheres In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|=87612001|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Blood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Property Type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|=118584009|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Presence OR identity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|))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60624" y="4506910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66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Quality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072645"/>
              </p:ext>
            </p:extLst>
          </p:nvPr>
        </p:nvGraphicFramePr>
        <p:xfrm>
          <a:off x="370114" y="1977572"/>
          <a:ext cx="8527143" cy="3064510"/>
        </p:xfrm>
        <a:graphic>
          <a:graphicData uri="http://schemas.openxmlformats.org/drawingml/2006/table">
            <a:tbl>
              <a:tblPr firstRow="1" bandRow="1"/>
              <a:tblGrid>
                <a:gridCol w="949639"/>
                <a:gridCol w="2903455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33434620-1e97-4656-8a14-263d8fa9c7a2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5783-6 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 </a:t>
                      </a:r>
                      <a:r>
                        <a:rPr lang="en-US" sz="1400" b="0" i="0" u="none" strike="noStrike" cap="none" baseline="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Crystals.unidentified:ACnc:Pt:Urine</a:t>
                      </a:r>
                      <a:r>
                        <a:rPr lang="en-US" sz="1400" b="0" i="0" u="none" strike="noStrike" cap="none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 </a:t>
                      </a:r>
                      <a:r>
                        <a:rPr lang="en-US" sz="1400" b="0" i="0" u="none" strike="noStrike" cap="none" baseline="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sed:Ord:Microscopy.light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363787002|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Observable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|:70434600|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Specified by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|=(386053000|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Observation procedure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|:246501002|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Technique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|=703754002|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Detecting by light microscopy without classifying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|,704347000|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|=(414237002|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Feature of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|:704320005|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Towards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|=413935006|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Crystal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Property type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|=118569000|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Arbitrary concentration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|,704319004|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Inheres In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|=386100006|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Urine sediment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|),704327008|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Direct site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|=122567009|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Urine sediment specimen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|,370132008|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Scale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|=117363000|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Ordinal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53235" y="5185640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 smtClean="0">
                <a:solidFill>
                  <a:srgbClr val="0050A0"/>
                </a:solidFill>
              </a:rPr>
              <a:t>IHTSDO </a:t>
            </a:r>
            <a:r>
              <a:rPr lang="en-US" dirty="0">
                <a:solidFill>
                  <a:srgbClr val="0050A0"/>
                </a:solidFill>
              </a:rPr>
              <a:t>Project Team</a:t>
            </a: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CA" sz="2400" dirty="0" smtClean="0"/>
              <a:t>LOINC-SNOMEDProject@ihtsdo.org</a:t>
            </a:r>
            <a:endParaRPr lang="en-US" sz="2400" dirty="0">
              <a:solidFill>
                <a:srgbClr val="0050A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50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6892"/>
            <a:ext cx="8229600" cy="4658007"/>
          </a:xfrm>
        </p:spPr>
        <p:txBody>
          <a:bodyPr/>
          <a:lstStyle/>
          <a:p>
            <a:r>
              <a:rPr lang="en-US" sz="2000" dirty="0" smtClean="0"/>
              <a:t>Content</a:t>
            </a:r>
          </a:p>
          <a:p>
            <a:pPr lvl="1"/>
            <a:r>
              <a:rPr lang="en-US" sz="1800" dirty="0" smtClean="0">
                <a:solidFill>
                  <a:srgbClr val="0050A0"/>
                </a:solidFill>
              </a:rPr>
              <a:t>Alpha </a:t>
            </a:r>
            <a:r>
              <a:rPr lang="en-US" sz="1800" dirty="0">
                <a:solidFill>
                  <a:srgbClr val="0050A0"/>
                </a:solidFill>
              </a:rPr>
              <a:t>prototype </a:t>
            </a:r>
            <a:r>
              <a:rPr lang="en-US" sz="1800" dirty="0" smtClean="0">
                <a:solidFill>
                  <a:srgbClr val="0050A0"/>
                </a:solidFill>
              </a:rPr>
              <a:t>files (including OWL file)</a:t>
            </a:r>
            <a:endParaRPr lang="en-US" sz="1800" dirty="0">
              <a:solidFill>
                <a:srgbClr val="0050A0"/>
              </a:solidFill>
            </a:endParaRPr>
          </a:p>
          <a:p>
            <a:pPr lvl="2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1600" dirty="0">
                <a:solidFill>
                  <a:srgbClr val="0050A0"/>
                </a:solidFill>
                <a:hlinkClick r:id="rId2"/>
              </a:rPr>
              <a:t>https://</a:t>
            </a:r>
            <a:r>
              <a:rPr lang="en-US" sz="1600" dirty="0" smtClean="0">
                <a:solidFill>
                  <a:srgbClr val="0050A0"/>
                </a:solidFill>
                <a:hlinkClick r:id="rId2"/>
              </a:rPr>
              <a:t>csfe.aceworkspace.net/sf/frs/do/viewRelease/projects.snomed_ct_international_releases/frs.3_other_releases.loinc_snomed_alpha_prototype</a:t>
            </a:r>
            <a:endParaRPr lang="en-US" sz="1600" dirty="0" smtClean="0">
              <a:solidFill>
                <a:srgbClr val="0050A0"/>
              </a:solidFill>
            </a:endParaRPr>
          </a:p>
          <a:p>
            <a:pPr lvl="1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1600" dirty="0" smtClean="0">
                <a:solidFill>
                  <a:srgbClr val="0050A0"/>
                </a:solidFill>
              </a:rPr>
              <a:t>Technology Preview files</a:t>
            </a:r>
          </a:p>
          <a:p>
            <a:pPr lvl="2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1600" dirty="0" smtClean="0">
                <a:solidFill>
                  <a:srgbClr val="0050A0"/>
                </a:solidFill>
                <a:hlinkClick r:id="rId3"/>
              </a:rPr>
              <a:t>https</a:t>
            </a:r>
            <a:r>
              <a:rPr lang="en-US" sz="1600" dirty="0">
                <a:solidFill>
                  <a:srgbClr val="0050A0"/>
                </a:solidFill>
                <a:hlinkClick r:id="rId3"/>
              </a:rPr>
              <a:t>://</a:t>
            </a:r>
            <a:r>
              <a:rPr lang="en-US" sz="1600" dirty="0" smtClean="0">
                <a:solidFill>
                  <a:srgbClr val="0050A0"/>
                </a:solidFill>
                <a:hlinkClick r:id="rId3"/>
              </a:rPr>
              <a:t>csfe.aceworkspace.net/sf/frs/do/listReleases/projects.snomed_ct_international_releases/frs.technology_preview_packages</a:t>
            </a:r>
            <a:endParaRPr lang="en-US" sz="1600" dirty="0" smtClean="0">
              <a:solidFill>
                <a:srgbClr val="0050A0"/>
              </a:solidFill>
            </a:endParaRPr>
          </a:p>
          <a:p>
            <a:r>
              <a:rPr lang="en-US" sz="2000" dirty="0" smtClean="0"/>
              <a:t>Implementation</a:t>
            </a:r>
          </a:p>
          <a:p>
            <a:pPr lvl="1"/>
            <a:r>
              <a:rPr lang="en-US" sz="1800" dirty="0" smtClean="0"/>
              <a:t>Horizon and scoping report (Phase 1)</a:t>
            </a:r>
          </a:p>
          <a:p>
            <a:pPr lvl="2"/>
            <a:r>
              <a:rPr lang="en-US" sz="1800" dirty="0">
                <a:hlinkClick r:id="rId4"/>
              </a:rPr>
              <a:t>https://</a:t>
            </a:r>
            <a:r>
              <a:rPr lang="en-US" sz="1800" dirty="0" smtClean="0">
                <a:hlinkClick r:id="rId4"/>
              </a:rPr>
              <a:t>csfe.aceworkspace.net/sf/go/doc10329</a:t>
            </a:r>
            <a:endParaRPr lang="en-US" sz="1800" dirty="0" smtClean="0"/>
          </a:p>
          <a:p>
            <a:pPr lvl="1"/>
            <a:r>
              <a:rPr lang="en-US" sz="1800" dirty="0" smtClean="0"/>
              <a:t>Draft implementation guidance (Phase 2)</a:t>
            </a:r>
          </a:p>
          <a:p>
            <a:pPr lvl="2"/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csfe.aceworkspace.net/sf/go/doc10699</a:t>
            </a:r>
            <a:endParaRPr lang="en-US" sz="1800" dirty="0" smtClean="0"/>
          </a:p>
          <a:p>
            <a:r>
              <a:rPr lang="en-US" sz="2000" dirty="0" smtClean="0">
                <a:solidFill>
                  <a:srgbClr val="0050A0"/>
                </a:solidFill>
              </a:rPr>
              <a:t>Observables </a:t>
            </a:r>
            <a:r>
              <a:rPr lang="en-US" sz="2000" dirty="0">
                <a:solidFill>
                  <a:srgbClr val="0050A0"/>
                </a:solidFill>
              </a:rPr>
              <a:t>redesign</a:t>
            </a:r>
          </a:p>
          <a:p>
            <a:pPr lvl="1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1600" dirty="0">
                <a:solidFill>
                  <a:srgbClr val="0050A0"/>
                </a:solidFill>
                <a:hlinkClick r:id="rId6"/>
              </a:rPr>
              <a:t>https://</a:t>
            </a:r>
            <a:r>
              <a:rPr lang="en-US" sz="1600" dirty="0" smtClean="0">
                <a:solidFill>
                  <a:srgbClr val="0050A0"/>
                </a:solidFill>
                <a:hlinkClick r:id="rId6"/>
              </a:rPr>
              <a:t>csfe.aceworkspace.net/sf/go/doc9931</a:t>
            </a:r>
            <a:endParaRPr lang="en-US" sz="1600" dirty="0" smtClean="0">
              <a:solidFill>
                <a:srgbClr val="0050A0"/>
              </a:solidFill>
            </a:endParaRPr>
          </a:p>
          <a:p>
            <a:pPr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2000" dirty="0" smtClean="0">
                <a:solidFill>
                  <a:srgbClr val="0050A0"/>
                </a:solidFill>
              </a:rPr>
              <a:t>RII – IHTSDO Agreement</a:t>
            </a:r>
          </a:p>
          <a:p>
            <a:pPr lvl="1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1600" dirty="0">
                <a:solidFill>
                  <a:srgbClr val="0050A0"/>
                </a:solidFill>
                <a:hlinkClick r:id="rId7"/>
              </a:rPr>
              <a:t>http://</a:t>
            </a:r>
            <a:r>
              <a:rPr lang="en-US" sz="1600" dirty="0" smtClean="0">
                <a:solidFill>
                  <a:srgbClr val="0050A0"/>
                </a:solidFill>
                <a:hlinkClick r:id="rId7"/>
              </a:rPr>
              <a:t>ihtsdo.org/fileadmin/user_upload/Docs_01/About_IHTSDO/Harmonization/Cooperation_Agreement_between_IHTSDO_and_RII_20130817.pdf</a:t>
            </a:r>
            <a:endParaRPr lang="en-US" sz="1600" dirty="0" smtClean="0">
              <a:solidFill>
                <a:srgbClr val="0050A0"/>
              </a:solidFill>
            </a:endParaRPr>
          </a:p>
          <a:p>
            <a:pPr marL="400050" lvl="1" indent="0">
              <a:spcBef>
                <a:spcPts val="200"/>
              </a:spcBef>
              <a:spcAft>
                <a:spcPts val="0"/>
              </a:spcAft>
              <a:buSzPct val="85000"/>
              <a:buNone/>
            </a:pPr>
            <a:endParaRPr lang="en-US" sz="1800" dirty="0" smtClean="0">
              <a:solidFill>
                <a:srgbClr val="0050A0"/>
              </a:solidFill>
            </a:endParaRPr>
          </a:p>
          <a:p>
            <a:pPr marL="400050" lvl="1" indent="0">
              <a:spcBef>
                <a:spcPts val="200"/>
              </a:spcBef>
              <a:spcAft>
                <a:spcPts val="0"/>
              </a:spcAft>
              <a:buSzPct val="85000"/>
              <a:buNone/>
            </a:pPr>
            <a:endParaRPr lang="en-US" sz="1800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93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43"/>
          <p:cNvSpPr txBox="1"/>
          <p:nvPr/>
        </p:nvSpPr>
        <p:spPr>
          <a:xfrm>
            <a:off x="2267584" y="3007677"/>
            <a:ext cx="4988865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2800" dirty="0" smtClean="0">
                <a:solidFill>
                  <a:srgbClr val="21218A"/>
                </a:solidFill>
                <a:latin typeface="Museo 500"/>
              </a:rPr>
              <a:t>QUESTIONS &amp; DISCUSSION</a:t>
            </a:r>
            <a:endParaRPr lang="en-US" sz="2800" b="1" i="0" u="none" strike="noStrike" cap="none" baseline="0" dirty="0">
              <a:solidFill>
                <a:srgbClr val="21218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958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Greater consistency in coding of order entry and results </a:t>
            </a:r>
            <a:r>
              <a:rPr lang="en-US" dirty="0" smtClean="0"/>
              <a:t>reporting</a:t>
            </a:r>
          </a:p>
          <a:p>
            <a:r>
              <a:rPr lang="en-US" dirty="0" smtClean="0"/>
              <a:t>Improvements in each terminology</a:t>
            </a:r>
            <a:endParaRPr lang="en-US" dirty="0"/>
          </a:p>
          <a:p>
            <a:r>
              <a:rPr lang="en-US" dirty="0"/>
              <a:t>Improved analytics and quality control</a:t>
            </a:r>
          </a:p>
          <a:p>
            <a:pPr lvl="1"/>
            <a:r>
              <a:rPr lang="en-US" dirty="0"/>
              <a:t>Query LOINC via SNOMED hierarchy and relationships</a:t>
            </a:r>
          </a:p>
          <a:p>
            <a:pPr lvl="1"/>
            <a:r>
              <a:rPr lang="en-US" dirty="0"/>
              <a:t>Better identification and maintenance of laboratory tests value sets for public health reporting</a:t>
            </a:r>
          </a:p>
          <a:p>
            <a:pPr lvl="1"/>
            <a:r>
              <a:rPr lang="en-US" dirty="0"/>
              <a:t>Enhanced tracking and management of infectious disease outbreaks</a:t>
            </a:r>
          </a:p>
          <a:p>
            <a:r>
              <a:rPr lang="en-US" dirty="0"/>
              <a:t>Integrates disparate elements in </a:t>
            </a:r>
            <a:r>
              <a:rPr lang="en-US" dirty="0" smtClean="0"/>
              <a:t>EHRs</a:t>
            </a:r>
            <a:endParaRPr lang="en-US" dirty="0"/>
          </a:p>
          <a:p>
            <a:pPr lvl="1"/>
            <a:r>
              <a:rPr lang="en-US" dirty="0"/>
              <a:t>Lab test in LOINC with elements in patient chart in SNOMED (e.g. allergies, chief complaint, vital signs, age)</a:t>
            </a:r>
          </a:p>
          <a:p>
            <a:pPr lvl="1"/>
            <a:r>
              <a:rPr lang="en-US" dirty="0"/>
              <a:t>Enables clinical decision support, may aid in reimbursement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63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Internal project team – currently 6 individuals</a:t>
            </a:r>
          </a:p>
          <a:p>
            <a:pPr lvl="1"/>
            <a:r>
              <a:rPr lang="en-US" sz="1800" dirty="0"/>
              <a:t>Head of </a:t>
            </a:r>
            <a:r>
              <a:rPr lang="en-US" sz="1800" dirty="0" smtClean="0"/>
              <a:t>Terminology, </a:t>
            </a:r>
            <a:r>
              <a:rPr lang="en-US" sz="1800" dirty="0"/>
              <a:t>Head of Content </a:t>
            </a:r>
            <a:r>
              <a:rPr lang="en-US" sz="1800" dirty="0" smtClean="0"/>
              <a:t>Development, </a:t>
            </a:r>
            <a:r>
              <a:rPr lang="en-US" sz="1800" dirty="0"/>
              <a:t>Head of Implementation and </a:t>
            </a:r>
            <a:r>
              <a:rPr lang="en-US" sz="1800" dirty="0" smtClean="0"/>
              <a:t>Education, </a:t>
            </a:r>
            <a:r>
              <a:rPr lang="en-US" sz="1800" dirty="0"/>
              <a:t>Head of </a:t>
            </a:r>
            <a:r>
              <a:rPr lang="en-US" sz="1800" dirty="0" smtClean="0"/>
              <a:t>Delivery, Terminologists</a:t>
            </a:r>
            <a:endParaRPr lang="en-US" sz="1800" dirty="0"/>
          </a:p>
          <a:p>
            <a:r>
              <a:rPr lang="en-US" sz="2000" dirty="0" smtClean="0"/>
              <a:t>LOINC project team contact</a:t>
            </a:r>
          </a:p>
          <a:p>
            <a:r>
              <a:rPr lang="en-US" sz="2000" dirty="0" smtClean="0"/>
              <a:t>Executive </a:t>
            </a:r>
            <a:r>
              <a:rPr lang="en-US" sz="2000" dirty="0"/>
              <a:t>Policy </a:t>
            </a:r>
            <a:r>
              <a:rPr lang="en-US" sz="2000" dirty="0" smtClean="0"/>
              <a:t>Group (3 from RII and 3 from IHTSDO)</a:t>
            </a:r>
            <a:endParaRPr lang="en-US" sz="2000" dirty="0"/>
          </a:p>
          <a:p>
            <a:r>
              <a:rPr lang="en-US" sz="2000" dirty="0"/>
              <a:t>Observable and Investigation Model Project</a:t>
            </a:r>
          </a:p>
          <a:p>
            <a:pPr lvl="1"/>
            <a:r>
              <a:rPr lang="en-US" sz="1600" dirty="0"/>
              <a:t>Subproject on </a:t>
            </a:r>
            <a:r>
              <a:rPr lang="en-US" sz="1600" dirty="0" err="1"/>
              <a:t>CollabNet</a:t>
            </a:r>
            <a:r>
              <a:rPr lang="en-US" sz="1600" dirty="0"/>
              <a:t> (</a:t>
            </a:r>
            <a:r>
              <a:rPr lang="en-US" sz="1400" dirty="0"/>
              <a:t>those interested in participating contact SSA or FAS)</a:t>
            </a:r>
          </a:p>
          <a:p>
            <a:r>
              <a:rPr lang="en-US" sz="2000" dirty="0"/>
              <a:t>Project groups (Substance Redesign; Organisms; Microbiology)</a:t>
            </a:r>
          </a:p>
          <a:p>
            <a:r>
              <a:rPr lang="en-US" sz="2000" dirty="0"/>
              <a:t>External collaborators:</a:t>
            </a:r>
          </a:p>
          <a:p>
            <a:pPr lvl="1"/>
            <a:r>
              <a:rPr lang="en-US" sz="1800" dirty="0"/>
              <a:t>US Veterans </a:t>
            </a:r>
            <a:r>
              <a:rPr lang="en-US" sz="1800" dirty="0" smtClean="0"/>
              <a:t>Administration</a:t>
            </a:r>
            <a:endParaRPr lang="en-US" sz="1800" dirty="0"/>
          </a:p>
          <a:p>
            <a:pPr lvl="1"/>
            <a:r>
              <a:rPr lang="en-US" sz="1800" dirty="0"/>
              <a:t>Kaiser </a:t>
            </a:r>
            <a:r>
              <a:rPr lang="en-US" sz="1800" dirty="0" smtClean="0"/>
              <a:t>Permanente</a:t>
            </a:r>
            <a:endParaRPr lang="en-US" sz="1800" dirty="0"/>
          </a:p>
          <a:p>
            <a:r>
              <a:rPr lang="en-US" sz="2000" dirty="0"/>
              <a:t>IHTSDO Content Committee:</a:t>
            </a:r>
          </a:p>
          <a:p>
            <a:pPr lvl="1"/>
            <a:r>
              <a:rPr lang="en-US" sz="1800" dirty="0"/>
              <a:t>Guidance, coordination with other IHTSDO initiatives</a:t>
            </a:r>
          </a:p>
          <a:p>
            <a:r>
              <a:rPr lang="en-US" sz="2000" dirty="0"/>
              <a:t>Contractors: </a:t>
            </a:r>
          </a:p>
          <a:p>
            <a:pPr lvl="1"/>
            <a:r>
              <a:rPr lang="en-US" sz="1800" dirty="0" smtClean="0"/>
              <a:t>Developing </a:t>
            </a:r>
            <a:r>
              <a:rPr lang="en-US" sz="1800" dirty="0"/>
              <a:t>implementation guidance: BITAC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 of individuals and groups</a:t>
            </a:r>
          </a:p>
        </p:txBody>
      </p:sp>
    </p:spTree>
    <p:extLst>
      <p:ext uri="{BB962C8B-B14F-4D97-AF65-F5344CB8AC3E}">
        <p14:creationId xmlns:p14="http://schemas.microsoft.com/office/powerpoint/2010/main" val="23891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Laboratory LOINC</a:t>
            </a:r>
          </a:p>
          <a:p>
            <a:pPr lvl="1"/>
            <a:r>
              <a:rPr lang="en-US" dirty="0" smtClean="0"/>
              <a:t>Vital signs</a:t>
            </a:r>
          </a:p>
          <a:p>
            <a:pPr lvl="1"/>
            <a:r>
              <a:rPr lang="en-US" dirty="0" smtClean="0"/>
              <a:t>Physiologic measurements</a:t>
            </a:r>
          </a:p>
          <a:p>
            <a:pPr lvl="1"/>
            <a:r>
              <a:rPr lang="en-US" dirty="0" smtClean="0"/>
              <a:t>Anthropomorphic measurements and evaluations</a:t>
            </a:r>
          </a:p>
          <a:p>
            <a:r>
              <a:rPr lang="en-US" dirty="0" smtClean="0"/>
              <a:t>Phases</a:t>
            </a:r>
          </a:p>
          <a:p>
            <a:pPr lvl="1"/>
            <a:r>
              <a:rPr lang="en-US" dirty="0" smtClean="0"/>
              <a:t>Initial</a:t>
            </a:r>
          </a:p>
          <a:p>
            <a:pPr lvl="2"/>
            <a:r>
              <a:rPr lang="en-US" dirty="0" smtClean="0"/>
              <a:t>Top 2000 lab LOINC tests</a:t>
            </a:r>
          </a:p>
          <a:p>
            <a:pPr lvl="2"/>
            <a:r>
              <a:rPr lang="en-US" dirty="0" smtClean="0"/>
              <a:t>Microbiology</a:t>
            </a:r>
          </a:p>
          <a:p>
            <a:pPr lvl="2"/>
            <a:r>
              <a:rPr lang="en-US" dirty="0" smtClean="0"/>
              <a:t>Chemistry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Vital signs</a:t>
            </a:r>
          </a:p>
          <a:p>
            <a:pPr lvl="1"/>
            <a:r>
              <a:rPr lang="en-US" dirty="0" smtClean="0"/>
              <a:t>Subsequent</a:t>
            </a:r>
          </a:p>
          <a:p>
            <a:pPr lvl="2"/>
            <a:r>
              <a:rPr lang="en-US" dirty="0" smtClean="0"/>
              <a:t>Remainder of lab LOINC</a:t>
            </a:r>
          </a:p>
          <a:p>
            <a:pPr lvl="2"/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2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 bwMode="auto">
          <a:xfrm>
            <a:off x="4780035" y="5638353"/>
            <a:ext cx="3706028" cy="2104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046514" y="2846832"/>
            <a:ext cx="6420733" cy="2190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84842" y="1380371"/>
            <a:ext cx="7796948" cy="21189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 bwMode="auto">
          <a:xfrm rot="5400000">
            <a:off x="193576" y="3613148"/>
            <a:ext cx="5500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 bwMode="auto">
          <a:xfrm rot="5400000">
            <a:off x="-1502569" y="3617865"/>
            <a:ext cx="5500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auto">
          <a:xfrm>
            <a:off x="82416" y="918943"/>
            <a:ext cx="523220" cy="1225656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Map LOINC parts 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to SNOMED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-2074069" y="3548857"/>
            <a:ext cx="5500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Notched Right Arrow 18"/>
          <p:cNvSpPr/>
          <p:nvPr/>
        </p:nvSpPr>
        <p:spPr>
          <a:xfrm>
            <a:off x="705492" y="6402793"/>
            <a:ext cx="8072094" cy="57150"/>
          </a:xfrm>
          <a:prstGeom prst="notchedRightArrow">
            <a:avLst/>
          </a:prstGeom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prstMaterial="plastic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Freeform 19"/>
          <p:cNvSpPr/>
          <p:nvPr/>
        </p:nvSpPr>
        <p:spPr>
          <a:xfrm>
            <a:off x="679450" y="6540500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Jan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346436" y="6402793"/>
            <a:ext cx="1160463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June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47176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Oval 24"/>
          <p:cNvSpPr/>
          <p:nvPr/>
        </p:nvSpPr>
        <p:spPr>
          <a:xfrm>
            <a:off x="369159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6152528" y="6384925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April 2015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91142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/>
          <p:cNvSpPr/>
          <p:nvPr/>
        </p:nvSpPr>
        <p:spPr>
          <a:xfrm>
            <a:off x="613125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49" name="Oval 2048"/>
          <p:cNvSpPr/>
          <p:nvPr/>
        </p:nvSpPr>
        <p:spPr>
          <a:xfrm>
            <a:off x="7358016" y="6357483"/>
            <a:ext cx="17630" cy="20793"/>
          </a:xfrm>
          <a:custGeom>
            <a:avLst/>
            <a:gdLst>
              <a:gd name="connsiteX0" fmla="*/ 0 w 14287"/>
              <a:gd name="connsiteY0" fmla="*/ 7144 h 14287"/>
              <a:gd name="connsiteX1" fmla="*/ 7144 w 14287"/>
              <a:gd name="connsiteY1" fmla="*/ 0 h 14287"/>
              <a:gd name="connsiteX2" fmla="*/ 14288 w 14287"/>
              <a:gd name="connsiteY2" fmla="*/ 7144 h 14287"/>
              <a:gd name="connsiteX3" fmla="*/ 7144 w 14287"/>
              <a:gd name="connsiteY3" fmla="*/ 14288 h 14287"/>
              <a:gd name="connsiteX4" fmla="*/ 0 w 14287"/>
              <a:gd name="connsiteY4" fmla="*/ 7144 h 14287"/>
              <a:gd name="connsiteX0" fmla="*/ 0 w 24556"/>
              <a:gd name="connsiteY0" fmla="*/ 13153 h 20297"/>
              <a:gd name="connsiteX1" fmla="*/ 24496 w 24556"/>
              <a:gd name="connsiteY1" fmla="*/ 185 h 20297"/>
              <a:gd name="connsiteX2" fmla="*/ 7144 w 24556"/>
              <a:gd name="connsiteY2" fmla="*/ 6009 h 20297"/>
              <a:gd name="connsiteX3" fmla="*/ 14288 w 24556"/>
              <a:gd name="connsiteY3" fmla="*/ 13153 h 20297"/>
              <a:gd name="connsiteX4" fmla="*/ 7144 w 24556"/>
              <a:gd name="connsiteY4" fmla="*/ 20297 h 20297"/>
              <a:gd name="connsiteX5" fmla="*/ 0 w 24556"/>
              <a:gd name="connsiteY5" fmla="*/ 13153 h 20297"/>
              <a:gd name="connsiteX0" fmla="*/ 218 w 17630"/>
              <a:gd name="connsiteY0" fmla="*/ 20297 h 20793"/>
              <a:gd name="connsiteX1" fmla="*/ 17570 w 17630"/>
              <a:gd name="connsiteY1" fmla="*/ 185 h 20793"/>
              <a:gd name="connsiteX2" fmla="*/ 218 w 17630"/>
              <a:gd name="connsiteY2" fmla="*/ 6009 h 20793"/>
              <a:gd name="connsiteX3" fmla="*/ 7362 w 17630"/>
              <a:gd name="connsiteY3" fmla="*/ 13153 h 20793"/>
              <a:gd name="connsiteX4" fmla="*/ 218 w 17630"/>
              <a:gd name="connsiteY4" fmla="*/ 20297 h 2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0" h="20793">
                <a:moveTo>
                  <a:pt x="218" y="20297"/>
                </a:moveTo>
                <a:cubicBezTo>
                  <a:pt x="1919" y="18136"/>
                  <a:pt x="17570" y="2566"/>
                  <a:pt x="17570" y="185"/>
                </a:cubicBezTo>
                <a:cubicBezTo>
                  <a:pt x="18761" y="-1006"/>
                  <a:pt x="1919" y="3848"/>
                  <a:pt x="218" y="6009"/>
                </a:cubicBezTo>
                <a:cubicBezTo>
                  <a:pt x="-1483" y="8170"/>
                  <a:pt x="7362" y="9207"/>
                  <a:pt x="7362" y="13153"/>
                </a:cubicBezTo>
                <a:cubicBezTo>
                  <a:pt x="7362" y="17099"/>
                  <a:pt x="-1483" y="22458"/>
                  <a:pt x="218" y="20297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 bwMode="auto">
          <a:xfrm>
            <a:off x="-2222" y="2313402"/>
            <a:ext cx="692497" cy="1289776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Map LOINC codes </a:t>
            </a:r>
          </a:p>
          <a:p>
            <a:pPr algn="ctr" eaLnBrk="0" hangingPunct="0">
              <a:defRPr/>
            </a:pPr>
            <a:r>
              <a:rPr lang="en-NZ" sz="11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</a:t>
            </a: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o SNOMED</a:t>
            </a: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expressions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</p:txBody>
      </p:sp>
      <p:cxnSp>
        <p:nvCxnSpPr>
          <p:cNvPr id="36" name="Straight Connector 35"/>
          <p:cNvCxnSpPr/>
          <p:nvPr/>
        </p:nvCxnSpPr>
        <p:spPr bwMode="auto">
          <a:xfrm flipH="1">
            <a:off x="61913" y="2187370"/>
            <a:ext cx="614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 flipH="1">
            <a:off x="17524" y="828383"/>
            <a:ext cx="6096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04" name="TextBox 50"/>
          <p:cNvSpPr txBox="1">
            <a:spLocks noChangeArrowheads="1"/>
          </p:cNvSpPr>
          <p:nvPr/>
        </p:nvSpPr>
        <p:spPr bwMode="auto">
          <a:xfrm>
            <a:off x="3766476" y="141288"/>
            <a:ext cx="17459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Museo 500"/>
              </a:rPr>
              <a:t>Roadmap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Museo 500"/>
              <a:ea typeface="ＭＳ Ｐゴシック" panose="020B0600070205080204" pitchFamily="34" charset="-128"/>
            </a:endParaRPr>
          </a:p>
        </p:txBody>
      </p:sp>
      <p:grpSp>
        <p:nvGrpSpPr>
          <p:cNvPr id="36909" name="Group 2"/>
          <p:cNvGrpSpPr>
            <a:grpSpLocks/>
          </p:cNvGrpSpPr>
          <p:nvPr/>
        </p:nvGrpSpPr>
        <p:grpSpPr bwMode="auto">
          <a:xfrm>
            <a:off x="6908802" y="113746"/>
            <a:ext cx="2242861" cy="1265215"/>
            <a:chOff x="7500168" y="110404"/>
            <a:chExt cx="1415194" cy="1288427"/>
          </a:xfrm>
        </p:grpSpPr>
        <p:sp>
          <p:nvSpPr>
            <p:cNvPr id="36926" name="TextBox 69"/>
            <p:cNvSpPr txBox="1">
              <a:spLocks noChangeArrowheads="1"/>
            </p:cNvSpPr>
            <p:nvPr/>
          </p:nvSpPr>
          <p:spPr bwMode="auto">
            <a:xfrm>
              <a:off x="7914774" y="376307"/>
              <a:ext cx="1000588" cy="5056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ea typeface="ＭＳ Ｐゴシック" panose="020B0600070205080204" pitchFamily="34" charset="-128"/>
                </a:rPr>
                <a:t>Technology  Preview release</a:t>
              </a:r>
              <a:endParaRPr lang="en-US" sz="1400" dirty="0">
                <a:solidFill>
                  <a:srgbClr val="000000"/>
                </a:solidFill>
                <a:ea typeface="ＭＳ Ｐゴシック" panose="020B0600070205080204" pitchFamily="34" charset="-128"/>
              </a:endParaRPr>
            </a:p>
          </p:txBody>
        </p:sp>
        <p:grpSp>
          <p:nvGrpSpPr>
            <p:cNvPr id="36927" name="Group 1"/>
            <p:cNvGrpSpPr>
              <a:grpSpLocks/>
            </p:cNvGrpSpPr>
            <p:nvPr/>
          </p:nvGrpSpPr>
          <p:grpSpPr bwMode="auto">
            <a:xfrm>
              <a:off x="7500168" y="110404"/>
              <a:ext cx="1386862" cy="1288427"/>
              <a:chOff x="7004663" y="69848"/>
              <a:chExt cx="1386862" cy="1288427"/>
            </a:xfrm>
          </p:grpSpPr>
          <p:sp>
            <p:nvSpPr>
              <p:cNvPr id="89" name="5-Point Star 88"/>
              <p:cNvSpPr/>
              <p:nvPr/>
            </p:nvSpPr>
            <p:spPr bwMode="auto">
              <a:xfrm>
                <a:off x="7238922" y="950253"/>
                <a:ext cx="116539" cy="157769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930" name="TextBox 89"/>
              <p:cNvSpPr txBox="1">
                <a:spLocks noChangeArrowheads="1"/>
              </p:cNvSpPr>
              <p:nvPr/>
            </p:nvSpPr>
            <p:spPr bwMode="auto">
              <a:xfrm>
                <a:off x="7348566" y="825456"/>
                <a:ext cx="1042959" cy="532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Candidate baseline</a:t>
                </a:r>
                <a:b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</a:br>
                <a: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 release</a:t>
                </a:r>
                <a:endParaRPr lang="en-US" sz="1400" dirty="0">
                  <a:solidFill>
                    <a:srgbClr val="000000"/>
                  </a:solidFill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90" name="7-Point Star 89"/>
              <p:cNvSpPr/>
              <p:nvPr/>
            </p:nvSpPr>
            <p:spPr bwMode="auto">
              <a:xfrm>
                <a:off x="7223186" y="113566"/>
                <a:ext cx="137649" cy="192994"/>
              </a:xfrm>
              <a:prstGeom prst="star7">
                <a:avLst/>
              </a:prstGeom>
              <a:noFill/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932" name="TextBox 69"/>
              <p:cNvSpPr txBox="1">
                <a:spLocks noChangeArrowheads="1"/>
              </p:cNvSpPr>
              <p:nvPr/>
            </p:nvSpPr>
            <p:spPr bwMode="auto">
              <a:xfrm>
                <a:off x="7467490" y="69848"/>
                <a:ext cx="861969" cy="3077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Alpha release</a:t>
                </a:r>
                <a:endParaRPr lang="en-US" sz="1400" dirty="0">
                  <a:solidFill>
                    <a:srgbClr val="000000"/>
                  </a:solidFill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 bwMode="auto">
              <a:xfrm>
                <a:off x="7004663" y="69850"/>
                <a:ext cx="1386862" cy="1267209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</p:grpSp>
      </p:grpSp>
      <p:cxnSp>
        <p:nvCxnSpPr>
          <p:cNvPr id="118" name="Straight Connector 117"/>
          <p:cNvCxnSpPr/>
          <p:nvPr/>
        </p:nvCxnSpPr>
        <p:spPr bwMode="auto">
          <a:xfrm flipH="1">
            <a:off x="48235" y="5040107"/>
            <a:ext cx="608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 bwMode="auto">
          <a:xfrm flipH="1">
            <a:off x="120650" y="3657679"/>
            <a:ext cx="565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 bwMode="auto">
          <a:xfrm flipH="1">
            <a:off x="68217" y="6402793"/>
            <a:ext cx="546100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Freeform 109"/>
          <p:cNvSpPr/>
          <p:nvPr/>
        </p:nvSpPr>
        <p:spPr>
          <a:xfrm>
            <a:off x="7885113" y="6540500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July 2015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130" name="Freeform 129"/>
          <p:cNvSpPr/>
          <p:nvPr/>
        </p:nvSpPr>
        <p:spPr>
          <a:xfrm>
            <a:off x="4291748" y="6538937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November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cxnSp>
        <p:nvCxnSpPr>
          <p:cNvPr id="61" name="Straight Connector 60"/>
          <p:cNvCxnSpPr>
            <a:stCxn id="75" idx="0"/>
          </p:cNvCxnSpPr>
          <p:nvPr/>
        </p:nvCxnSpPr>
        <p:spPr bwMode="auto">
          <a:xfrm flipH="1">
            <a:off x="8486063" y="1410913"/>
            <a:ext cx="12077" cy="5031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-Point Star 54"/>
          <p:cNvSpPr/>
          <p:nvPr/>
        </p:nvSpPr>
        <p:spPr bwMode="auto">
          <a:xfrm>
            <a:off x="7271757" y="542810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0" name="5-Point Star 59"/>
          <p:cNvSpPr/>
          <p:nvPr/>
        </p:nvSpPr>
        <p:spPr bwMode="auto">
          <a:xfrm>
            <a:off x="4454011" y="1412362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12995" y="4016913"/>
            <a:ext cx="692497" cy="77521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Develop</a:t>
            </a:r>
          </a:p>
          <a:p>
            <a:pPr algn="ctr" eaLnBrk="0" hangingPunct="0">
              <a:defRPr/>
            </a:pPr>
            <a:r>
              <a:rPr lang="en-NZ" sz="11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d</a:t>
            </a: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istribution</a:t>
            </a: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format</a:t>
            </a:r>
            <a:endParaRPr lang="en-NZ" sz="1100" dirty="0">
              <a:solidFill>
                <a:schemeClr val="accent2">
                  <a:lumMod val="75000"/>
                </a:schemeClr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-80606" y="5047254"/>
            <a:ext cx="861774" cy="1364444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Create</a:t>
            </a: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SNOMED</a:t>
            </a: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 </a:t>
            </a: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value sets </a:t>
            </a:r>
          </a:p>
          <a:p>
            <a:pPr algn="ctr" eaLnBrk="0" hangingPunct="0">
              <a:defRPr/>
            </a:pPr>
            <a:r>
              <a:rPr lang="en-NZ" sz="1100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f</a:t>
            </a: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or LOINC codes</a:t>
            </a:r>
            <a:endParaRPr lang="en-NZ" sz="1100" dirty="0">
              <a:solidFill>
                <a:schemeClr val="accent2">
                  <a:lumMod val="75000"/>
                </a:schemeClr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55141" y="4293343"/>
            <a:ext cx="6426650" cy="232822"/>
            <a:chOff x="2462211" y="4501495"/>
            <a:chExt cx="6010953" cy="232822"/>
          </a:xfrm>
          <a:solidFill>
            <a:schemeClr val="accent5"/>
          </a:solidFill>
        </p:grpSpPr>
        <p:sp>
          <p:nvSpPr>
            <p:cNvPr id="68" name="Rectangle 67"/>
            <p:cNvSpPr/>
            <p:nvPr/>
          </p:nvSpPr>
          <p:spPr bwMode="auto">
            <a:xfrm>
              <a:off x="2462211" y="4501495"/>
              <a:ext cx="6010953" cy="232822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0" hangingPunct="0">
                <a:defRPr/>
              </a:pPr>
              <a:endParaRPr lang="en-NZ" sz="1600" dirty="0">
                <a:solidFill>
                  <a:srgbClr val="000000"/>
                </a:solidFill>
              </a:endParaRPr>
            </a:p>
          </p:txBody>
        </p:sp>
        <p:sp>
          <p:nvSpPr>
            <p:cNvPr id="69" name="7-Point Star 68"/>
            <p:cNvSpPr/>
            <p:nvPr/>
          </p:nvSpPr>
          <p:spPr bwMode="auto">
            <a:xfrm>
              <a:off x="2952280" y="4527218"/>
              <a:ext cx="195428" cy="192994"/>
            </a:xfrm>
            <a:prstGeom prst="star7">
              <a:avLst/>
            </a:prstGeom>
            <a:grp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54" name="7-Point Star 53"/>
          <p:cNvSpPr/>
          <p:nvPr/>
        </p:nvSpPr>
        <p:spPr bwMode="auto">
          <a:xfrm>
            <a:off x="2579101" y="1403277"/>
            <a:ext cx="185737" cy="193999"/>
          </a:xfrm>
          <a:prstGeom prst="star7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7-Point Star 70"/>
          <p:cNvSpPr/>
          <p:nvPr/>
        </p:nvSpPr>
        <p:spPr bwMode="auto">
          <a:xfrm>
            <a:off x="2559677" y="2852168"/>
            <a:ext cx="195428" cy="192994"/>
          </a:xfrm>
          <a:prstGeom prst="star7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4788661" y="855741"/>
            <a:ext cx="0" cy="5536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5-Point Star 72"/>
          <p:cNvSpPr/>
          <p:nvPr/>
        </p:nvSpPr>
        <p:spPr bwMode="auto">
          <a:xfrm>
            <a:off x="4442779" y="4333081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58" name="5-Point Star 57"/>
          <p:cNvSpPr/>
          <p:nvPr/>
        </p:nvSpPr>
        <p:spPr bwMode="auto">
          <a:xfrm>
            <a:off x="6320180" y="1407323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5-Point Star 71"/>
          <p:cNvSpPr/>
          <p:nvPr/>
        </p:nvSpPr>
        <p:spPr bwMode="auto">
          <a:xfrm>
            <a:off x="6353096" y="2885057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4" name="5-Point Star 73"/>
          <p:cNvSpPr/>
          <p:nvPr/>
        </p:nvSpPr>
        <p:spPr bwMode="auto">
          <a:xfrm>
            <a:off x="6360458" y="4338316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5-Point Star 74"/>
          <p:cNvSpPr/>
          <p:nvPr/>
        </p:nvSpPr>
        <p:spPr bwMode="auto">
          <a:xfrm>
            <a:off x="8409906" y="1410913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5-Point Star 75"/>
          <p:cNvSpPr/>
          <p:nvPr/>
        </p:nvSpPr>
        <p:spPr bwMode="auto">
          <a:xfrm>
            <a:off x="8379081" y="2871157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5-Point Star 76"/>
          <p:cNvSpPr/>
          <p:nvPr/>
        </p:nvSpPr>
        <p:spPr bwMode="auto">
          <a:xfrm>
            <a:off x="8393733" y="4293343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 bwMode="auto">
          <a:xfrm>
            <a:off x="6663567" y="819938"/>
            <a:ext cx="0" cy="561395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-Point Star 58"/>
          <p:cNvSpPr/>
          <p:nvPr/>
        </p:nvSpPr>
        <p:spPr bwMode="auto">
          <a:xfrm>
            <a:off x="4436580" y="2880262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Up Arrow 2"/>
          <p:cNvSpPr>
            <a:spLocks noChangeArrowheads="1"/>
          </p:cNvSpPr>
          <p:nvPr/>
        </p:nvSpPr>
        <p:spPr bwMode="auto">
          <a:xfrm rot="10800000">
            <a:off x="6227346" y="5969109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2" name="Up Arrow 2"/>
          <p:cNvSpPr>
            <a:spLocks noChangeArrowheads="1"/>
          </p:cNvSpPr>
          <p:nvPr/>
        </p:nvSpPr>
        <p:spPr bwMode="auto">
          <a:xfrm rot="10800000">
            <a:off x="3934438" y="5965901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274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 smtClean="0"/>
              <a:t>Collaboration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Invite </a:t>
            </a:r>
            <a:r>
              <a:rPr lang="en-US" sz="1800" dirty="0"/>
              <a:t>participation by stakeholders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Regular meetings (internal group; </a:t>
            </a:r>
            <a:r>
              <a:rPr lang="en-US" sz="1800" dirty="0" smtClean="0"/>
              <a:t>EPG; KP)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Ensure approach works with other concurrent design projects (e.g. Substance Redesign</a:t>
            </a:r>
            <a:r>
              <a:rPr lang="en-US" sz="1800" dirty="0" smtClean="0"/>
              <a:t>)</a:t>
            </a:r>
            <a:endParaRPr lang="en-US" sz="1800" dirty="0"/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Publicize work and progress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 smtClean="0"/>
              <a:t>Content development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Add and update </a:t>
            </a:r>
            <a:r>
              <a:rPr lang="en-US" sz="1800" dirty="0"/>
              <a:t>content to SNOMED to complete the LOINC Parts map </a:t>
            </a:r>
            <a:r>
              <a:rPr lang="en-US" sz="1800" dirty="0" smtClean="0"/>
              <a:t>(techniques, substances, etc.)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Determine the best approach for handling complex concepts 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Create documentation of process and outcomes </a:t>
            </a:r>
            <a:endParaRPr lang="en-US" sz="1800" dirty="0" smtClean="0"/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Create and deliver alpha release and Technology </a:t>
            </a:r>
            <a:r>
              <a:rPr lang="en-US" sz="1800" dirty="0" smtClean="0"/>
              <a:t>Preview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 smtClean="0"/>
              <a:t>Test and obtain feedback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Document </a:t>
            </a:r>
            <a:r>
              <a:rPr lang="en-US" sz="1800" dirty="0"/>
              <a:t>and test the Observables model (including description logic) 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Document </a:t>
            </a:r>
            <a:r>
              <a:rPr lang="en-US" sz="1800" dirty="0"/>
              <a:t>the quality test </a:t>
            </a:r>
            <a:r>
              <a:rPr lang="en-US" sz="1800" dirty="0" smtClean="0"/>
              <a:t>plan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Review feedback on releases from stakeholders</a:t>
            </a:r>
            <a:endParaRPr lang="en-US" sz="1800" dirty="0"/>
          </a:p>
          <a:p>
            <a:pPr marL="12954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phase objectives</a:t>
            </a:r>
          </a:p>
        </p:txBody>
      </p:sp>
    </p:spTree>
    <p:extLst>
      <p:ext uri="{BB962C8B-B14F-4D97-AF65-F5344CB8AC3E}">
        <p14:creationId xmlns:p14="http://schemas.microsoft.com/office/powerpoint/2010/main" val="423414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 smtClean="0"/>
              <a:t>Collaboration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err="1" smtClean="0"/>
              <a:t>IPaLM</a:t>
            </a:r>
            <a:r>
              <a:rPr lang="en-US" sz="1800" dirty="0" smtClean="0"/>
              <a:t> SIG, internal project groups (e.g. Substance Redesign) engaged</a:t>
            </a:r>
            <a:endParaRPr lang="en-US" sz="1800" dirty="0"/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Regular meetings </a:t>
            </a:r>
            <a:r>
              <a:rPr lang="en-US" sz="1800" dirty="0" smtClean="0"/>
              <a:t>held (internal </a:t>
            </a:r>
            <a:r>
              <a:rPr lang="en-US" sz="1800" dirty="0"/>
              <a:t>group; </a:t>
            </a:r>
            <a:r>
              <a:rPr lang="en-US" sz="1800" dirty="0" smtClean="0"/>
              <a:t>EPG; KP)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Posters at ICBO and SNOMED CT Showcase this Fall</a:t>
            </a: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 smtClean="0"/>
              <a:t>Content development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SNOMED concepts added for LOINC Part mapping, metadata, etc.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Draft implementation guidance released July 2014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alpha </a:t>
            </a:r>
            <a:r>
              <a:rPr lang="en-US" sz="1800" dirty="0"/>
              <a:t>release </a:t>
            </a:r>
            <a:r>
              <a:rPr lang="en-US" sz="1800" dirty="0" smtClean="0"/>
              <a:t>released May 2014 with documentation </a:t>
            </a:r>
          </a:p>
          <a:p>
            <a:pPr marL="1257300" lvl="2" indent="-457200">
              <a:buFont typeface="+mj-lt"/>
              <a:buAutoNum type="alphaLcPeriod"/>
            </a:pPr>
            <a:r>
              <a:rPr lang="en-US" sz="1800" dirty="0" smtClean="0"/>
              <a:t>117 LOINC Terms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CA" sz="1800" dirty="0"/>
              <a:t>Development of </a:t>
            </a:r>
            <a:r>
              <a:rPr lang="en-CA" sz="1800" dirty="0" smtClean="0"/>
              <a:t>Technology </a:t>
            </a:r>
            <a:r>
              <a:rPr lang="en-CA" sz="1800" dirty="0"/>
              <a:t>Preview Structure Process</a:t>
            </a:r>
            <a:endParaRPr lang="en-US" sz="1800" dirty="0" smtClean="0"/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Technology </a:t>
            </a:r>
            <a:r>
              <a:rPr lang="en-US" sz="1800" dirty="0"/>
              <a:t>Preview </a:t>
            </a:r>
            <a:r>
              <a:rPr lang="en-US" sz="1800" dirty="0" smtClean="0"/>
              <a:t>released October 2014 with documentation</a:t>
            </a:r>
          </a:p>
          <a:p>
            <a:pPr marL="1257300" lvl="2" indent="-457200">
              <a:buFont typeface="+mj-lt"/>
              <a:buAutoNum type="alphaLcPeriod"/>
            </a:pPr>
            <a:r>
              <a:rPr lang="en-US" sz="1800" dirty="0" smtClean="0"/>
              <a:t>2100 LOINC Parts in LOINC Part to SNOMED </a:t>
            </a:r>
            <a:r>
              <a:rPr lang="en-US" sz="1800" dirty="0" err="1" smtClean="0"/>
              <a:t>RefSet</a:t>
            </a:r>
            <a:endParaRPr lang="en-US" sz="1800" dirty="0" smtClean="0"/>
          </a:p>
          <a:p>
            <a:pPr marL="1257300" lvl="2" indent="-457200">
              <a:buFont typeface="+mj-lt"/>
              <a:buAutoNum type="alphaLcPeriod"/>
            </a:pPr>
            <a:r>
              <a:rPr lang="en-US" sz="1800" dirty="0" smtClean="0"/>
              <a:t>9700 LOINC Terms in LOINC Term to Expression </a:t>
            </a:r>
            <a:r>
              <a:rPr lang="en-US" sz="1800" dirty="0" err="1" smtClean="0"/>
              <a:t>RefSet</a:t>
            </a:r>
            <a:endParaRPr lang="en-US" sz="1800" dirty="0"/>
          </a:p>
          <a:p>
            <a:pPr marL="12954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phase </a:t>
            </a:r>
            <a:r>
              <a:rPr lang="en-US" dirty="0" smtClean="0"/>
              <a:t>progress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7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3. Test </a:t>
            </a:r>
            <a:r>
              <a:rPr lang="en-US" sz="2000" dirty="0"/>
              <a:t>and obtain feedback</a:t>
            </a:r>
          </a:p>
          <a:p>
            <a:pPr lvl="1" indent="-342900">
              <a:buFont typeface="+mj-lt"/>
              <a:buAutoNum type="alphaLcPeriod"/>
            </a:pPr>
            <a:r>
              <a:rPr lang="en-US" dirty="0"/>
              <a:t>Report on implementation horizon and scope released April 2014</a:t>
            </a:r>
          </a:p>
          <a:p>
            <a:pPr lvl="1" indent="-342900">
              <a:buFont typeface="+mj-lt"/>
              <a:buAutoNum type="alphaLcPeriod"/>
            </a:pPr>
            <a:r>
              <a:rPr lang="en-US" dirty="0"/>
              <a:t>Documented and tested the Observables model (including description logic and creation of OWL ontology) </a:t>
            </a:r>
          </a:p>
          <a:p>
            <a:pPr lvl="1" indent="-342900">
              <a:buFont typeface="+mj-lt"/>
              <a:buAutoNum type="alphaLcPeriod"/>
            </a:pPr>
            <a:r>
              <a:rPr lang="en-US" dirty="0"/>
              <a:t>Performed quality test plan for functionality and reproducibility</a:t>
            </a:r>
          </a:p>
          <a:p>
            <a:pPr lvl="1" indent="-342900">
              <a:buFont typeface="+mj-lt"/>
              <a:buAutoNum type="alphaLcPeriod"/>
            </a:pPr>
            <a:r>
              <a:rPr lang="en-US" dirty="0"/>
              <a:t>Analyzed feedback on alpha prototype and modified content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phase </a:t>
            </a:r>
            <a:r>
              <a:rPr lang="en-US" dirty="0" smtClean="0"/>
              <a:t>progress continued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43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velopmentProjectUpdateTemplate.potx" id="{492404F0-9295-4B7B-AE0D-BF34F0C2A655}" vid="{36E6FB44-522B-4589-BB29-1D8912C2C707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DevelopmentProjectUpdateTemplate</Template>
  <TotalTime>2685</TotalTime>
  <Words>1428</Words>
  <Application>Microsoft Office PowerPoint</Application>
  <PresentationFormat>On-screen Show (4:3)</PresentationFormat>
  <Paragraphs>324</Paragraphs>
  <Slides>25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IHTSDO PPT Template 2014</vt:lpstr>
      <vt:lpstr>LOINC – SNOMED  Cooperation on Content</vt:lpstr>
      <vt:lpstr>Background</vt:lpstr>
      <vt:lpstr>Value</vt:lpstr>
      <vt:lpstr>Roles of individuals and groups</vt:lpstr>
      <vt:lpstr>Project scope</vt:lpstr>
      <vt:lpstr>PowerPoint Presentation</vt:lpstr>
      <vt:lpstr>Development phase objectives</vt:lpstr>
      <vt:lpstr>Development phase progress</vt:lpstr>
      <vt:lpstr>Development phase progress continued</vt:lpstr>
      <vt:lpstr>Summary of sequence for content development</vt:lpstr>
      <vt:lpstr>Summary of sequence for content release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LOINC Term to SNOMED Expression Refset Example – Quality Observable</vt:lpstr>
      <vt:lpstr>Challenges in mapping thus far</vt:lpstr>
      <vt:lpstr>LOINC Term to SNOMED Expression Refset Example – Process Observable</vt:lpstr>
      <vt:lpstr>LOINC Term to SNOMED Expression Refset Example – Quality Observable</vt:lpstr>
      <vt:lpstr>LOINC Term to SNOMED Expression Refset Example – Quality Observable</vt:lpstr>
      <vt:lpstr>LOINC Term to SNOMED Expression Refset Example – Quality Observable</vt:lpstr>
      <vt:lpstr>Contact information</vt:lpstr>
      <vt:lpstr>References</vt:lpstr>
      <vt:lpstr>PowerPoint Presentation</vt:lpstr>
    </vt:vector>
  </TitlesOfParts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Santamaria</dc:creator>
  <cp:lastModifiedBy>habr2</cp:lastModifiedBy>
  <cp:revision>58</cp:revision>
  <dcterms:created xsi:type="dcterms:W3CDTF">2014-09-23T01:03:09Z</dcterms:created>
  <dcterms:modified xsi:type="dcterms:W3CDTF">2014-11-10T19:47:31Z</dcterms:modified>
</cp:coreProperties>
</file>