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3"/>
  </p:notesMasterIdLst>
  <p:sldIdLst>
    <p:sldId id="256" r:id="rId2"/>
    <p:sldId id="265" r:id="rId3"/>
    <p:sldId id="273" r:id="rId4"/>
    <p:sldId id="274" r:id="rId5"/>
    <p:sldId id="266" r:id="rId6"/>
    <p:sldId id="267" r:id="rId7"/>
    <p:sldId id="268" r:id="rId8"/>
    <p:sldId id="276" r:id="rId9"/>
    <p:sldId id="271" r:id="rId10"/>
    <p:sldId id="272" r:id="rId11"/>
    <p:sldId id="27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6" autoAdjust="0"/>
  </p:normalViewPr>
  <p:slideViewPr>
    <p:cSldViewPr>
      <p:cViewPr>
        <p:scale>
          <a:sx n="90" d="100"/>
          <a:sy n="90" d="100"/>
        </p:scale>
        <p:origin x="-2040" y="-4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592D5FE-85CA-40E6-8273-48A5F35DE0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89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FF599-57A5-464D-BBDE-DD73E3C700F9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152400" y="152400"/>
            <a:ext cx="8839200" cy="6477000"/>
            <a:chOff x="240" y="288"/>
            <a:chExt cx="5290" cy="3504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379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7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3804" name="Rectangle 12"/>
          <p:cNvSpPr>
            <a:spLocks noChangeArrowheads="1"/>
          </p:cNvSpPr>
          <p:nvPr userDrawn="1"/>
        </p:nvSpPr>
        <p:spPr bwMode="auto">
          <a:xfrm>
            <a:off x="76200" y="6629400"/>
            <a:ext cx="571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" b="1" dirty="0"/>
              <a:t>© </a:t>
            </a:r>
            <a:r>
              <a:rPr lang="en-US" sz="600" b="1" dirty="0" smtClean="0"/>
              <a:t>2012 </a:t>
            </a:r>
            <a:r>
              <a:rPr lang="en-US" sz="600" b="1" dirty="0"/>
              <a:t>Health Level Seven ® International. All Rights Reserved. </a:t>
            </a:r>
          </a:p>
          <a:p>
            <a:r>
              <a:rPr lang="en-US" sz="600" b="1" dirty="0"/>
              <a:t>HL7 and Health Level Seven are registered trademarks of Health Level Seven International. Reg. U.S. TM Office.</a:t>
            </a:r>
          </a:p>
        </p:txBody>
      </p:sp>
      <p:pic>
        <p:nvPicPr>
          <p:cNvPr id="33805" name="Picture 13" descr="HL7 International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0163" y="304800"/>
            <a:ext cx="1109662" cy="1143000"/>
          </a:xfrm>
          <a:prstGeom prst="rect">
            <a:avLst/>
          </a:prstGeom>
          <a:noFill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FDF0E-2772-4D89-9F72-F3CB15D8B8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3B471-FB90-46FA-8B98-F55B29ABD840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7DD071-FAF0-42AF-BCBC-4495406D14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473075"/>
            <a:ext cx="209550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473075"/>
            <a:ext cx="613410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DD8C03-4B48-4E6D-AEDF-1A9300C7BAEF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69C5E0-66B6-492B-B5B1-955EA64CE5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36790-EF9F-4521-A783-189BE19EEE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2CAAC-72B4-49BF-8D8A-B248BD60D0AB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717A56-5D33-48BC-B612-81C2A448BE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828800"/>
            <a:ext cx="411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1148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08C14C-5A61-4D4D-B38C-096C9971D9C2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422542-FAC0-4800-BAC9-80AE50E939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45C78-7BD8-47C0-88A0-6DA77AB0E0BB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E51A7F-C561-42D3-BDE2-6604AC35B1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21641-DE6C-4460-BF47-734601E4A699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29D7E7-1099-47AD-B3F2-624E90DDB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0E83B5-0457-4AA6-A2AF-7E85AB57C9B7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098B49-91C9-4AE6-BCDD-3C6B3DE25E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B80F34-8997-452F-82F9-376965C1575F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01C3C-0F9F-4B82-B0E4-702459263B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C570FB-6AC0-4D6C-9E03-450BCCB52573}" type="datetime1">
              <a:rPr lang="en-US"/>
              <a:pPr/>
              <a:t>10/27/14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11F142-224D-427D-930A-AAAE46FDAB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52400" y="152400"/>
            <a:ext cx="8839200" cy="6477000"/>
          </a:xfrm>
          <a:prstGeom prst="rect">
            <a:avLst/>
          </a:prstGeom>
          <a:solidFill>
            <a:schemeClr val="bg1"/>
          </a:solidFill>
          <a:ln w="444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blackWhite">
          <a:xfrm>
            <a:off x="231775" y="236538"/>
            <a:ext cx="8678863" cy="6289675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461963" y="1600200"/>
            <a:ext cx="8296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2781" name="Rectangle 13"/>
          <p:cNvSpPr>
            <a:spLocks noChangeArrowheads="1"/>
          </p:cNvSpPr>
          <p:nvPr userDrawn="1"/>
        </p:nvSpPr>
        <p:spPr bwMode="auto">
          <a:xfrm>
            <a:off x="228600" y="6629400"/>
            <a:ext cx="4419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" b="1" dirty="0"/>
              <a:t>© </a:t>
            </a:r>
            <a:r>
              <a:rPr lang="en-US" sz="600" b="1" dirty="0" smtClean="0"/>
              <a:t>2012 </a:t>
            </a:r>
            <a:r>
              <a:rPr lang="en-US" sz="600" b="1" dirty="0"/>
              <a:t>Health Level Seven ® International. All Rights Reserved. </a:t>
            </a:r>
          </a:p>
          <a:p>
            <a:r>
              <a:rPr lang="en-US" sz="600" b="1" dirty="0"/>
              <a:t>HL7 and Health Level Seven are registered trademarks of Health Level Seven International. Reg. U.S. TM Office.</a:t>
            </a:r>
          </a:p>
        </p:txBody>
      </p:sp>
      <p:pic>
        <p:nvPicPr>
          <p:cNvPr id="32783" name="Picture 15" descr="HL7 International 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6629400"/>
            <a:ext cx="228600" cy="228600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77200" y="6629400"/>
            <a:ext cx="838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600"/>
            </a:lvl1pPr>
          </a:lstStyle>
          <a:p>
            <a:r>
              <a:rPr lang="en-US" dirty="0" smtClean="0"/>
              <a:t>01/01/2011</a:t>
            </a:r>
            <a:endParaRPr lang="en-US" dirty="0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3400" y="6534150"/>
            <a:ext cx="533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/>
            </a:lvl1pPr>
          </a:lstStyle>
          <a:p>
            <a:fld id="{DD8FDF0E-2772-4D89-9F72-F3CB15D8B8A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/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Ø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l7-fhir.github.io/adversereactionrisk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="ctr" anchorCtr="1"/>
          <a:lstStyle/>
          <a:p>
            <a:pPr algn="ctr"/>
            <a:r>
              <a:rPr lang="en-US" sz="4400" dirty="0" smtClean="0"/>
              <a:t>HL7 Patient </a:t>
            </a:r>
            <a:r>
              <a:rPr lang="en-US" sz="4400" dirty="0" smtClean="0"/>
              <a:t>Care WG</a:t>
            </a:r>
            <a:br>
              <a:rPr lang="en-US" sz="4400" dirty="0" smtClean="0"/>
            </a:br>
            <a:r>
              <a:rPr lang="en-US" sz="4400" dirty="0" smtClean="0"/>
              <a:t>Allergy and Intolerances </a:t>
            </a:r>
            <a:r>
              <a:rPr lang="en-US" sz="4400" dirty="0" smtClean="0"/>
              <a:t>Project Update</a:t>
            </a:r>
            <a:endParaRPr lang="en-US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IHTSDO Business Meeting</a:t>
            </a:r>
            <a:endParaRPr lang="en-US" sz="3200" dirty="0" smtClean="0"/>
          </a:p>
          <a:p>
            <a:r>
              <a:rPr lang="en-US" sz="3200" dirty="0" smtClean="0"/>
              <a:t>Amsterdam</a:t>
            </a:r>
            <a:endParaRPr lang="en-US" sz="3200" dirty="0" smtClean="0"/>
          </a:p>
          <a:p>
            <a:r>
              <a:rPr lang="en-US" sz="3200" dirty="0" smtClean="0"/>
              <a:t>October</a:t>
            </a:r>
            <a:r>
              <a:rPr lang="en-US" sz="3200" dirty="0" smtClean="0"/>
              <a:t> </a:t>
            </a:r>
            <a:r>
              <a:rPr lang="en-US" sz="3200" dirty="0"/>
              <a:t>2</a:t>
            </a:r>
            <a:r>
              <a:rPr lang="en-US" sz="3200" dirty="0" smtClean="0"/>
              <a:t>7, 2014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Project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Standing </a:t>
            </a:r>
            <a:r>
              <a:rPr lang="en-US" dirty="0" smtClean="0"/>
              <a:t>PC WG Allergy/Intolerance Calls</a:t>
            </a:r>
            <a:endParaRPr lang="en-US" dirty="0" smtClean="0"/>
          </a:p>
          <a:p>
            <a:pPr lvl="1"/>
            <a:r>
              <a:rPr lang="en-US" dirty="0" smtClean="0"/>
              <a:t>Every other Wednesday at 5 PM </a:t>
            </a:r>
            <a:r>
              <a:rPr lang="en-US" dirty="0" smtClean="0"/>
              <a:t>EDT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48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Parting Thoughts/Questions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Determining the information model and terminology boundaries for these </a:t>
            </a:r>
            <a:r>
              <a:rPr lang="en-US" dirty="0" smtClean="0"/>
              <a:t>concepts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hat might terminology be </a:t>
            </a:r>
            <a:r>
              <a:rPr lang="en-US" dirty="0"/>
              <a:t>able to offer to support a concise information model useful for clinical </a:t>
            </a:r>
            <a:r>
              <a:rPr lang="en-US" dirty="0" smtClean="0"/>
              <a:t>documentation?</a:t>
            </a:r>
            <a:endParaRPr lang="en-US" dirty="0"/>
          </a:p>
          <a:p>
            <a:r>
              <a:rPr lang="en-US" dirty="0"/>
              <a:t>Where should </a:t>
            </a:r>
            <a:r>
              <a:rPr lang="en-US" dirty="0" smtClean="0"/>
              <a:t>the context reside – information </a:t>
            </a:r>
            <a:r>
              <a:rPr lang="en-US" dirty="0"/>
              <a:t>model or </a:t>
            </a:r>
            <a:r>
              <a:rPr lang="en-US" dirty="0" smtClean="0"/>
              <a:t>terminology?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/>
              <a:t>extension to the </a:t>
            </a:r>
            <a:r>
              <a:rPr lang="en-US" dirty="0" smtClean="0"/>
              <a:t>previous question </a:t>
            </a:r>
            <a:r>
              <a:rPr lang="en-US" dirty="0"/>
              <a:t>on terminology and information model </a:t>
            </a:r>
            <a:r>
              <a:rPr lang="en-US" dirty="0" smtClean="0"/>
              <a:t>boundaries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10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73075"/>
            <a:ext cx="8382000" cy="822325"/>
          </a:xfrm>
        </p:spPr>
        <p:txBody>
          <a:bodyPr/>
          <a:lstStyle/>
          <a:p>
            <a:r>
              <a:rPr lang="en-US" sz="3200" dirty="0" smtClean="0"/>
              <a:t>V3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2000" cy="4419600"/>
          </a:xfrm>
        </p:spPr>
        <p:txBody>
          <a:bodyPr/>
          <a:lstStyle/>
          <a:p>
            <a:r>
              <a:rPr lang="en-US" sz="2800" dirty="0" smtClean="0"/>
              <a:t>DAM  - published</a:t>
            </a:r>
          </a:p>
          <a:p>
            <a:r>
              <a:rPr lang="en-US" sz="2800" dirty="0" smtClean="0"/>
              <a:t>Clinical Models – published (DSTU)</a:t>
            </a:r>
            <a:endParaRPr lang="en-US" sz="2400" dirty="0" smtClean="0"/>
          </a:p>
          <a:p>
            <a:r>
              <a:rPr lang="en-US" sz="2800" dirty="0" smtClean="0"/>
              <a:t>As DSTU need to develop test implementations</a:t>
            </a:r>
          </a:p>
          <a:p>
            <a:pPr lvl="1"/>
            <a:r>
              <a:rPr lang="en-US" sz="2300" dirty="0" smtClean="0"/>
              <a:t>Netherlands (Art Décor) and content</a:t>
            </a:r>
          </a:p>
          <a:p>
            <a:pPr lvl="1"/>
            <a:r>
              <a:rPr lang="en-US" sz="2300" dirty="0" smtClean="0"/>
              <a:t>Other? – use CDA R2 or C-CDA R1.1</a:t>
            </a:r>
          </a:p>
          <a:p>
            <a:pPr lvl="2"/>
            <a:r>
              <a:rPr lang="en-US" sz="2100" dirty="0" smtClean="0"/>
              <a:t>Add other items that are in V3 to augment</a:t>
            </a:r>
          </a:p>
          <a:p>
            <a:pPr lvl="2"/>
            <a:r>
              <a:rPr lang="en-US" sz="2100" dirty="0" smtClean="0"/>
              <a:t>Check with the SMART project (look at comments)</a:t>
            </a:r>
          </a:p>
          <a:p>
            <a:r>
              <a:rPr lang="en-US" sz="2800" dirty="0" smtClean="0"/>
              <a:t>Concepts into SKMT vocabulary management system </a:t>
            </a:r>
          </a:p>
          <a:p>
            <a:pPr marL="457200" lvl="1" indent="0">
              <a:buNone/>
            </a:pPr>
            <a:endParaRPr lang="en-US" sz="23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fld id="{2CD36790-EF9F-4521-A783-189BE19EEE4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5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Allergies and </a:t>
            </a:r>
            <a:r>
              <a:rPr lang="en-US" dirty="0" smtClean="0"/>
              <a:t>Intolerances DAM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Picture 9" descr="Screen Shot 2014-10-27 at 11.05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36"/>
            <a:ext cx="9144000" cy="696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73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21641-DE6C-4460-BF47-734601E4A699}" type="datetime1">
              <a:rPr lang="en-US" smtClean="0"/>
              <a:pPr/>
              <a:t>10/27/14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9D7E7-1099-47AD-B3F2-624E90DDB7C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Screen Shot 2014-10-27 at 11.04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95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28600"/>
            <a:ext cx="8948737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278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C-CDA R1.1 Harmonization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Add criticality </a:t>
            </a:r>
            <a:r>
              <a:rPr lang="en-US" sz="2800" dirty="0" smtClean="0"/>
              <a:t>concept</a:t>
            </a:r>
          </a:p>
          <a:p>
            <a:pPr lvl="1"/>
            <a:r>
              <a:rPr lang="en-US" sz="2300" dirty="0"/>
              <a:t>D</a:t>
            </a:r>
            <a:r>
              <a:rPr lang="en-US" sz="2300" dirty="0" smtClean="0"/>
              <a:t>eprecate </a:t>
            </a:r>
            <a:r>
              <a:rPr lang="en-US" sz="2300" dirty="0" smtClean="0"/>
              <a:t>severity observation </a:t>
            </a:r>
            <a:r>
              <a:rPr lang="en-US" sz="2300" dirty="0" smtClean="0"/>
              <a:t>for the</a:t>
            </a:r>
            <a:r>
              <a:rPr lang="en-US" sz="2300" dirty="0" smtClean="0"/>
              <a:t> condition</a:t>
            </a:r>
            <a:endParaRPr lang="en-US" sz="2300" dirty="0"/>
          </a:p>
          <a:p>
            <a:r>
              <a:rPr lang="en-US" sz="2800" dirty="0"/>
              <a:t>"</a:t>
            </a:r>
            <a:r>
              <a:rPr lang="en-US" sz="2800" dirty="0" err="1"/>
              <a:t>Undeprecating</a:t>
            </a:r>
            <a:r>
              <a:rPr lang="en-US" sz="2800" dirty="0"/>
              <a:t>" Allergy Status Observation and Problem Status C-CDA </a:t>
            </a:r>
            <a:r>
              <a:rPr lang="en-US" sz="2800" dirty="0" smtClean="0"/>
              <a:t>Templates</a:t>
            </a:r>
            <a:endParaRPr lang="en-US" sz="2900" dirty="0" smtClean="0"/>
          </a:p>
          <a:p>
            <a:r>
              <a:rPr lang="en-US" sz="2900" dirty="0" smtClean="0"/>
              <a:t>Allergy </a:t>
            </a:r>
            <a:r>
              <a:rPr lang="en-US" sz="2900" dirty="0"/>
              <a:t>and Intolerance Type Value Set </a:t>
            </a:r>
            <a:r>
              <a:rPr lang="en-US" sz="2800" dirty="0"/>
              <a:t>codes</a:t>
            </a:r>
          </a:p>
          <a:p>
            <a:pPr lvl="1"/>
            <a:r>
              <a:rPr lang="en-US" sz="2300" dirty="0" smtClean="0"/>
              <a:t>LOINC (?) </a:t>
            </a:r>
            <a:r>
              <a:rPr lang="en-US" sz="2300" dirty="0"/>
              <a:t>for what type of allergy, intolerance or </a:t>
            </a:r>
            <a:r>
              <a:rPr lang="en-US" sz="2300" dirty="0" smtClean="0"/>
              <a:t>allergy/intolerance </a:t>
            </a:r>
            <a:r>
              <a:rPr lang="en-US" sz="2300" dirty="0"/>
              <a:t>(unknown</a:t>
            </a:r>
            <a:r>
              <a:rPr lang="en-US" sz="2300" dirty="0" smtClean="0"/>
              <a:t>)</a:t>
            </a:r>
          </a:p>
          <a:p>
            <a:pPr lvl="1"/>
            <a:r>
              <a:rPr lang="en-US" sz="2300" dirty="0" smtClean="0"/>
              <a:t>Criticality values – SNOMED CT (?)</a:t>
            </a:r>
          </a:p>
          <a:p>
            <a:pPr lvl="1"/>
            <a:r>
              <a:rPr lang="en-US" sz="2300" dirty="0" smtClean="0"/>
              <a:t>Substances – SNOMED CT, </a:t>
            </a:r>
            <a:r>
              <a:rPr lang="en-US" sz="2300" dirty="0" err="1" smtClean="0"/>
              <a:t>RxNorm</a:t>
            </a:r>
            <a:r>
              <a:rPr lang="en-US" sz="2300" smtClean="0"/>
              <a:t> (US), UNII (US)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95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FHIR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FHIR resources</a:t>
            </a:r>
          </a:p>
          <a:p>
            <a:pPr lvl="1"/>
            <a:r>
              <a:rPr lang="en-US" dirty="0" smtClean="0"/>
              <a:t>Adverse reaction</a:t>
            </a:r>
          </a:p>
          <a:p>
            <a:pPr lvl="1"/>
            <a:r>
              <a:rPr lang="en-US" dirty="0" smtClean="0"/>
              <a:t>Allergy and intolerance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Harmonization with </a:t>
            </a:r>
            <a:r>
              <a:rPr lang="en-US" dirty="0" err="1" smtClean="0"/>
              <a:t>OpenEHR</a:t>
            </a:r>
            <a:endParaRPr lang="en-US" dirty="0" smtClean="0"/>
          </a:p>
          <a:p>
            <a:pPr lvl="1"/>
            <a:r>
              <a:rPr lang="en-US" dirty="0" smtClean="0"/>
              <a:t>Adverse Reaction Risk (single entity)</a:t>
            </a:r>
          </a:p>
          <a:p>
            <a:pPr lvl="2"/>
            <a:r>
              <a:rPr lang="en-US" dirty="0" smtClean="0"/>
              <a:t>(Previously called just “Adverse Reaction”)</a:t>
            </a:r>
          </a:p>
          <a:p>
            <a:pPr lvl="2"/>
            <a:r>
              <a:rPr lang="en-US" dirty="0">
                <a:hlinkClick r:id="rId2"/>
              </a:rPr>
              <a:t>http://hl7-fhir.github.io/</a:t>
            </a:r>
            <a:r>
              <a:rPr lang="en-US" dirty="0" smtClean="0">
                <a:hlinkClick r:id="rId2"/>
              </a:rPr>
              <a:t>adversereactionrisk.html</a:t>
            </a: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0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FHIR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Screen Shot 2014-10-27 at 11.53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7168"/>
            <a:ext cx="9144000" cy="564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9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S&amp;I Substances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 around various terminologies</a:t>
            </a:r>
          </a:p>
          <a:p>
            <a:pPr lvl="1"/>
            <a:r>
              <a:rPr lang="en-US" dirty="0" err="1" smtClean="0"/>
              <a:t>RxNORM</a:t>
            </a:r>
            <a:endParaRPr lang="en-US" dirty="0" smtClean="0"/>
          </a:p>
          <a:p>
            <a:pPr lvl="1"/>
            <a:r>
              <a:rPr lang="en-US" dirty="0" smtClean="0"/>
              <a:t>SNOMED</a:t>
            </a:r>
          </a:p>
          <a:p>
            <a:pPr lvl="1"/>
            <a:r>
              <a:rPr lang="en-US" dirty="0" smtClean="0"/>
              <a:t>UNII</a:t>
            </a:r>
          </a:p>
          <a:p>
            <a:pPr lvl="1"/>
            <a:r>
              <a:rPr lang="en-US" dirty="0" smtClean="0"/>
              <a:t>Other</a:t>
            </a:r>
          </a:p>
          <a:p>
            <a:r>
              <a:rPr lang="en-US" dirty="0" smtClean="0"/>
              <a:t>Use of Structured Product Labels</a:t>
            </a:r>
          </a:p>
          <a:p>
            <a:pPr lvl="1"/>
            <a:r>
              <a:rPr lang="en-US" dirty="0" smtClean="0"/>
              <a:t>Drugs</a:t>
            </a:r>
          </a:p>
          <a:p>
            <a:pPr lvl="1"/>
            <a:r>
              <a:rPr lang="en-US" dirty="0" err="1" smtClean="0"/>
              <a:t>Enterals</a:t>
            </a:r>
            <a:endParaRPr lang="en-US" dirty="0" smtClean="0"/>
          </a:p>
          <a:p>
            <a:pPr lvl="1"/>
            <a:r>
              <a:rPr lang="en-US" dirty="0" smtClean="0"/>
              <a:t>Food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6790-EF9F-4521-A783-189BE19EEE4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07289"/>
      </p:ext>
    </p:extLst>
  </p:cSld>
  <p:clrMapOvr>
    <a:masterClrMapping/>
  </p:clrMapOvr>
</p:sld>
</file>

<file path=ppt/theme/theme1.xml><?xml version="1.0" encoding="utf-8"?>
<a:theme xmlns:a="http://schemas.openxmlformats.org/drawingml/2006/main" name="Refined">
  <a:themeElements>
    <a:clrScheme name="Refined 6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CC3300"/>
      </a:accent1>
      <a:accent2>
        <a:srgbClr val="666699"/>
      </a:accent2>
      <a:accent3>
        <a:srgbClr val="FFFFFF"/>
      </a:accent3>
      <a:accent4>
        <a:srgbClr val="000000"/>
      </a:accent4>
      <a:accent5>
        <a:srgbClr val="E2ADAA"/>
      </a:accent5>
      <a:accent6>
        <a:srgbClr val="5C5C8A"/>
      </a:accent6>
      <a:hlink>
        <a:srgbClr val="999900"/>
      </a:hlink>
      <a:folHlink>
        <a:srgbClr val="4D4D4D"/>
      </a:folHlink>
    </a:clrScheme>
    <a:fontScheme name="Refined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</TotalTime>
  <Words>335</Words>
  <Application>Microsoft Macintosh PowerPoint</Application>
  <PresentationFormat>On-screen Show (4:3)</PresentationFormat>
  <Paragraphs>75</Paragraphs>
  <Slides>11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Refined</vt:lpstr>
      <vt:lpstr>HL7 Patient Care WG Allergy and Intolerances Project Update</vt:lpstr>
      <vt:lpstr>V3</vt:lpstr>
      <vt:lpstr>Allergies and Intolerances DAM</vt:lpstr>
      <vt:lpstr>PowerPoint Presentation</vt:lpstr>
      <vt:lpstr>Allergy Model</vt:lpstr>
      <vt:lpstr>C-CDA R1.1 Harmonization</vt:lpstr>
      <vt:lpstr>FHIR</vt:lpstr>
      <vt:lpstr>FHIR</vt:lpstr>
      <vt:lpstr>S&amp;I Substances WG</vt:lpstr>
      <vt:lpstr>Ongoing Project Calls</vt:lpstr>
      <vt:lpstr>Parting Thoughts/Questions</vt:lpstr>
    </vt:vector>
  </TitlesOfParts>
  <Company>Stewardshop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Shelly Ross</dc:creator>
  <cp:lastModifiedBy>Robert Hausam</cp:lastModifiedBy>
  <cp:revision>92</cp:revision>
  <dcterms:created xsi:type="dcterms:W3CDTF">2008-01-21T06:12:12Z</dcterms:created>
  <dcterms:modified xsi:type="dcterms:W3CDTF">2014-10-27T12:49:21Z</dcterms:modified>
</cp:coreProperties>
</file>