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2"/>
  </p:notesMasterIdLst>
  <p:sldIdLst>
    <p:sldId id="258" r:id="rId2"/>
    <p:sldId id="267" r:id="rId3"/>
    <p:sldId id="263" r:id="rId4"/>
    <p:sldId id="265" r:id="rId5"/>
    <p:sldId id="269" r:id="rId6"/>
    <p:sldId id="264" r:id="rId7"/>
    <p:sldId id="270" r:id="rId8"/>
    <p:sldId id="266" r:id="rId9"/>
    <p:sldId id="272" r:id="rId10"/>
    <p:sldId id="273" r:id="rId11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4757" autoAdjust="0"/>
  </p:normalViewPr>
  <p:slideViewPr>
    <p:cSldViewPr snapToGrid="0" snapToObjects="1">
      <p:cViewPr>
        <p:scale>
          <a:sx n="33" d="100"/>
          <a:sy n="33" d="100"/>
        </p:scale>
        <p:origin x="-2390" y="-7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lobal.gotomeeting.com/join/66265196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Mapping SIG Face-to-Face Meeting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 smtClean="0"/>
              <a:t>NH </a:t>
            </a:r>
            <a:r>
              <a:rPr lang="en-US" sz="3200" dirty="0" err="1" smtClean="0"/>
              <a:t>Tropen</a:t>
            </a:r>
            <a:r>
              <a:rPr lang="en-US" sz="3200" dirty="0" smtClean="0"/>
              <a:t> Hotel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Amsterdam, Netherlands</a:t>
            </a:r>
          </a:p>
          <a:p>
            <a:r>
              <a:rPr lang="en-US" sz="2800" dirty="0" smtClean="0"/>
              <a:t>27 October 2014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</p:spPr>
        <p:txBody>
          <a:bodyPr/>
          <a:lstStyle/>
          <a:p>
            <a:r>
              <a:rPr lang="en-GB" dirty="0"/>
              <a:t>3. 	A recap of the HL7 patient care designs for allergy representation. Value: explanation to all parties as to how SNOMED  CT content will fit into one of the candidate information model designs. </a:t>
            </a:r>
            <a:r>
              <a:rPr lang="en-GB" b="1" dirty="0"/>
              <a:t>[Rob </a:t>
            </a:r>
            <a:r>
              <a:rPr lang="en-GB" b="1" dirty="0" err="1"/>
              <a:t>Hausam</a:t>
            </a:r>
            <a:r>
              <a:rPr lang="en-GB" b="1" dirty="0"/>
              <a:t> – 15 </a:t>
            </a:r>
            <a:r>
              <a:rPr lang="en-GB" b="1" dirty="0" err="1"/>
              <a:t>mins</a:t>
            </a:r>
            <a:r>
              <a:rPr lang="en-GB" b="1" dirty="0"/>
              <a:t>]	</a:t>
            </a:r>
            <a:endParaRPr lang="en-GB" dirty="0"/>
          </a:p>
          <a:p>
            <a:endParaRPr lang="en-GB" dirty="0"/>
          </a:p>
          <a:p>
            <a:r>
              <a:rPr lang="en-GB" dirty="0"/>
              <a:t>4. 	Agreement on next steps in development of implementation guide (needs &amp; dependencies, offers for participation and work, timescales). </a:t>
            </a:r>
            <a:r>
              <a:rPr lang="en-GB" b="1" dirty="0"/>
              <a:t>[all, Ed &amp; Jim to chair discussion – 30 </a:t>
            </a:r>
            <a:r>
              <a:rPr lang="en-GB" b="1" dirty="0" err="1"/>
              <a:t>mins</a:t>
            </a:r>
            <a:r>
              <a:rPr lang="en-GB" b="1" dirty="0" smtClean="0"/>
              <a:t>]</a:t>
            </a:r>
          </a:p>
          <a:p>
            <a:endParaRPr lang="en-GB" b="1" dirty="0"/>
          </a:p>
          <a:p>
            <a:r>
              <a:rPr lang="en-GB" b="1" dirty="0" smtClean="0"/>
              <a:t>17:00 Close</a:t>
            </a:r>
            <a:endParaRPr lang="en-GB" b="1" dirty="0"/>
          </a:p>
          <a:p>
            <a:pPr marL="129541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> 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– Quarter 4, </a:t>
            </a:r>
            <a:r>
              <a:rPr lang="en-GB" dirty="0" err="1" smtClean="0"/>
              <a:t>Maurits</a:t>
            </a:r>
            <a:r>
              <a:rPr lang="en-GB" dirty="0" smtClean="0"/>
              <a:t> </a:t>
            </a:r>
            <a:r>
              <a:rPr lang="en-GB" dirty="0"/>
              <a:t>Room</a:t>
            </a:r>
          </a:p>
        </p:txBody>
      </p:sp>
    </p:spTree>
    <p:extLst>
      <p:ext uri="{BB962C8B-B14F-4D97-AF65-F5344CB8AC3E}">
        <p14:creationId xmlns:p14="http://schemas.microsoft.com/office/powerpoint/2010/main" val="1946310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marL="129541" indent="0">
              <a:buNone/>
            </a:pPr>
            <a:r>
              <a:rPr lang="en-GB" dirty="0" smtClean="0"/>
              <a:t>Remote participants should proceed to:</a:t>
            </a:r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r>
              <a:rPr lang="en-GB" dirty="0" smtClean="0">
                <a:hlinkClick r:id="rId2"/>
              </a:rPr>
              <a:t>https://global.gotomeeting.com/join/662651965</a:t>
            </a:r>
            <a:endParaRPr lang="en-GB" dirty="0" smtClean="0"/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GoToMeeting 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24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226788"/>
          </a:xfrm>
        </p:spPr>
        <p:txBody>
          <a:bodyPr/>
          <a:lstStyle/>
          <a:p>
            <a:pPr marL="565150" lvl="1" indent="0">
              <a:buNone/>
            </a:pPr>
            <a:r>
              <a:rPr lang="en-US" sz="2400" dirty="0" smtClean="0"/>
              <a:t>09:00:  Welcome and introductions</a:t>
            </a:r>
          </a:p>
          <a:p>
            <a:pPr marL="565150" lvl="1" indent="0">
              <a:buNone/>
            </a:pPr>
            <a:endParaRPr lang="en-US" sz="1000" dirty="0"/>
          </a:p>
          <a:p>
            <a:pPr marL="565150" lvl="1" indent="0">
              <a:buNone/>
            </a:pPr>
            <a:r>
              <a:rPr lang="en-US" sz="2400" dirty="0" smtClean="0"/>
              <a:t>09:05: Agenda, previous minutes and action log</a:t>
            </a:r>
          </a:p>
          <a:p>
            <a:pPr marL="565150" lvl="1" indent="0">
              <a:buNone/>
            </a:pPr>
            <a:endParaRPr lang="en-US" sz="1000" dirty="0" smtClean="0"/>
          </a:p>
          <a:p>
            <a:pPr marL="565150" lvl="1" indent="0">
              <a:buNone/>
            </a:pPr>
            <a:r>
              <a:rPr lang="en-US" sz="2400" dirty="0" smtClean="0"/>
              <a:t>09:15: </a:t>
            </a:r>
            <a:r>
              <a:rPr lang="en-US" sz="2400" dirty="0" smtClean="0"/>
              <a:t>Update on status of LOINC maps (SS, FA)</a:t>
            </a:r>
            <a:endParaRPr lang="en-US" sz="2400" dirty="0" smtClean="0"/>
          </a:p>
          <a:p>
            <a:pPr marL="565150" lvl="1" indent="0">
              <a:buNone/>
            </a:pPr>
            <a:endParaRPr lang="en-US" sz="1000" dirty="0"/>
          </a:p>
          <a:p>
            <a:pPr marL="565150" lvl="1" indent="0">
              <a:buNone/>
            </a:pPr>
            <a:endParaRPr lang="en-US" sz="1000" dirty="0"/>
          </a:p>
          <a:p>
            <a:pPr marL="565150" lvl="1" indent="0">
              <a:buNone/>
            </a:pPr>
            <a:r>
              <a:rPr lang="en-US" sz="2400" dirty="0" smtClean="0"/>
              <a:t>09:30: </a:t>
            </a:r>
            <a:r>
              <a:rPr lang="en-US" sz="2400" dirty="0" smtClean="0"/>
              <a:t>Demonstration of new SNOMED CT Browser </a:t>
            </a:r>
            <a:r>
              <a:rPr lang="en-US" sz="2400" dirty="0"/>
              <a:t>(SS, FA)</a:t>
            </a:r>
          </a:p>
          <a:p>
            <a:pPr marL="565150" lvl="1" indent="0">
              <a:buNone/>
            </a:pPr>
            <a:endParaRPr lang="en-US" sz="1000" dirty="0" smtClean="0"/>
          </a:p>
          <a:p>
            <a:pPr marL="565150" lvl="1" indent="0">
              <a:buNone/>
            </a:pPr>
            <a:r>
              <a:rPr lang="en-US" sz="2400" dirty="0" smtClean="0"/>
              <a:t>09:45: Quality Assurance and Metrics:</a:t>
            </a:r>
          </a:p>
          <a:p>
            <a:pPr lvl="2"/>
            <a:r>
              <a:rPr lang="en-US" sz="2400" dirty="0" smtClean="0"/>
              <a:t>MST (KG)</a:t>
            </a:r>
          </a:p>
          <a:p>
            <a:pPr lvl="2"/>
            <a:r>
              <a:rPr lang="en-US" sz="2400" dirty="0" smtClean="0"/>
              <a:t>NLM (KWF)</a:t>
            </a:r>
          </a:p>
          <a:p>
            <a:pPr lvl="2"/>
            <a:r>
              <a:rPr lang="en-US" sz="2400" dirty="0" smtClean="0"/>
              <a:t>UKTC (HB)</a:t>
            </a:r>
            <a:endParaRPr lang="en-US" sz="1000" dirty="0" smtClean="0"/>
          </a:p>
          <a:p>
            <a:pPr marL="565150" lvl="1" indent="0">
              <a:buNone/>
            </a:pPr>
            <a:endParaRPr lang="en-US" sz="1000" dirty="0" smtClean="0"/>
          </a:p>
          <a:p>
            <a:pPr marL="565150" lvl="1" indent="0">
              <a:buNone/>
            </a:pPr>
            <a:r>
              <a:rPr lang="en-US" sz="2400" b="1" dirty="0" smtClean="0"/>
              <a:t>10:30: Coffee/tea break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marL="1473200" lvl="3" indent="0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– Quarter 1, Surinam 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5150" lvl="1" indent="0">
              <a:buNone/>
            </a:pPr>
            <a:endParaRPr lang="en-US" dirty="0" smtClean="0"/>
          </a:p>
          <a:p>
            <a:pPr marL="565150" lvl="1" indent="0">
              <a:buNone/>
            </a:pPr>
            <a:endParaRPr lang="en-US" sz="2400" dirty="0" smtClean="0"/>
          </a:p>
          <a:p>
            <a:pPr marL="565150" lvl="1" indent="0">
              <a:buNone/>
            </a:pPr>
            <a:r>
              <a:rPr lang="en-US" sz="2400" dirty="0" smtClean="0"/>
              <a:t>11:00: Demonstration of new mapping tool (DM &amp; KL)</a:t>
            </a:r>
          </a:p>
          <a:p>
            <a:pPr marL="565150" lvl="1" indent="0">
              <a:buNone/>
            </a:pPr>
            <a:endParaRPr lang="en-US" sz="2400" dirty="0"/>
          </a:p>
          <a:p>
            <a:pPr marL="565150" lvl="1" indent="0">
              <a:buNone/>
            </a:pPr>
            <a:r>
              <a:rPr lang="en-US" sz="2400" dirty="0" smtClean="0"/>
              <a:t>11:50: Project </a:t>
            </a:r>
            <a:r>
              <a:rPr lang="en-US" sz="2400" dirty="0"/>
              <a:t>report on map tooling </a:t>
            </a:r>
            <a:r>
              <a:rPr lang="en-US" sz="2400" dirty="0" smtClean="0"/>
              <a:t>(RD)</a:t>
            </a:r>
            <a:endParaRPr lang="en-US" sz="2400" dirty="0"/>
          </a:p>
          <a:p>
            <a:pPr marL="565150" lvl="1" indent="0">
              <a:buNone/>
            </a:pPr>
            <a:endParaRPr lang="en-US" sz="2400" dirty="0" smtClean="0"/>
          </a:p>
          <a:p>
            <a:pPr marL="565150" lvl="1" indent="0">
              <a:buNone/>
            </a:pPr>
            <a:r>
              <a:rPr lang="en-US" sz="2400" dirty="0" smtClean="0"/>
              <a:t>12:00: </a:t>
            </a:r>
            <a:r>
              <a:rPr lang="en-US" sz="2400" dirty="0"/>
              <a:t>Algorithmic advances in mapping (BC)</a:t>
            </a:r>
          </a:p>
          <a:p>
            <a:pPr marL="565150" lvl="1" indent="0">
              <a:buNone/>
            </a:pPr>
            <a:endParaRPr lang="en-US" sz="2400" dirty="0"/>
          </a:p>
          <a:p>
            <a:pPr marL="565150" lvl="1" indent="0">
              <a:buNone/>
            </a:pPr>
            <a:r>
              <a:rPr lang="en-US" sz="2400" dirty="0" smtClean="0"/>
              <a:t> 12:15: </a:t>
            </a:r>
            <a:r>
              <a:rPr lang="en-US" sz="2400" dirty="0" smtClean="0"/>
              <a:t>Draft work plan (</a:t>
            </a:r>
            <a:r>
              <a:rPr lang="en-US" sz="2400" dirty="0" smtClean="0"/>
              <a:t>All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marL="565150" lvl="1" indent="0">
              <a:buNone/>
            </a:pPr>
            <a:endParaRPr lang="en-US" dirty="0" smtClean="0"/>
          </a:p>
          <a:p>
            <a:pPr marL="565150" lvl="1" indent="0">
              <a:buNone/>
            </a:pPr>
            <a:r>
              <a:rPr lang="en-US" sz="2400" dirty="0"/>
              <a:t> </a:t>
            </a:r>
            <a:r>
              <a:rPr lang="en-US" sz="2400" b="1" dirty="0" smtClean="0"/>
              <a:t>12:30: Lunch break</a:t>
            </a:r>
          </a:p>
          <a:p>
            <a:pPr lvl="1"/>
            <a:endParaRPr lang="en-US" sz="1000" dirty="0"/>
          </a:p>
          <a:p>
            <a:pPr lvl="1"/>
            <a:endParaRPr lang="en-US" sz="10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- Quarter 2, Surinam Room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815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>
              <a:latin typeface="+mn-lt"/>
            </a:endParaRPr>
          </a:p>
          <a:p>
            <a:pPr marL="129541" indent="0">
              <a:buNone/>
            </a:pPr>
            <a:r>
              <a:rPr lang="en-GB" sz="3200" dirty="0" smtClean="0">
                <a:latin typeface="+mn-lt"/>
              </a:rPr>
              <a:t>To be held in the </a:t>
            </a:r>
            <a:r>
              <a:rPr lang="en-GB" sz="3200" dirty="0" err="1" smtClean="0">
                <a:latin typeface="+mn-lt"/>
              </a:rPr>
              <a:t>Maurits</a:t>
            </a:r>
            <a:r>
              <a:rPr lang="en-GB" sz="3200" dirty="0" smtClean="0">
                <a:latin typeface="+mn-lt"/>
              </a:rPr>
              <a:t> Room which is located in the Royal Tropical Institute (KIT) </a:t>
            </a:r>
            <a:endParaRPr lang="en-GB" sz="32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Updated location for Quarter 3 and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734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039932"/>
          </a:xfrm>
        </p:spPr>
        <p:txBody>
          <a:bodyPr/>
          <a:lstStyle/>
          <a:p>
            <a:pPr marL="565150" lvl="1" indent="0">
              <a:buNone/>
            </a:pPr>
            <a:r>
              <a:rPr lang="en-US" sz="2400" b="1" dirty="0" smtClean="0"/>
              <a:t>Joint Meeting with Implementation SIG and </a:t>
            </a:r>
            <a:r>
              <a:rPr lang="en-GB" sz="2400" b="1" dirty="0"/>
              <a:t>Event, Condition and Episode Model Project Group </a:t>
            </a:r>
            <a:r>
              <a:rPr lang="en-US" sz="2400" b="1" dirty="0" smtClean="0"/>
              <a:t>(RC, JK, JRC, EC)</a:t>
            </a:r>
          </a:p>
          <a:p>
            <a:pPr marL="565150" lvl="1" indent="0">
              <a:buNone/>
            </a:pPr>
            <a:endParaRPr lang="en-GB" sz="1000" b="1" dirty="0"/>
          </a:p>
          <a:p>
            <a:pPr marL="565150" lvl="1" indent="0">
              <a:buNone/>
            </a:pPr>
            <a:r>
              <a:rPr lang="en-GB" sz="2400" b="1" dirty="0" smtClean="0"/>
              <a:t>13:30 Allergy/adverse </a:t>
            </a:r>
            <a:r>
              <a:rPr lang="en-GB" sz="2400" b="1" dirty="0"/>
              <a:t>sensitivity implementation guide </a:t>
            </a:r>
            <a:r>
              <a:rPr lang="en-GB" sz="2400" b="1" dirty="0" smtClean="0"/>
              <a:t>discussion:</a:t>
            </a:r>
          </a:p>
          <a:p>
            <a:pPr marL="565150" lvl="1" indent="0">
              <a:buNone/>
            </a:pPr>
            <a:endParaRPr lang="en-GB" sz="1000" b="1" dirty="0" smtClean="0"/>
          </a:p>
          <a:p>
            <a:pPr lvl="1"/>
            <a:r>
              <a:rPr lang="en-GB" sz="2400" dirty="0" smtClean="0"/>
              <a:t>Review </a:t>
            </a:r>
            <a:r>
              <a:rPr lang="en-GB" sz="2400" dirty="0"/>
              <a:t>of discussion history and use </a:t>
            </a:r>
            <a:r>
              <a:rPr lang="en-GB" sz="2400" dirty="0" smtClean="0"/>
              <a:t>cases:</a:t>
            </a:r>
          </a:p>
          <a:p>
            <a:pPr lvl="1"/>
            <a:endParaRPr lang="en-GB" sz="1000" dirty="0"/>
          </a:p>
          <a:p>
            <a:pPr lvl="2"/>
            <a:r>
              <a:rPr lang="en-GB" sz="2400" dirty="0"/>
              <a:t>Netherlands; EPSOS </a:t>
            </a:r>
            <a:r>
              <a:rPr lang="en-GB" sz="2400" dirty="0" smtClean="0"/>
              <a:t>interactions</a:t>
            </a:r>
          </a:p>
          <a:p>
            <a:pPr lvl="2"/>
            <a:endParaRPr lang="en-GB" sz="1000" dirty="0"/>
          </a:p>
          <a:p>
            <a:pPr lvl="2"/>
            <a:r>
              <a:rPr lang="en-GB" sz="2400" dirty="0"/>
              <a:t>UK: NHS use </a:t>
            </a:r>
            <a:r>
              <a:rPr lang="en-GB" sz="2400" dirty="0" smtClean="0"/>
              <a:t>cases</a:t>
            </a:r>
          </a:p>
          <a:p>
            <a:pPr lvl="2"/>
            <a:endParaRPr lang="en-GB" sz="1000" dirty="0"/>
          </a:p>
          <a:p>
            <a:pPr lvl="2"/>
            <a:r>
              <a:rPr lang="en-GB" sz="2400" dirty="0"/>
              <a:t>US: CCDA model, FHIM, Veterans </a:t>
            </a:r>
            <a:r>
              <a:rPr lang="en-GB" sz="2400" dirty="0" smtClean="0"/>
              <a:t>administration</a:t>
            </a:r>
          </a:p>
          <a:p>
            <a:pPr lvl="2"/>
            <a:endParaRPr lang="en-GB" sz="1000" dirty="0"/>
          </a:p>
          <a:p>
            <a:pPr lvl="2"/>
            <a:r>
              <a:rPr lang="en-GB" sz="2400" dirty="0"/>
              <a:t>Others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- Quarter 3, </a:t>
            </a:r>
            <a:r>
              <a:rPr lang="en-US" dirty="0" err="1" smtClean="0"/>
              <a:t>Maurits</a:t>
            </a:r>
            <a:r>
              <a:rPr lang="en-US" dirty="0" smtClean="0"/>
              <a:t> 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13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213359">
              <a:buClr>
                <a:srgbClr val="0055B0"/>
              </a:buClr>
            </a:pPr>
            <a:endParaRPr lang="en-GB" sz="2400" b="1" dirty="0">
              <a:latin typeface="+mn-lt"/>
            </a:endParaRPr>
          </a:p>
          <a:p>
            <a:pPr lvl="0"/>
            <a:r>
              <a:rPr lang="en-GB" dirty="0">
                <a:latin typeface="+mn-lt"/>
              </a:rPr>
              <a:t>Review and discussion of scope and requirements for draft </a:t>
            </a:r>
            <a:r>
              <a:rPr lang="en-GB" dirty="0" smtClean="0">
                <a:latin typeface="+mn-lt"/>
              </a:rPr>
              <a:t>Implementation guide:</a:t>
            </a:r>
          </a:p>
          <a:p>
            <a:pPr lvl="0"/>
            <a:endParaRPr lang="en-GB" sz="1000" dirty="0">
              <a:latin typeface="+mn-lt"/>
            </a:endParaRPr>
          </a:p>
          <a:p>
            <a:pPr lvl="1"/>
            <a:r>
              <a:rPr lang="en-GB" sz="2400" dirty="0">
                <a:latin typeface="+mn-lt"/>
              </a:rPr>
              <a:t>Glossary </a:t>
            </a:r>
            <a:r>
              <a:rPr lang="en-GB" sz="2400" dirty="0" smtClean="0">
                <a:latin typeface="+mn-lt"/>
              </a:rPr>
              <a:t>review</a:t>
            </a:r>
          </a:p>
          <a:p>
            <a:pPr lvl="1"/>
            <a:endParaRPr lang="en-GB" sz="1000" dirty="0">
              <a:latin typeface="+mn-lt"/>
            </a:endParaRPr>
          </a:p>
          <a:p>
            <a:pPr lvl="1"/>
            <a:r>
              <a:rPr lang="en-GB" sz="2400" dirty="0">
                <a:latin typeface="+mn-lt"/>
              </a:rPr>
              <a:t>Use cases for inclusion and </a:t>
            </a:r>
            <a:r>
              <a:rPr lang="en-GB" sz="2400" dirty="0" smtClean="0">
                <a:latin typeface="+mn-lt"/>
              </a:rPr>
              <a:t>elaboration</a:t>
            </a:r>
          </a:p>
          <a:p>
            <a:pPr lvl="1"/>
            <a:endParaRPr lang="en-GB" sz="1000" dirty="0">
              <a:latin typeface="+mn-lt"/>
            </a:endParaRPr>
          </a:p>
          <a:p>
            <a:pPr lvl="1"/>
            <a:r>
              <a:rPr lang="en-GB" sz="2400" dirty="0">
                <a:latin typeface="+mn-lt"/>
              </a:rPr>
              <a:t>Stakeholder identification and discussion of workgroups</a:t>
            </a:r>
          </a:p>
          <a:p>
            <a:pPr marL="129541" lvl="1" indent="0">
              <a:buClr>
                <a:srgbClr val="0055B0"/>
              </a:buClr>
              <a:buNone/>
            </a:pPr>
            <a:endParaRPr lang="en-GB" sz="2400" b="1" dirty="0">
              <a:latin typeface="+mn-lt"/>
            </a:endParaRPr>
          </a:p>
          <a:p>
            <a:pPr marL="342900" lvl="1" indent="-213359">
              <a:buClr>
                <a:srgbClr val="0055B0"/>
              </a:buClr>
            </a:pPr>
            <a:r>
              <a:rPr lang="en-US" sz="2400" b="1" dirty="0">
                <a:latin typeface="+mn-lt"/>
              </a:rPr>
              <a:t>15:00: Coffee/tea break</a:t>
            </a:r>
          </a:p>
          <a:p>
            <a:pPr marL="342900" lvl="1" indent="-213359">
              <a:buClr>
                <a:srgbClr val="0055B0"/>
              </a:buClr>
            </a:pPr>
            <a:endParaRPr lang="en-GB" sz="24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- Quarter 3, </a:t>
            </a:r>
            <a:r>
              <a:rPr lang="en-US" dirty="0" err="1"/>
              <a:t>Maurits</a:t>
            </a:r>
            <a:r>
              <a:rPr lang="en-US" dirty="0"/>
              <a:t> Room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29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5150" lvl="1" indent="0">
              <a:buNone/>
            </a:pPr>
            <a:endParaRPr lang="en-US" sz="2400" dirty="0"/>
          </a:p>
          <a:p>
            <a:pPr marL="565150" lvl="1" indent="0">
              <a:buNone/>
            </a:pPr>
            <a:r>
              <a:rPr lang="en-GB" sz="2400" b="1" dirty="0" smtClean="0">
                <a:latin typeface="+mn-lt"/>
              </a:rPr>
              <a:t>15:30 Allergy </a:t>
            </a:r>
            <a:r>
              <a:rPr lang="en-GB" sz="2400" b="1" dirty="0">
                <a:latin typeface="+mn-lt"/>
              </a:rPr>
              <a:t>implementation </a:t>
            </a:r>
            <a:r>
              <a:rPr lang="en-GB" sz="2400" b="1" dirty="0" smtClean="0">
                <a:latin typeface="+mn-lt"/>
              </a:rPr>
              <a:t>guide:</a:t>
            </a:r>
          </a:p>
          <a:p>
            <a:pPr lvl="2"/>
            <a:endParaRPr lang="en-GB" sz="240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Review </a:t>
            </a:r>
            <a:r>
              <a:rPr lang="en-GB" dirty="0">
                <a:latin typeface="+mn-lt"/>
              </a:rPr>
              <a:t>of outline implementation guide </a:t>
            </a:r>
            <a:r>
              <a:rPr lang="en-GB" dirty="0" smtClean="0">
                <a:latin typeface="+mn-lt"/>
              </a:rPr>
              <a:t>proposal</a:t>
            </a:r>
          </a:p>
          <a:p>
            <a:pPr marL="358141" indent="-228600">
              <a:buFont typeface="+mj-lt"/>
              <a:buAutoNum type="arabicPeriod"/>
            </a:pPr>
            <a:endParaRPr lang="en-GB" sz="1000" dirty="0" smtClean="0">
              <a:latin typeface="+mn-lt"/>
            </a:endParaRPr>
          </a:p>
          <a:p>
            <a:r>
              <a:rPr lang="en-GB" dirty="0" smtClean="0">
                <a:latin typeface="+mn-lt"/>
              </a:rPr>
              <a:t>A </a:t>
            </a:r>
            <a:r>
              <a:rPr lang="en-GB" dirty="0">
                <a:latin typeface="+mn-lt"/>
              </a:rPr>
              <a:t>recap of the 'interim' allergy (SDP) model </a:t>
            </a:r>
            <a:r>
              <a:rPr lang="en-GB" dirty="0" smtClean="0">
                <a:latin typeface="+mn-lt"/>
              </a:rPr>
              <a:t>applied to </a:t>
            </a:r>
            <a:r>
              <a:rPr lang="en-GB" dirty="0">
                <a:latin typeface="+mn-lt"/>
              </a:rPr>
              <a:t>the current data, as well as a description of the aspirational  model </a:t>
            </a:r>
            <a:r>
              <a:rPr lang="en-GB" i="1" dirty="0">
                <a:latin typeface="+mn-lt"/>
              </a:rPr>
              <a:t>- value: explain to all parties how each of the allergy-related classes is represented (and inter-related).</a:t>
            </a:r>
            <a:r>
              <a:rPr lang="en-GB" dirty="0">
                <a:latin typeface="+mn-lt"/>
              </a:rPr>
              <a:t> </a:t>
            </a:r>
            <a:r>
              <a:rPr lang="en-GB" b="1" dirty="0">
                <a:latin typeface="+mn-lt"/>
              </a:rPr>
              <a:t>[Bruce Goldberg]</a:t>
            </a:r>
            <a:r>
              <a:rPr lang="en-GB" dirty="0" smtClean="0">
                <a:latin typeface="+mn-lt"/>
              </a:rPr>
              <a:t>	</a:t>
            </a:r>
            <a:endParaRPr lang="en-US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– Quarter 4, </a:t>
            </a:r>
            <a:r>
              <a:rPr lang="en-GB" dirty="0" err="1" smtClean="0"/>
              <a:t>Maurits</a:t>
            </a:r>
            <a:r>
              <a:rPr lang="en-GB" dirty="0" smtClean="0"/>
              <a:t> Room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199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r>
              <a:rPr lang="en-GB" b="1" dirty="0" smtClean="0"/>
              <a:t>15:30 Allergy </a:t>
            </a:r>
            <a:r>
              <a:rPr lang="en-GB" b="1" dirty="0"/>
              <a:t>implementation guide discussion</a:t>
            </a:r>
            <a:r>
              <a:rPr lang="en-GB" b="1" dirty="0" smtClean="0"/>
              <a:t>:</a:t>
            </a:r>
          </a:p>
          <a:p>
            <a:pPr marL="129541" indent="0">
              <a:buNone/>
            </a:pPr>
            <a:endParaRPr lang="en-GB" sz="1000" dirty="0"/>
          </a:p>
          <a:p>
            <a:endParaRPr lang="en-GB" sz="1000" dirty="0">
              <a:latin typeface="+mn-lt"/>
            </a:endParaRPr>
          </a:p>
          <a:p>
            <a:r>
              <a:rPr lang="en-GB" dirty="0"/>
              <a:t>1. 	Summary of discussion from Q3 for non-attendees </a:t>
            </a:r>
            <a:r>
              <a:rPr lang="en-GB" b="1" dirty="0"/>
              <a:t>[Ed, Jim 10 </a:t>
            </a:r>
            <a:r>
              <a:rPr lang="en-GB" b="1" dirty="0" err="1"/>
              <a:t>mins</a:t>
            </a:r>
            <a:r>
              <a:rPr lang="en-GB" b="1" dirty="0"/>
              <a:t>]</a:t>
            </a:r>
            <a:endParaRPr lang="en-GB" dirty="0"/>
          </a:p>
          <a:p>
            <a:endParaRPr lang="en-GB" dirty="0"/>
          </a:p>
          <a:p>
            <a:r>
              <a:rPr lang="en-GB" dirty="0"/>
              <a:t>2. 	A recap of the 'interim' allergy (SDP) model applied to the current data, as well as a description of the aspirational  model </a:t>
            </a:r>
            <a:r>
              <a:rPr lang="en-GB" i="1" dirty="0"/>
              <a:t>- value: explain to all parties how each of the allergy-related classes is represented (and inter-related).</a:t>
            </a:r>
            <a:r>
              <a:rPr lang="en-GB" dirty="0"/>
              <a:t> </a:t>
            </a:r>
            <a:r>
              <a:rPr lang="en-GB" b="1" dirty="0"/>
              <a:t>[Bruce Goldberg – 20 </a:t>
            </a:r>
            <a:r>
              <a:rPr lang="en-GB" b="1" dirty="0" err="1"/>
              <a:t>mins</a:t>
            </a:r>
            <a:r>
              <a:rPr lang="en-GB" b="1" dirty="0"/>
              <a:t>]</a:t>
            </a:r>
            <a:endParaRPr lang="en-GB" dirty="0"/>
          </a:p>
          <a:p>
            <a:pPr marL="12954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– Quarter 4, </a:t>
            </a:r>
            <a:r>
              <a:rPr lang="en-GB" dirty="0" err="1" smtClean="0"/>
              <a:t>Maurits</a:t>
            </a:r>
            <a:r>
              <a:rPr lang="en-GB" dirty="0" smtClean="0"/>
              <a:t> Room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2912449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829</TotalTime>
  <Words>360</Words>
  <Application>Microsoft Office PowerPoint</Application>
  <PresentationFormat>On-screen Show (4:3)</PresentationFormat>
  <Paragraphs>94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MappingSIG_Agenda_20141027</vt:lpstr>
      <vt:lpstr>Mapping SIG Face-to-Face Meeting  NH Tropen Hotel</vt:lpstr>
      <vt:lpstr>GoToMeeting Details</vt:lpstr>
      <vt:lpstr>Agenda – Quarter 1, Surinam Room</vt:lpstr>
      <vt:lpstr>Agenda - Quarter 2, Surinam Room</vt:lpstr>
      <vt:lpstr>Updated location for Quarter 3 and 4</vt:lpstr>
      <vt:lpstr>Agenda - Quarter 3, Maurits Room</vt:lpstr>
      <vt:lpstr>Agenda - Quarter 3, Maurits Room</vt:lpstr>
      <vt:lpstr>Agenda – Quarter 4, Maurits Room</vt:lpstr>
      <vt:lpstr>Agenda – Quarter 4, Maurits Room</vt:lpstr>
      <vt:lpstr>Agenda – Quarter 4, Maurits Room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habr2</cp:lastModifiedBy>
  <cp:revision>51</cp:revision>
  <dcterms:created xsi:type="dcterms:W3CDTF">2014-10-03T08:09:49Z</dcterms:created>
  <dcterms:modified xsi:type="dcterms:W3CDTF">2014-10-27T06:15:33Z</dcterms:modified>
</cp:coreProperties>
</file>