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76" r:id="rId2"/>
    <p:sldId id="278" r:id="rId3"/>
    <p:sldId id="258" r:id="rId4"/>
    <p:sldId id="269" r:id="rId5"/>
    <p:sldId id="259" r:id="rId6"/>
    <p:sldId id="273" r:id="rId7"/>
    <p:sldId id="271" r:id="rId8"/>
    <p:sldId id="283" r:id="rId9"/>
    <p:sldId id="272" r:id="rId10"/>
    <p:sldId id="279" r:id="rId11"/>
    <p:sldId id="260" r:id="rId12"/>
    <p:sldId id="265" r:id="rId13"/>
    <p:sldId id="261" r:id="rId14"/>
    <p:sldId id="262" r:id="rId15"/>
    <p:sldId id="274" r:id="rId16"/>
    <p:sldId id="263" r:id="rId17"/>
    <p:sldId id="264" r:id="rId18"/>
    <p:sldId id="266" r:id="rId19"/>
    <p:sldId id="268" r:id="rId20"/>
    <p:sldId id="277"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104" y="45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dias">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Trebuchet MS Bold"/>
                <a:ea typeface="Arial"/>
                <a:cs typeface="Trebuchet MS Bold"/>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GB"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Trebuchet MS"/>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GB" smtClean="0"/>
              <a:t>Click to edit Master subtitle style</a:t>
            </a:r>
            <a:endParaRPr dirty="0"/>
          </a:p>
        </p:txBody>
      </p:sp>
      <p:pic>
        <p:nvPicPr>
          <p:cNvPr id="2" name="Picture 1" descr="ihtsdo_brand_master_PM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5E8B0BA-344B-8F4E-9DF9-C49D423C8951}" type="datetimeFigureOut">
              <a:rPr lang="en-US" smtClean="0"/>
              <a:t>1/5/2015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30838735-1CB6-6448-BB17-A94B54B43CA9}" type="slidenum">
              <a:rPr lang="en-US" smtClean="0"/>
              <a:t>‹#›</a:t>
            </a:fld>
            <a:endParaRPr lang="en-US"/>
          </a:p>
        </p:txBody>
      </p:sp>
    </p:spTree>
    <p:extLst>
      <p:ext uri="{BB962C8B-B14F-4D97-AF65-F5344CB8AC3E}">
        <p14:creationId xmlns:p14="http://schemas.microsoft.com/office/powerpoint/2010/main" val="12482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30838735-1CB6-6448-BB17-A94B54B43CA9}" type="slidenum">
              <a:rPr lang="en-US" smtClean="0"/>
              <a:t>‹#›</a:t>
            </a:fld>
            <a:endParaRPr lang="en-US"/>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Trebuchet MS"/>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GB"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Trebuchet MS Bold"/>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9" name="Shape 13"/>
          <p:cNvCxnSpPr/>
          <p:nvPr/>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Trebuchet MS Bold"/>
                <a:cs typeface="Trebuchet MS Bold"/>
              </a:defRPr>
            </a:lvl1pPr>
          </a:lstStyle>
          <a:p>
            <a:r>
              <a:rPr lang="en-GB"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0">
                <a:latin typeface="Trebuchet MS"/>
                <a:cs typeface="Trebuchet MS"/>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pic>
        <p:nvPicPr>
          <p:cNvPr id="7" name="Picture 6" descr="ihtsdo_brand_master_PM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30838735-1CB6-6448-BB17-A94B54B43CA9}" type="slidenum">
              <a:rPr lang="en-US" smtClean="0"/>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o indholdsobjekter">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Trebuchet MS Bold"/>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sp>
        <p:nvSpPr>
          <p:cNvPr id="30" name="Shape 30"/>
          <p:cNvSpPr txBox="1">
            <a:spLocks noGrp="1"/>
          </p:cNvSpPr>
          <p:nvPr>
            <p:ph type="body" idx="1"/>
          </p:nvPr>
        </p:nvSpPr>
        <p:spPr>
          <a:xfrm>
            <a:off x="457200" y="1428736"/>
            <a:ext cx="4038599" cy="5000660"/>
          </a:xfrm>
          <a:prstGeom prst="rect">
            <a:avLst/>
          </a:prstGeom>
          <a:noFill/>
          <a:ln>
            <a:noFill/>
          </a:ln>
        </p:spPr>
        <p:txBody>
          <a:bodyPr lIns="91425" tIns="91425" rIns="91425" bIns="91425" anchor="t" anchorCtr="0"/>
          <a:lstStyle>
            <a:lvl1pPr rtl="0">
              <a:defRPr sz="2000" b="0" i="0">
                <a:latin typeface="Trebuchet MS"/>
                <a:cs typeface="Trebuchet MS"/>
              </a:defRPr>
            </a:lvl1pPr>
            <a:lvl2pPr rtl="0">
              <a:defRPr sz="2000"/>
            </a:lvl2pPr>
            <a:lvl3pPr rtl="0">
              <a:defRPr sz="1800"/>
            </a:lvl3pPr>
            <a:lvl4pPr rtl="0">
              <a:defRPr sz="1600"/>
            </a:lvl4pPr>
            <a:lvl5pPr rtl="0">
              <a:defRPr sz="1600"/>
            </a:lvl5pPr>
            <a:lvl6pPr rtl="0">
              <a:defRPr sz="1800"/>
            </a:lvl6pPr>
            <a:lvl7pPr rtl="0">
              <a:defRPr sz="1800"/>
            </a:lvl7pPr>
            <a:lvl8pPr rtl="0">
              <a:defRPr sz="1800"/>
            </a:lvl8pPr>
            <a:lvl9pPr rtl="0">
              <a:defRPr sz="1800"/>
            </a:lvl9pPr>
          </a:lstStyle>
          <a:p>
            <a:pPr lvl="0"/>
            <a:r>
              <a:rPr lang="en-GB" smtClean="0"/>
              <a:t>Click to edit Master text styles</a:t>
            </a:r>
          </a:p>
        </p:txBody>
      </p:sp>
      <p:sp>
        <p:nvSpPr>
          <p:cNvPr id="31" name="Shape 31"/>
          <p:cNvSpPr txBox="1">
            <a:spLocks noGrp="1"/>
          </p:cNvSpPr>
          <p:nvPr>
            <p:ph type="body" idx="2"/>
          </p:nvPr>
        </p:nvSpPr>
        <p:spPr>
          <a:xfrm>
            <a:off x="4648200" y="1428736"/>
            <a:ext cx="4038599" cy="5000700"/>
          </a:xfrm>
          <a:prstGeom prst="rect">
            <a:avLst/>
          </a:prstGeom>
          <a:noFill/>
          <a:ln>
            <a:noFill/>
          </a:ln>
        </p:spPr>
        <p:txBody>
          <a:bodyPr lIns="91425" tIns="91425" rIns="91425" bIns="91425" anchor="t" anchorCtr="0"/>
          <a:lstStyle>
            <a:lvl1pPr rtl="0">
              <a:defRPr sz="2000" b="0" i="0">
                <a:latin typeface="Trebuchet MS"/>
                <a:cs typeface="Trebuchet MS"/>
              </a:defRPr>
            </a:lvl1pPr>
            <a:lvl2pPr rtl="0">
              <a:defRPr sz="2000"/>
            </a:lvl2pPr>
            <a:lvl3pPr rtl="0">
              <a:defRPr sz="1800"/>
            </a:lvl3pPr>
            <a:lvl4pPr rtl="0">
              <a:defRPr sz="1600"/>
            </a:lvl4pPr>
            <a:lvl5pPr rtl="0">
              <a:defRPr sz="1600"/>
            </a:lvl5pPr>
            <a:lvl6pPr rtl="0">
              <a:defRPr sz="1800"/>
            </a:lvl6pPr>
            <a:lvl7pPr rtl="0">
              <a:defRPr sz="1800"/>
            </a:lvl7pPr>
            <a:lvl8pPr rtl="0">
              <a:defRPr sz="1800"/>
            </a:lvl8pPr>
            <a:lvl9pPr rtl="0">
              <a:defRPr sz="1800"/>
            </a:lvl9pPr>
          </a:lstStyle>
          <a:p>
            <a:pPr lvl="0"/>
            <a:r>
              <a:rPr lang="en-GB" smtClean="0"/>
              <a:t>Click to edit Master text styles</a:t>
            </a:r>
          </a:p>
        </p:txBody>
      </p:sp>
      <p:cxnSp>
        <p:nvCxnSpPr>
          <p:cNvPr id="7" name="Shape 13"/>
          <p:cNvCxnSpPr/>
          <p:nvPr/>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38598"/>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Trebuchet MS"/>
                <a:cs typeface="Trebuchet MS"/>
              </a:defRPr>
            </a:lvl1pPr>
          </a:lstStyle>
          <a:p>
            <a:fld id="{30838735-1CB6-6448-BB17-A94B54B43CA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Sammenligning">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000" b="1" i="0">
                <a:latin typeface="Trebuchet MS Bold"/>
                <a:cs typeface="Trebuchet MS Bold"/>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1800" b="0" i="0">
                <a:latin typeface="Trebuchet MS"/>
                <a:cs typeface="Trebuchet MS"/>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000" b="1" i="0">
                <a:latin typeface="Trebuchet MS Bold"/>
                <a:cs typeface="Trebuchet MS Bold"/>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1800" b="0" i="0">
                <a:latin typeface="Trebuchet MS"/>
                <a:cs typeface="Trebuchet MS"/>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cxnSp>
        <p:nvCxnSpPr>
          <p:cNvPr id="11" name="Shape 13"/>
          <p:cNvCxnSpPr/>
          <p:nvPr/>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Trebuchet MS Bold"/>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30838735-1CB6-6448-BB17-A94B54B43CA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Kun titel">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Trebuchet MS Bold"/>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7" name="Shape 13"/>
          <p:cNvCxnSpPr/>
          <p:nvPr/>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30838735-1CB6-6448-BB17-A94B54B43CA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Tomt">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30838735-1CB6-6448-BB17-A94B54B43CA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Indhold med billedtekst">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Trebuchet MS Bold"/>
                <a:cs typeface="Trebuchet MS Bold"/>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000" b="0" i="0">
                <a:latin typeface="Trebuchet MS"/>
                <a:cs typeface="Trebuchet MS"/>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GB"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Trebuchet MS"/>
                <a:cs typeface="Trebuchet MS"/>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30838735-1CB6-6448-BB17-A94B54B43CA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Billede med billedtekst">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Trebuchet MS Bold"/>
                <a:cs typeface="Trebuchet MS Bold"/>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GB" smtClean="0"/>
              <a:t>Drag picture to placeholder or click icon to add</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Trebuchet MS"/>
                <a:cs typeface="Trebuchet MS"/>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30838735-1CB6-6448-BB17-A94B54B43CA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30838735-1CB6-6448-BB17-A94B54B43CA9}" type="slidenum">
              <a:rPr lang="en-US" smtClean="0"/>
              <a:t>‹#›</a:t>
            </a:fld>
            <a:endParaRPr lang="en-US"/>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Trebuchet MS Bold"/>
          <a:ea typeface="Arial"/>
          <a:cs typeface="Trebuchet MS Bold"/>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Trebuchet MS"/>
          <a:ea typeface="Arial"/>
          <a:cs typeface="Trebuchet MS"/>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Content Development Update</a:t>
            </a:r>
            <a:endParaRPr lang="en-US" dirty="0"/>
          </a:p>
        </p:txBody>
      </p:sp>
      <p:sp>
        <p:nvSpPr>
          <p:cNvPr id="3" name="Subtitle 2"/>
          <p:cNvSpPr>
            <a:spLocks noGrp="1"/>
          </p:cNvSpPr>
          <p:nvPr>
            <p:ph type="subTitle" idx="1"/>
          </p:nvPr>
        </p:nvSpPr>
        <p:spPr/>
        <p:txBody>
          <a:bodyPr/>
          <a:lstStyle/>
          <a:p>
            <a:r>
              <a:rPr lang="en-US" dirty="0" smtClean="0"/>
              <a:t>Monica Harry</a:t>
            </a:r>
          </a:p>
          <a:p>
            <a:r>
              <a:rPr lang="en-US" sz="1600" dirty="0" smtClean="0"/>
              <a:t>Senior Terminology Author</a:t>
            </a:r>
          </a:p>
        </p:txBody>
      </p:sp>
    </p:spTree>
    <p:extLst>
      <p:ext uri="{BB962C8B-B14F-4D97-AF65-F5344CB8AC3E}">
        <p14:creationId xmlns:p14="http://schemas.microsoft.com/office/powerpoint/2010/main" val="32433980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Developments</a:t>
            </a:r>
            <a:endParaRPr lang="en-US" dirty="0"/>
          </a:p>
        </p:txBody>
      </p:sp>
    </p:spTree>
    <p:extLst>
      <p:ext uri="{BB962C8B-B14F-4D97-AF65-F5344CB8AC3E}">
        <p14:creationId xmlns:p14="http://schemas.microsoft.com/office/powerpoint/2010/main" val="25279603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Laboratory observables (LOINC)</a:t>
            </a:r>
            <a:endParaRPr lang="en-US" dirty="0"/>
          </a:p>
        </p:txBody>
      </p:sp>
      <p:sp>
        <p:nvSpPr>
          <p:cNvPr id="3" name="Content Placeholder 2"/>
          <p:cNvSpPr>
            <a:spLocks noGrp="1"/>
          </p:cNvSpPr>
          <p:nvPr>
            <p:ph idx="1"/>
          </p:nvPr>
        </p:nvSpPr>
        <p:spPr/>
        <p:txBody>
          <a:bodyPr/>
          <a:lstStyle/>
          <a:p>
            <a:r>
              <a:rPr lang="en-US" dirty="0" smtClean="0"/>
              <a:t>Technology preview of LOINC subsets (expressions and values) – October 2014</a:t>
            </a:r>
          </a:p>
          <a:p>
            <a:r>
              <a:rPr lang="en-US" dirty="0" smtClean="0"/>
              <a:t>Further preview will be published mid 2015</a:t>
            </a:r>
          </a:p>
          <a:p>
            <a:r>
              <a:rPr lang="en-US" dirty="0" smtClean="0"/>
              <a:t>Documentation and implementation guidance will be made available with each release</a:t>
            </a:r>
          </a:p>
          <a:p>
            <a:r>
              <a:rPr lang="en-US" dirty="0" smtClean="0"/>
              <a:t>Baseline release of the data will be published as part of the January, 2016 release</a:t>
            </a:r>
          </a:p>
          <a:p>
            <a:endParaRPr lang="en-US" dirty="0"/>
          </a:p>
        </p:txBody>
      </p:sp>
    </p:spTree>
    <p:extLst>
      <p:ext uri="{BB962C8B-B14F-4D97-AF65-F5344CB8AC3E}">
        <p14:creationId xmlns:p14="http://schemas.microsoft.com/office/powerpoint/2010/main" val="35781095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Microbiology reporting</a:t>
            </a:r>
            <a:endParaRPr lang="en-US" dirty="0"/>
          </a:p>
        </p:txBody>
      </p:sp>
      <p:sp>
        <p:nvSpPr>
          <p:cNvPr id="3" name="Content Placeholder 2"/>
          <p:cNvSpPr>
            <a:spLocks noGrp="1"/>
          </p:cNvSpPr>
          <p:nvPr>
            <p:ph idx="1"/>
          </p:nvPr>
        </p:nvSpPr>
        <p:spPr/>
        <p:txBody>
          <a:bodyPr/>
          <a:lstStyle/>
          <a:p>
            <a:r>
              <a:rPr lang="en-US" dirty="0" smtClean="0"/>
              <a:t>Project initiated in 2014</a:t>
            </a:r>
          </a:p>
          <a:p>
            <a:r>
              <a:rPr lang="en-US" dirty="0" smtClean="0"/>
              <a:t>Identification of new organism content</a:t>
            </a:r>
          </a:p>
          <a:p>
            <a:r>
              <a:rPr lang="en-US" dirty="0" smtClean="0"/>
              <a:t>Development of guidelines for implementation</a:t>
            </a:r>
          </a:p>
          <a:p>
            <a:r>
              <a:rPr lang="en-US" dirty="0" smtClean="0"/>
              <a:t>Authoring of new content scheduled for release as part of the July, 2015</a:t>
            </a:r>
            <a:endParaRPr lang="en-US" dirty="0"/>
          </a:p>
        </p:txBody>
      </p:sp>
    </p:spTree>
    <p:extLst>
      <p:ext uri="{BB962C8B-B14F-4D97-AF65-F5344CB8AC3E}">
        <p14:creationId xmlns:p14="http://schemas.microsoft.com/office/powerpoint/2010/main" val="94569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Substances</a:t>
            </a:r>
            <a:endParaRPr lang="en-US" dirty="0"/>
          </a:p>
        </p:txBody>
      </p:sp>
      <p:sp>
        <p:nvSpPr>
          <p:cNvPr id="3" name="Content Placeholder 2"/>
          <p:cNvSpPr>
            <a:spLocks noGrp="1"/>
          </p:cNvSpPr>
          <p:nvPr>
            <p:ph idx="1"/>
          </p:nvPr>
        </p:nvSpPr>
        <p:spPr/>
        <p:txBody>
          <a:bodyPr/>
          <a:lstStyle/>
          <a:p>
            <a:r>
              <a:rPr lang="en-US" dirty="0" smtClean="0"/>
              <a:t>Alpha release – two in 2014</a:t>
            </a:r>
            <a:endParaRPr lang="en-US" dirty="0" smtClean="0">
              <a:solidFill>
                <a:srgbClr val="FF0000"/>
              </a:solidFill>
            </a:endParaRPr>
          </a:p>
          <a:p>
            <a:r>
              <a:rPr lang="en-US" dirty="0" smtClean="0"/>
              <a:t>Technology preview proposed for July 2015 release </a:t>
            </a:r>
          </a:p>
          <a:p>
            <a:r>
              <a:rPr lang="en-US" dirty="0" smtClean="0"/>
              <a:t>Target for inclusion into January 2016 International release</a:t>
            </a:r>
          </a:p>
          <a:p>
            <a:endParaRPr lang="en-US" dirty="0" smtClean="0"/>
          </a:p>
          <a:p>
            <a:pPr marL="129541" indent="0">
              <a:buNone/>
            </a:pPr>
            <a:r>
              <a:rPr lang="en-US" b="1" dirty="0" smtClean="0"/>
              <a:t>Molecular entity</a:t>
            </a:r>
          </a:p>
          <a:p>
            <a:pPr lvl="1"/>
            <a:r>
              <a:rPr lang="en-US" sz="2400" dirty="0" smtClean="0">
                <a:solidFill>
                  <a:srgbClr val="0055B0"/>
                </a:solidFill>
              </a:rPr>
              <a:t>plan now under internal review by IHTSDO Design Authority</a:t>
            </a:r>
          </a:p>
          <a:p>
            <a:pPr lvl="2"/>
            <a:r>
              <a:rPr lang="en-US" sz="2400" dirty="0" smtClean="0">
                <a:solidFill>
                  <a:srgbClr val="0055B0"/>
                </a:solidFill>
              </a:rPr>
              <a:t>new hierarchy to support substances</a:t>
            </a:r>
          </a:p>
          <a:p>
            <a:pPr lvl="2"/>
            <a:r>
              <a:rPr lang="en-US" sz="2400" dirty="0" smtClean="0">
                <a:solidFill>
                  <a:srgbClr val="0055B0"/>
                </a:solidFill>
              </a:rPr>
              <a:t>align with other standards (</a:t>
            </a:r>
            <a:r>
              <a:rPr lang="en-US" sz="2400" dirty="0" err="1" smtClean="0">
                <a:solidFill>
                  <a:srgbClr val="0055B0"/>
                </a:solidFill>
              </a:rPr>
              <a:t>ChEBI</a:t>
            </a:r>
            <a:r>
              <a:rPr lang="en-US" sz="2400" dirty="0" smtClean="0">
                <a:solidFill>
                  <a:srgbClr val="0055B0"/>
                </a:solidFill>
              </a:rPr>
              <a:t>, </a:t>
            </a:r>
            <a:r>
              <a:rPr lang="en-US" sz="2400" dirty="0" err="1" smtClean="0">
                <a:solidFill>
                  <a:srgbClr val="0055B0"/>
                </a:solidFill>
              </a:rPr>
              <a:t>Uniprot</a:t>
            </a:r>
            <a:r>
              <a:rPr lang="en-US" sz="2400" dirty="0" smtClean="0">
                <a:solidFill>
                  <a:srgbClr val="0055B0"/>
                </a:solidFill>
              </a:rPr>
              <a:t>, </a:t>
            </a:r>
            <a:r>
              <a:rPr lang="en-US" sz="2400" dirty="0" err="1" smtClean="0">
                <a:solidFill>
                  <a:srgbClr val="0055B0"/>
                </a:solidFill>
              </a:rPr>
              <a:t>etc</a:t>
            </a:r>
            <a:r>
              <a:rPr lang="en-US" sz="2400" dirty="0" smtClean="0">
                <a:solidFill>
                  <a:srgbClr val="0055B0"/>
                </a:solidFill>
              </a:rPr>
              <a:t>)</a:t>
            </a:r>
          </a:p>
          <a:p>
            <a:pPr lvl="1"/>
            <a:r>
              <a:rPr lang="en-US" sz="2400" dirty="0" smtClean="0">
                <a:solidFill>
                  <a:srgbClr val="0055B0"/>
                </a:solidFill>
              </a:rPr>
              <a:t>to support technical preview of substances in 2015</a:t>
            </a:r>
          </a:p>
        </p:txBody>
      </p:sp>
    </p:spTree>
    <p:extLst>
      <p:ext uri="{BB962C8B-B14F-4D97-AF65-F5344CB8AC3E}">
        <p14:creationId xmlns:p14="http://schemas.microsoft.com/office/powerpoint/2010/main" val="3567670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Pharmaceuticals</a:t>
            </a:r>
            <a:endParaRPr lang="en-US" dirty="0"/>
          </a:p>
        </p:txBody>
      </p:sp>
      <p:sp>
        <p:nvSpPr>
          <p:cNvPr id="3" name="Content Placeholder 2"/>
          <p:cNvSpPr>
            <a:spLocks noGrp="1"/>
          </p:cNvSpPr>
          <p:nvPr>
            <p:ph idx="1"/>
          </p:nvPr>
        </p:nvSpPr>
        <p:spPr/>
        <p:txBody>
          <a:bodyPr/>
          <a:lstStyle/>
          <a:p>
            <a:r>
              <a:rPr lang="en-US" dirty="0" smtClean="0"/>
              <a:t>Review of pharmaceutical requirements – January 2015</a:t>
            </a:r>
          </a:p>
          <a:p>
            <a:r>
              <a:rPr lang="en-US" dirty="0" smtClean="0"/>
              <a:t>Production of proposed release plan, and detailed description of release changes and artifacts – March 2015</a:t>
            </a:r>
          </a:p>
          <a:p>
            <a:r>
              <a:rPr lang="en-US" dirty="0" smtClean="0"/>
              <a:t>Proposed release plan circulated to Member Forum for review – April 2015</a:t>
            </a:r>
          </a:p>
          <a:p>
            <a:r>
              <a:rPr lang="en-US" dirty="0" smtClean="0"/>
              <a:t>Next steps subject to Member Forum prioritization</a:t>
            </a:r>
          </a:p>
        </p:txBody>
      </p:sp>
    </p:spTree>
    <p:extLst>
      <p:ext uri="{BB962C8B-B14F-4D97-AF65-F5344CB8AC3E}">
        <p14:creationId xmlns:p14="http://schemas.microsoft.com/office/powerpoint/2010/main" val="20446211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Medical devices</a:t>
            </a:r>
            <a:endParaRPr lang="en-US" dirty="0"/>
          </a:p>
        </p:txBody>
      </p:sp>
      <p:sp>
        <p:nvSpPr>
          <p:cNvPr id="3" name="Content Placeholder 2"/>
          <p:cNvSpPr>
            <a:spLocks noGrp="1"/>
          </p:cNvSpPr>
          <p:nvPr>
            <p:ph idx="1"/>
          </p:nvPr>
        </p:nvSpPr>
        <p:spPr/>
        <p:txBody>
          <a:bodyPr/>
          <a:lstStyle/>
          <a:p>
            <a:r>
              <a:rPr lang="en-US" dirty="0" smtClean="0"/>
              <a:t>GMDN content now incorporated into International Release and term duplicates resolved</a:t>
            </a:r>
          </a:p>
          <a:p>
            <a:r>
              <a:rPr lang="en-US" dirty="0" smtClean="0"/>
              <a:t>Resolution of conceptual duplicates</a:t>
            </a:r>
          </a:p>
          <a:p>
            <a:r>
              <a:rPr lang="en-US" dirty="0" smtClean="0"/>
              <a:t>GMDN linkage table updated in line with GMDN releases</a:t>
            </a:r>
          </a:p>
          <a:p>
            <a:r>
              <a:rPr lang="en-US" dirty="0" smtClean="0"/>
              <a:t>During 2015 further work will be undertaken to remove conceptual duplicates from within the medical devices hierarchy</a:t>
            </a:r>
          </a:p>
          <a:p>
            <a:r>
              <a:rPr lang="en-US" dirty="0" smtClean="0"/>
              <a:t>Updates from GMDN will be incorporated in the international release, and the maps updated accordingly</a:t>
            </a:r>
            <a:endParaRPr lang="en-US" dirty="0"/>
          </a:p>
        </p:txBody>
      </p:sp>
    </p:spTree>
    <p:extLst>
      <p:ext uri="{BB962C8B-B14F-4D97-AF65-F5344CB8AC3E}">
        <p14:creationId xmlns:p14="http://schemas.microsoft.com/office/powerpoint/2010/main" val="1478230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Functioning</a:t>
            </a:r>
            <a:endParaRPr lang="en-US" dirty="0"/>
          </a:p>
        </p:txBody>
      </p:sp>
      <p:sp>
        <p:nvSpPr>
          <p:cNvPr id="3" name="Content Placeholder 2"/>
          <p:cNvSpPr>
            <a:spLocks noGrp="1"/>
          </p:cNvSpPr>
          <p:nvPr>
            <p:ph idx="1"/>
          </p:nvPr>
        </p:nvSpPr>
        <p:spPr/>
        <p:txBody>
          <a:bodyPr/>
          <a:lstStyle/>
          <a:p>
            <a:r>
              <a:rPr lang="en-US" dirty="0" smtClean="0"/>
              <a:t>Project commenced – October 2014</a:t>
            </a:r>
          </a:p>
          <a:p>
            <a:r>
              <a:rPr lang="en-US" dirty="0" smtClean="0"/>
              <a:t>Project manager in place</a:t>
            </a:r>
          </a:p>
          <a:p>
            <a:r>
              <a:rPr lang="en-US" dirty="0" smtClean="0"/>
              <a:t>Stakeholders identified</a:t>
            </a:r>
          </a:p>
          <a:p>
            <a:r>
              <a:rPr lang="en-US" dirty="0" smtClean="0"/>
              <a:t>Agreement of editorial guidance for functioning content – July 2015</a:t>
            </a:r>
          </a:p>
          <a:p>
            <a:r>
              <a:rPr lang="en-US" dirty="0" smtClean="0"/>
              <a:t>Incorporation of new functioning content in International Release – January 2016</a:t>
            </a:r>
            <a:endParaRPr lang="en-US" dirty="0"/>
          </a:p>
        </p:txBody>
      </p:sp>
    </p:spTree>
    <p:extLst>
      <p:ext uri="{BB962C8B-B14F-4D97-AF65-F5344CB8AC3E}">
        <p14:creationId xmlns:p14="http://schemas.microsoft.com/office/powerpoint/2010/main" val="2320825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6544"/>
            <a:ext cx="6711673" cy="579433"/>
          </a:xfrm>
        </p:spPr>
        <p:txBody>
          <a:bodyPr/>
          <a:lstStyle/>
          <a:p>
            <a:r>
              <a:rPr lang="en-US" dirty="0" smtClean="0"/>
              <a:t>ICD-11 alignment</a:t>
            </a:r>
            <a:endParaRPr lang="en-US" dirty="0"/>
          </a:p>
        </p:txBody>
      </p:sp>
      <p:sp>
        <p:nvSpPr>
          <p:cNvPr id="3" name="Content Placeholder 2"/>
          <p:cNvSpPr>
            <a:spLocks noGrp="1"/>
          </p:cNvSpPr>
          <p:nvPr>
            <p:ph idx="1"/>
          </p:nvPr>
        </p:nvSpPr>
        <p:spPr/>
        <p:txBody>
          <a:bodyPr/>
          <a:lstStyle/>
          <a:p>
            <a:r>
              <a:rPr lang="en-US" dirty="0" smtClean="0"/>
              <a:t>Documented review schedule in place</a:t>
            </a:r>
          </a:p>
          <a:p>
            <a:r>
              <a:rPr lang="en-US" dirty="0" smtClean="0"/>
              <a:t>Review of all chapters with a WHO completed status – completion scheduled for November 2015</a:t>
            </a:r>
          </a:p>
          <a:p>
            <a:r>
              <a:rPr lang="en-US" dirty="0" smtClean="0"/>
              <a:t>Process - All chapters are reviewed by an external contractor, and updates to SNOMED CT content are identified. The data is then externally reviewed by an appropriate clinical group before the changes are incorporated into the International Release</a:t>
            </a:r>
          </a:p>
          <a:p>
            <a:r>
              <a:rPr lang="en-US" dirty="0" smtClean="0"/>
              <a:t>Incorporation of content into the International release following gap analysis, completion scheduled for July 2016</a:t>
            </a:r>
          </a:p>
          <a:p>
            <a:endParaRPr lang="en-US" dirty="0"/>
          </a:p>
        </p:txBody>
      </p:sp>
    </p:spTree>
    <p:extLst>
      <p:ext uri="{BB962C8B-B14F-4D97-AF65-F5344CB8AC3E}">
        <p14:creationId xmlns:p14="http://schemas.microsoft.com/office/powerpoint/2010/main" val="6415154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Procedures</a:t>
            </a:r>
            <a:endParaRPr lang="en-US" dirty="0"/>
          </a:p>
        </p:txBody>
      </p:sp>
      <p:sp>
        <p:nvSpPr>
          <p:cNvPr id="3" name="Content Placeholder 2"/>
          <p:cNvSpPr>
            <a:spLocks noGrp="1"/>
          </p:cNvSpPr>
          <p:nvPr>
            <p:ph idx="1"/>
          </p:nvPr>
        </p:nvSpPr>
        <p:spPr/>
        <p:txBody>
          <a:bodyPr/>
          <a:lstStyle/>
          <a:p>
            <a:r>
              <a:rPr lang="en-US" dirty="0" smtClean="0"/>
              <a:t>Member Forum group</a:t>
            </a:r>
          </a:p>
          <a:p>
            <a:r>
              <a:rPr lang="en-US" dirty="0" smtClean="0"/>
              <a:t>Review of sample of procedure classifications from Members</a:t>
            </a:r>
          </a:p>
          <a:p>
            <a:r>
              <a:rPr lang="en-US" dirty="0" smtClean="0"/>
              <a:t>Gap analysis of SNOMED CT content relating to procedures</a:t>
            </a:r>
          </a:p>
          <a:p>
            <a:r>
              <a:rPr lang="en-US" dirty="0" smtClean="0"/>
              <a:t>Authoring of new procedure content targeted for January 2016 (dependent on numbers of required additions/changes)</a:t>
            </a:r>
            <a:endParaRPr lang="en-US" dirty="0"/>
          </a:p>
        </p:txBody>
      </p:sp>
    </p:spTree>
    <p:extLst>
      <p:ext uri="{BB962C8B-B14F-4D97-AF65-F5344CB8AC3E}">
        <p14:creationId xmlns:p14="http://schemas.microsoft.com/office/powerpoint/2010/main" val="1646853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Condition Episode</a:t>
            </a:r>
            <a:endParaRPr lang="en-US" dirty="0"/>
          </a:p>
        </p:txBody>
      </p:sp>
      <p:sp>
        <p:nvSpPr>
          <p:cNvPr id="3" name="Content Placeholder 2"/>
          <p:cNvSpPr>
            <a:spLocks noGrp="1"/>
          </p:cNvSpPr>
          <p:nvPr>
            <p:ph idx="1"/>
          </p:nvPr>
        </p:nvSpPr>
        <p:spPr/>
        <p:txBody>
          <a:bodyPr/>
          <a:lstStyle/>
          <a:p>
            <a:r>
              <a:rPr lang="en-US" dirty="0" smtClean="0"/>
              <a:t>Three main sub-projects</a:t>
            </a:r>
          </a:p>
          <a:p>
            <a:pPr lvl="1"/>
            <a:r>
              <a:rPr lang="en-US" dirty="0" smtClean="0"/>
              <a:t>Combined disorders X with Y, X due to Y</a:t>
            </a:r>
          </a:p>
          <a:p>
            <a:pPr lvl="2"/>
            <a:r>
              <a:rPr lang="en-US" dirty="0" smtClean="0"/>
              <a:t>Editorial guidance being tested and applied</a:t>
            </a:r>
          </a:p>
          <a:p>
            <a:pPr lvl="1"/>
            <a:r>
              <a:rPr lang="en-US" dirty="0" smtClean="0"/>
              <a:t>Allergy / allergic reaction / allergic disorder</a:t>
            </a:r>
          </a:p>
          <a:p>
            <a:pPr lvl="2"/>
            <a:r>
              <a:rPr lang="en-US" dirty="0" smtClean="0"/>
              <a:t>Editorial guidance already applied for existing content (2014)</a:t>
            </a:r>
          </a:p>
          <a:p>
            <a:pPr lvl="2"/>
            <a:r>
              <a:rPr lang="en-US" dirty="0" smtClean="0"/>
              <a:t>Consider refinements and adjustments based on feedback</a:t>
            </a:r>
          </a:p>
          <a:p>
            <a:pPr lvl="1"/>
            <a:r>
              <a:rPr lang="en-US" dirty="0" smtClean="0"/>
              <a:t>Observation result / life phase – plans in development</a:t>
            </a:r>
          </a:p>
          <a:p>
            <a:pPr lvl="2"/>
            <a:r>
              <a:rPr lang="en-US" dirty="0" smtClean="0"/>
              <a:t>Connected to observables project</a:t>
            </a:r>
          </a:p>
          <a:p>
            <a:pPr lvl="2"/>
            <a:r>
              <a:rPr lang="en-US" dirty="0" smtClean="0"/>
              <a:t>Connected to ICD-11 common ontology</a:t>
            </a:r>
          </a:p>
          <a:p>
            <a:endParaRPr lang="en-US" dirty="0"/>
          </a:p>
        </p:txBody>
      </p:sp>
    </p:spTree>
    <p:extLst>
      <p:ext uri="{BB962C8B-B14F-4D97-AF65-F5344CB8AC3E}">
        <p14:creationId xmlns:p14="http://schemas.microsoft.com/office/powerpoint/2010/main" val="13615329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Maintenance</a:t>
            </a:r>
            <a:endParaRPr lang="en-US" dirty="0"/>
          </a:p>
        </p:txBody>
      </p:sp>
    </p:spTree>
    <p:extLst>
      <p:ext uri="{BB962C8B-B14F-4D97-AF65-F5344CB8AC3E}">
        <p14:creationId xmlns:p14="http://schemas.microsoft.com/office/powerpoint/2010/main" val="29445483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Sites / laterality</a:t>
            </a:r>
            <a:endParaRPr lang="en-US" dirty="0"/>
          </a:p>
        </p:txBody>
      </p:sp>
      <p:sp>
        <p:nvSpPr>
          <p:cNvPr id="3" name="Content Placeholder 2"/>
          <p:cNvSpPr>
            <a:spLocks noGrp="1"/>
          </p:cNvSpPr>
          <p:nvPr>
            <p:ph idx="1"/>
          </p:nvPr>
        </p:nvSpPr>
        <p:spPr/>
        <p:txBody>
          <a:bodyPr/>
          <a:lstStyle/>
          <a:p>
            <a:r>
              <a:rPr lang="en-US" dirty="0" smtClean="0"/>
              <a:t>Review of anatomy by University of Washington / Foundational Model of Anatomy (FMA)</a:t>
            </a:r>
          </a:p>
          <a:p>
            <a:pPr lvl="1"/>
            <a:r>
              <a:rPr lang="en-US" dirty="0" smtClean="0"/>
              <a:t>On track for completion in 2015</a:t>
            </a:r>
          </a:p>
          <a:p>
            <a:r>
              <a:rPr lang="en-US" dirty="0" smtClean="0"/>
              <a:t>Support for laterality post-coordination subset development</a:t>
            </a:r>
          </a:p>
          <a:p>
            <a:pPr lvl="1"/>
            <a:r>
              <a:rPr lang="en-US" dirty="0" smtClean="0"/>
              <a:t>Planning underway</a:t>
            </a:r>
          </a:p>
        </p:txBody>
      </p:sp>
    </p:spTree>
    <p:extLst>
      <p:ext uri="{BB962C8B-B14F-4D97-AF65-F5344CB8AC3E}">
        <p14:creationId xmlns:p14="http://schemas.microsoft.com/office/powerpoint/2010/main" val="18749761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Release</a:t>
            </a:r>
            <a:endParaRPr lang="en-US" dirty="0"/>
          </a:p>
        </p:txBody>
      </p:sp>
      <p:sp>
        <p:nvSpPr>
          <p:cNvPr id="3" name="Content Placeholder 2"/>
          <p:cNvSpPr>
            <a:spLocks noGrp="1"/>
          </p:cNvSpPr>
          <p:nvPr>
            <p:ph idx="1"/>
          </p:nvPr>
        </p:nvSpPr>
        <p:spPr/>
        <p:txBody>
          <a:bodyPr/>
          <a:lstStyle/>
          <a:p>
            <a:r>
              <a:rPr lang="en-US" dirty="0" smtClean="0"/>
              <a:t>Published timescales</a:t>
            </a:r>
          </a:p>
          <a:p>
            <a:r>
              <a:rPr lang="en-US" dirty="0" smtClean="0"/>
              <a:t>Release content coordinator</a:t>
            </a:r>
          </a:p>
          <a:p>
            <a:r>
              <a:rPr lang="en-US" dirty="0" smtClean="0"/>
              <a:t>Release plan in place</a:t>
            </a:r>
          </a:p>
          <a:p>
            <a:r>
              <a:rPr lang="en-US" dirty="0" smtClean="0"/>
              <a:t>Release note – summarizing major changes</a:t>
            </a:r>
          </a:p>
          <a:p>
            <a:r>
              <a:rPr lang="en-US" dirty="0" smtClean="0"/>
              <a:t>Review and updating of quality assurance rules and processes</a:t>
            </a:r>
            <a:endParaRPr lang="en-US" dirty="0"/>
          </a:p>
        </p:txBody>
      </p:sp>
    </p:spTree>
    <p:extLst>
      <p:ext uri="{BB962C8B-B14F-4D97-AF65-F5344CB8AC3E}">
        <p14:creationId xmlns:p14="http://schemas.microsoft.com/office/powerpoint/2010/main" val="27974068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Request management</a:t>
            </a:r>
            <a:endParaRPr lang="en-US" dirty="0"/>
          </a:p>
        </p:txBody>
      </p:sp>
      <p:sp>
        <p:nvSpPr>
          <p:cNvPr id="3" name="Content Placeholder 2"/>
          <p:cNvSpPr>
            <a:spLocks noGrp="1"/>
          </p:cNvSpPr>
          <p:nvPr>
            <p:ph idx="1"/>
          </p:nvPr>
        </p:nvSpPr>
        <p:spPr/>
        <p:txBody>
          <a:bodyPr/>
          <a:lstStyle/>
          <a:p>
            <a:r>
              <a:rPr lang="en-US" dirty="0" smtClean="0"/>
              <a:t>Allocated author dedicated to SIRS requests</a:t>
            </a:r>
          </a:p>
          <a:p>
            <a:r>
              <a:rPr lang="en-US" dirty="0" smtClean="0"/>
              <a:t>Target – respond to all requests within 5 days</a:t>
            </a:r>
          </a:p>
          <a:p>
            <a:r>
              <a:rPr lang="en-US" dirty="0" smtClean="0"/>
              <a:t>KPI’s in place based on published figures from SIRS</a:t>
            </a:r>
          </a:p>
          <a:p>
            <a:endParaRPr lang="en-US" dirty="0" smtClean="0"/>
          </a:p>
          <a:p>
            <a:pPr marL="129541" indent="0">
              <a:buNone/>
            </a:pPr>
            <a:r>
              <a:rPr lang="en-US" b="1" dirty="0" smtClean="0"/>
              <a:t>Request Backlog</a:t>
            </a:r>
            <a:endParaRPr lang="en-US" b="1" dirty="0"/>
          </a:p>
          <a:p>
            <a:r>
              <a:rPr lang="en-US" dirty="0"/>
              <a:t>All requests from backlog have now been reviewed</a:t>
            </a:r>
          </a:p>
          <a:p>
            <a:r>
              <a:rPr lang="en-US" dirty="0"/>
              <a:t>All content requests that are identified for completion will be included in January 2015 </a:t>
            </a:r>
            <a:r>
              <a:rPr lang="en-US" dirty="0" smtClean="0"/>
              <a:t>release</a:t>
            </a:r>
          </a:p>
          <a:p>
            <a:r>
              <a:rPr lang="en-US" dirty="0" smtClean="0"/>
              <a:t>All content requests remaining unresolved are linked to specific content tracker items which are awaiting resolution</a:t>
            </a:r>
            <a:endParaRPr lang="en-US" dirty="0">
              <a:solidFill>
                <a:srgbClr val="FF0000"/>
              </a:solidFill>
            </a:endParaRPr>
          </a:p>
        </p:txBody>
      </p:sp>
    </p:spTree>
    <p:extLst>
      <p:ext uri="{BB962C8B-B14F-4D97-AF65-F5344CB8AC3E}">
        <p14:creationId xmlns:p14="http://schemas.microsoft.com/office/powerpoint/2010/main" val="13972292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Subsets</a:t>
            </a:r>
            <a:endParaRPr lang="en-US" dirty="0"/>
          </a:p>
        </p:txBody>
      </p:sp>
      <p:sp>
        <p:nvSpPr>
          <p:cNvPr id="3" name="Content Placeholder 2"/>
          <p:cNvSpPr>
            <a:spLocks noGrp="1"/>
          </p:cNvSpPr>
          <p:nvPr>
            <p:ph idx="1"/>
          </p:nvPr>
        </p:nvSpPr>
        <p:spPr/>
        <p:txBody>
          <a:bodyPr/>
          <a:lstStyle/>
          <a:p>
            <a:r>
              <a:rPr lang="en-US" dirty="0" smtClean="0"/>
              <a:t>Core problem list updated, release in line with scheduled International Release</a:t>
            </a:r>
          </a:p>
          <a:p>
            <a:r>
              <a:rPr lang="en-US" dirty="0" smtClean="0"/>
              <a:t>Kaiser Permanente subsets published via </a:t>
            </a:r>
            <a:r>
              <a:rPr lang="en-US" dirty="0" err="1" smtClean="0"/>
              <a:t>Collabnet</a:t>
            </a:r>
            <a:r>
              <a:rPr lang="en-US" dirty="0" smtClean="0"/>
              <a:t> when available</a:t>
            </a:r>
          </a:p>
          <a:p>
            <a:r>
              <a:rPr lang="en-US" dirty="0" smtClean="0"/>
              <a:t>Subset maintenance and development strategy (April 2015)</a:t>
            </a:r>
            <a:endParaRPr lang="en-US" dirty="0"/>
          </a:p>
        </p:txBody>
      </p:sp>
    </p:spTree>
    <p:extLst>
      <p:ext uri="{BB962C8B-B14F-4D97-AF65-F5344CB8AC3E}">
        <p14:creationId xmlns:p14="http://schemas.microsoft.com/office/powerpoint/2010/main" val="40479862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GP/FP reference sets and ICPC-2 map</a:t>
            </a:r>
            <a:endParaRPr lang="en-US" dirty="0"/>
          </a:p>
        </p:txBody>
      </p:sp>
      <p:sp>
        <p:nvSpPr>
          <p:cNvPr id="3" name="Content Placeholder 2"/>
          <p:cNvSpPr>
            <a:spLocks noGrp="1"/>
          </p:cNvSpPr>
          <p:nvPr>
            <p:ph idx="1"/>
          </p:nvPr>
        </p:nvSpPr>
        <p:spPr/>
        <p:txBody>
          <a:bodyPr/>
          <a:lstStyle/>
          <a:p>
            <a:r>
              <a:rPr lang="en-US" dirty="0" smtClean="0"/>
              <a:t>Candidate baseline published in October 2014</a:t>
            </a:r>
          </a:p>
          <a:p>
            <a:r>
              <a:rPr lang="en-US" dirty="0" smtClean="0"/>
              <a:t>Updating of map in line with biannual release</a:t>
            </a:r>
          </a:p>
          <a:p>
            <a:r>
              <a:rPr lang="en-US" dirty="0" smtClean="0"/>
              <a:t>Changes to subsets agreed through GP/FP SIG</a:t>
            </a:r>
          </a:p>
          <a:p>
            <a:r>
              <a:rPr lang="en-US" dirty="0" smtClean="0"/>
              <a:t>Map updated in line with revised subset content and supported by quality assurance processes</a:t>
            </a:r>
          </a:p>
          <a:p>
            <a:r>
              <a:rPr lang="en-US" dirty="0" smtClean="0"/>
              <a:t>Subsets will be updated and published following each international release</a:t>
            </a:r>
            <a:endParaRPr lang="en-US" dirty="0"/>
          </a:p>
        </p:txBody>
      </p:sp>
    </p:spTree>
    <p:extLst>
      <p:ext uri="{BB962C8B-B14F-4D97-AF65-F5344CB8AC3E}">
        <p14:creationId xmlns:p14="http://schemas.microsoft.com/office/powerpoint/2010/main" val="32645035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to ICD-10</a:t>
            </a:r>
            <a:endParaRPr lang="en-US" dirty="0"/>
          </a:p>
        </p:txBody>
      </p:sp>
      <p:sp>
        <p:nvSpPr>
          <p:cNvPr id="3" name="Content Placeholder 2"/>
          <p:cNvSpPr>
            <a:spLocks noGrp="1"/>
          </p:cNvSpPr>
          <p:nvPr>
            <p:ph idx="1"/>
          </p:nvPr>
        </p:nvSpPr>
        <p:spPr/>
        <p:txBody>
          <a:bodyPr>
            <a:normAutofit/>
          </a:bodyPr>
          <a:lstStyle/>
          <a:p>
            <a:r>
              <a:rPr lang="en-US" dirty="0" smtClean="0"/>
              <a:t>Completion of SNOMED CT to ICD-10 map – December 2014</a:t>
            </a:r>
          </a:p>
          <a:p>
            <a:r>
              <a:rPr lang="en-US" dirty="0" smtClean="0"/>
              <a:t>QA of complete ICD-10 map – January/February 2015</a:t>
            </a:r>
          </a:p>
          <a:p>
            <a:r>
              <a:rPr lang="en-US" dirty="0" smtClean="0"/>
              <a:t>Publication of candidate baseline map – March 2015</a:t>
            </a:r>
          </a:p>
          <a:p>
            <a:r>
              <a:rPr lang="en-US" dirty="0" smtClean="0"/>
              <a:t>Publication of baseline map – July 2015</a:t>
            </a:r>
          </a:p>
          <a:p>
            <a:r>
              <a:rPr lang="en-US" dirty="0" smtClean="0"/>
              <a:t>Maintenance and updating of map in line with biannual release</a:t>
            </a:r>
          </a:p>
        </p:txBody>
      </p:sp>
    </p:spTree>
    <p:extLst>
      <p:ext uri="{BB962C8B-B14F-4D97-AF65-F5344CB8AC3E}">
        <p14:creationId xmlns:p14="http://schemas.microsoft.com/office/powerpoint/2010/main" val="9899985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Map </a:t>
            </a:r>
            <a:r>
              <a:rPr lang="en-US" dirty="0" smtClean="0"/>
              <a:t>Tooling</a:t>
            </a:r>
            <a:endParaRPr lang="en-US" dirty="0"/>
          </a:p>
        </p:txBody>
      </p:sp>
      <p:sp>
        <p:nvSpPr>
          <p:cNvPr id="3" name="Content Placeholder 2"/>
          <p:cNvSpPr>
            <a:spLocks noGrp="1"/>
          </p:cNvSpPr>
          <p:nvPr>
            <p:ph idx="1"/>
          </p:nvPr>
        </p:nvSpPr>
        <p:spPr/>
        <p:txBody>
          <a:bodyPr/>
          <a:lstStyle/>
          <a:p>
            <a:r>
              <a:rPr lang="en-US" dirty="0"/>
              <a:t>Integration of new map tooling into the routine workflow</a:t>
            </a:r>
          </a:p>
          <a:p>
            <a:endParaRPr lang="en-US" dirty="0"/>
          </a:p>
        </p:txBody>
      </p:sp>
      <p:pic>
        <p:nvPicPr>
          <p:cNvPr id="6" name="Picture 5"/>
          <p:cNvPicPr>
            <a:picLocks noChangeAspect="1"/>
          </p:cNvPicPr>
          <p:nvPr/>
        </p:nvPicPr>
        <p:blipFill>
          <a:blip r:embed="rId2"/>
          <a:stretch>
            <a:fillRect/>
          </a:stretch>
        </p:blipFill>
        <p:spPr>
          <a:xfrm>
            <a:off x="457200" y="2108200"/>
            <a:ext cx="8463446" cy="4580218"/>
          </a:xfrm>
          <a:prstGeom prst="rect">
            <a:avLst/>
          </a:prstGeom>
        </p:spPr>
      </p:pic>
    </p:spTree>
    <p:extLst>
      <p:ext uri="{BB962C8B-B14F-4D97-AF65-F5344CB8AC3E}">
        <p14:creationId xmlns:p14="http://schemas.microsoft.com/office/powerpoint/2010/main" val="21286634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to ICD-9CM</a:t>
            </a:r>
            <a:endParaRPr lang="en-US" dirty="0"/>
          </a:p>
        </p:txBody>
      </p:sp>
      <p:sp>
        <p:nvSpPr>
          <p:cNvPr id="3" name="Content Placeholder 2"/>
          <p:cNvSpPr>
            <a:spLocks noGrp="1"/>
          </p:cNvSpPr>
          <p:nvPr>
            <p:ph idx="1"/>
          </p:nvPr>
        </p:nvSpPr>
        <p:spPr>
          <a:xfrm>
            <a:off x="457200" y="1428737"/>
            <a:ext cx="8229600" cy="1097436"/>
          </a:xfrm>
        </p:spPr>
        <p:txBody>
          <a:bodyPr/>
          <a:lstStyle/>
          <a:p>
            <a:r>
              <a:rPr lang="en-US" dirty="0" smtClean="0"/>
              <a:t>Regular maintenance of ICD-9CM map in line with biannual release</a:t>
            </a:r>
          </a:p>
          <a:p>
            <a:endParaRPr lang="en-US" dirty="0"/>
          </a:p>
          <a:p>
            <a:endParaRPr lang="en-US" dirty="0"/>
          </a:p>
        </p:txBody>
      </p:sp>
      <p:sp>
        <p:nvSpPr>
          <p:cNvPr id="4" name="Title 1"/>
          <p:cNvSpPr txBox="1">
            <a:spLocks/>
          </p:cNvSpPr>
          <p:nvPr/>
        </p:nvSpPr>
        <p:spPr>
          <a:xfrm>
            <a:off x="457200" y="2846961"/>
            <a:ext cx="6711673" cy="579433"/>
          </a:xfrm>
          <a:prstGeom prst="rect">
            <a:avLst/>
          </a:prstGeom>
          <a:noFill/>
          <a:ln>
            <a:noFill/>
          </a:ln>
        </p:spPr>
        <p:txBody>
          <a:bodyPr lIns="91425" tIns="91425" rIns="91425" bIns="91425" anchor="ctr" anchorCtr="0"/>
          <a:lstStyle>
            <a:defPPr marR="0" algn="l" rtl="0">
              <a:lnSpc>
                <a:spcPct val="100000"/>
              </a:lnSpc>
              <a:spcBef>
                <a:spcPts val="0"/>
              </a:spcBef>
              <a:spcAft>
                <a:spcPts val="0"/>
              </a:spcAft>
            </a:defPPr>
            <a:lvl1pPr marL="0" marR="0" indent="0" algn="l" rtl="0" eaLnBrk="1" hangingPunct="1">
              <a:lnSpc>
                <a:spcPct val="100000"/>
              </a:lnSpc>
              <a:spcBef>
                <a:spcPts val="0"/>
              </a:spcBef>
              <a:spcAft>
                <a:spcPts val="0"/>
              </a:spcAft>
              <a:buNone/>
              <a:defRPr sz="2800" b="0" i="0" u="none" strike="noStrike" cap="none" baseline="0">
                <a:solidFill>
                  <a:srgbClr val="21218A"/>
                </a:solidFill>
                <a:latin typeface="Arial"/>
                <a:ea typeface="Arial"/>
                <a:cs typeface="Arial"/>
                <a:sym typeface="Arial"/>
                <a:rtl val="0"/>
              </a:defRPr>
            </a:lvl1pPr>
            <a:lvl2pPr marL="0" marR="0" indent="0" algn="l" rtl="0" eaLnBrk="1" hangingPunct="1">
              <a:lnSpc>
                <a:spcPct val="100000"/>
              </a:lnSpc>
              <a:spcBef>
                <a:spcPts val="0"/>
              </a:spcBef>
              <a:spcAft>
                <a:spcPts val="0"/>
              </a:spcAft>
              <a:buNone/>
              <a:defRPr sz="3200" b="0" i="0" u="none" strike="noStrike" cap="none" baseline="0">
                <a:solidFill>
                  <a:srgbClr val="666666"/>
                </a:solidFill>
                <a:latin typeface="Arial"/>
                <a:ea typeface="Arial"/>
                <a:cs typeface="Arial"/>
                <a:sym typeface="Arial"/>
                <a:rtl val="0"/>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dirty="0" smtClean="0"/>
              <a:t>SNOMED CT to ICD-0</a:t>
            </a:r>
            <a:endParaRPr lang="en-US" dirty="0"/>
          </a:p>
        </p:txBody>
      </p:sp>
      <p:sp>
        <p:nvSpPr>
          <p:cNvPr id="5" name="Content Placeholder 2"/>
          <p:cNvSpPr txBox="1">
            <a:spLocks/>
          </p:cNvSpPr>
          <p:nvPr/>
        </p:nvSpPr>
        <p:spPr>
          <a:xfrm>
            <a:off x="609600" y="3828175"/>
            <a:ext cx="8229600" cy="1097436"/>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342900" marR="0" indent="-213359" algn="l" rtl="0" eaLnBrk="1" hangingPunct="1">
              <a:lnSpc>
                <a:spcPct val="100000"/>
              </a:lnSpc>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rtl val="0"/>
              </a:defRPr>
            </a:lvl1pPr>
            <a:lvl2pPr marL="742950" marR="0" indent="-177800" algn="l" rtl="0" eaLnBrk="1" hangingPunct="1">
              <a:lnSpc>
                <a:spcPct val="100000"/>
              </a:lnSpc>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rtl val="0"/>
              </a:defRPr>
            </a:lvl2pPr>
            <a:lvl3pPr marL="1143000" marR="0" indent="-165100" algn="l" rtl="0" eaLnBrk="1" hangingPunct="1">
              <a:lnSpc>
                <a:spcPct val="100000"/>
              </a:lnSpc>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rtl val="0"/>
              </a:defRPr>
            </a:lvl3pPr>
            <a:lvl4pPr marL="1600200" marR="0" indent="-127000" algn="l" rtl="0" eaLnBrk="1" hangingPunct="1">
              <a:lnSpc>
                <a:spcPct val="100000"/>
              </a:lnSpc>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rtl val="0"/>
              </a:defRPr>
            </a:lvl4pPr>
            <a:lvl5pPr marL="2057400" marR="0" indent="-127000" algn="l" rtl="0" eaLnBrk="1" hangingPunct="1">
              <a:lnSpc>
                <a:spcPct val="100000"/>
              </a:lnSpc>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rtl val="0"/>
              </a:defRPr>
            </a:lvl5pPr>
            <a:lvl6pPr marL="25146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6pPr>
            <a:lvl7pPr marL="29718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7pPr>
            <a:lvl8pPr marL="34290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8pPr>
            <a:lvl9pPr marL="38862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9pPr>
          </a:lstStyle>
          <a:p>
            <a:r>
              <a:rPr lang="en-US" dirty="0" smtClean="0"/>
              <a:t>Regular maintenance of ICD-0 topography and morphology map in line with biannual release</a:t>
            </a:r>
          </a:p>
          <a:p>
            <a:r>
              <a:rPr lang="en-US" dirty="0" smtClean="0"/>
              <a:t>Evaluate need for enhancing the scope of the ICD-0 morphology map</a:t>
            </a:r>
          </a:p>
          <a:p>
            <a:endParaRPr lang="en-US" dirty="0" smtClean="0"/>
          </a:p>
          <a:p>
            <a:endParaRPr lang="en-US" dirty="0"/>
          </a:p>
        </p:txBody>
      </p:sp>
    </p:spTree>
    <p:extLst>
      <p:ext uri="{BB962C8B-B14F-4D97-AF65-F5344CB8AC3E}">
        <p14:creationId xmlns:p14="http://schemas.microsoft.com/office/powerpoint/2010/main" val="3122307304"/>
      </p:ext>
    </p:extLst>
  </p:cSld>
  <p:clrMapOvr>
    <a:masterClrMapping/>
  </p:clrMapOvr>
  <p:timing>
    <p:tnLst>
      <p:par>
        <p:cTn id="1" dur="indefinite" restart="never" nodeType="tmRoot"/>
      </p:par>
    </p:tnLst>
  </p:timing>
</p:sld>
</file>

<file path=ppt/theme/theme1.xml><?xml version="1.0" encoding="utf-8"?>
<a:theme xmlns:a="http://schemas.openxmlformats.org/drawingml/2006/main" name="IHTSDO PPT Template 2014">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IHTSDO PPT Template 2014 (1).potx</Template>
  <TotalTime>7276</TotalTime>
  <Words>770</Words>
  <Application>Microsoft Office PowerPoint</Application>
  <PresentationFormat>On-screen Show (4:3)</PresentationFormat>
  <Paragraphs>105</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IHTSDO PPT Template 2014</vt:lpstr>
      <vt:lpstr>Content Development Update</vt:lpstr>
      <vt:lpstr>Maintenance</vt:lpstr>
      <vt:lpstr>Release</vt:lpstr>
      <vt:lpstr>Request management</vt:lpstr>
      <vt:lpstr>Subsets</vt:lpstr>
      <vt:lpstr>GP/FP reference sets and ICPC-2 map</vt:lpstr>
      <vt:lpstr>SNOMED CT to ICD-10</vt:lpstr>
      <vt:lpstr>Map Tooling</vt:lpstr>
      <vt:lpstr>SNOMED CT to ICD-9CM</vt:lpstr>
      <vt:lpstr>Developments</vt:lpstr>
      <vt:lpstr>Laboratory observables (LOINC)</vt:lpstr>
      <vt:lpstr>Microbiology reporting</vt:lpstr>
      <vt:lpstr>Substances</vt:lpstr>
      <vt:lpstr>Pharmaceuticals</vt:lpstr>
      <vt:lpstr>Medical devices</vt:lpstr>
      <vt:lpstr>Functioning</vt:lpstr>
      <vt:lpstr>ICD-11 alignment</vt:lpstr>
      <vt:lpstr>Procedures</vt:lpstr>
      <vt:lpstr>Event Condition Episode</vt:lpstr>
      <vt:lpstr>Sites / laterality</vt:lpstr>
    </vt:vector>
  </TitlesOfParts>
  <Company>IHTSDO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CONTENT OVERVIEW</dc:title>
  <dc:creator>Ian Green</dc:creator>
  <cp:lastModifiedBy>MHA</cp:lastModifiedBy>
  <cp:revision>45</cp:revision>
  <dcterms:created xsi:type="dcterms:W3CDTF">2014-10-01T13:58:28Z</dcterms:created>
  <dcterms:modified xsi:type="dcterms:W3CDTF">2015-01-05T16:54:54Z</dcterms:modified>
</cp:coreProperties>
</file>