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85" r:id="rId2"/>
    <p:sldId id="286" r:id="rId3"/>
    <p:sldId id="287" r:id="rId4"/>
    <p:sldId id="290" r:id="rId5"/>
    <p:sldId id="289" r:id="rId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7" autoAdjust="0"/>
    <p:restoredTop sz="86447" autoAdjust="0"/>
  </p:normalViewPr>
  <p:slideViewPr>
    <p:cSldViewPr snapToGrid="0" snapToObjects="1">
      <p:cViewPr>
        <p:scale>
          <a:sx n="100" d="100"/>
          <a:sy n="100" d="100"/>
        </p:scale>
        <p:origin x="-120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07/04/2014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572272"/>
            <a:ext cx="2895600" cy="28572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48594" y="6572272"/>
            <a:ext cx="1524000" cy="228600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08869" y="6572272"/>
            <a:ext cx="339725" cy="228600"/>
          </a:xfrm>
        </p:spPr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Lessons learned – GP/FP 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overall purpose of this project was to create two interdependent products:</a:t>
            </a:r>
            <a:endParaRPr lang="en-GB" dirty="0"/>
          </a:p>
          <a:p>
            <a:pPr lvl="1"/>
            <a:r>
              <a:rPr lang="en-US" dirty="0"/>
              <a:t>A general/family practice </a:t>
            </a:r>
            <a:r>
              <a:rPr lang="en-US" dirty="0" err="1"/>
              <a:t>RefSet</a:t>
            </a:r>
            <a:r>
              <a:rPr lang="en-US" dirty="0"/>
              <a:t> of the SNOMED CT concepts most frequently used in general/family practice </a:t>
            </a:r>
            <a:r>
              <a:rPr lang="en-US" dirty="0" smtClean="0"/>
              <a:t>internationally – scope agreed was reasons for Encounter and Health Issues.</a:t>
            </a:r>
            <a:endParaRPr lang="en-GB" dirty="0"/>
          </a:p>
          <a:p>
            <a:pPr lvl="1"/>
            <a:r>
              <a:rPr lang="en-US" dirty="0"/>
              <a:t>A map from the SNOMED CT GP/FP </a:t>
            </a:r>
            <a:r>
              <a:rPr lang="en-US" dirty="0" err="1"/>
              <a:t>RefSet</a:t>
            </a:r>
            <a:r>
              <a:rPr lang="en-US" dirty="0"/>
              <a:t> to ICPC-2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Project approach</a:t>
            </a:r>
          </a:p>
          <a:p>
            <a:pPr lvl="1"/>
            <a:r>
              <a:rPr lang="en-US" dirty="0"/>
              <a:t>Development of the project framework (including scope, requirements, methodology and tooling)</a:t>
            </a:r>
            <a:endParaRPr lang="en-GB" dirty="0"/>
          </a:p>
          <a:p>
            <a:pPr lvl="1"/>
            <a:r>
              <a:rPr lang="en-US" dirty="0"/>
              <a:t>Construction of the GP/FP </a:t>
            </a:r>
            <a:r>
              <a:rPr lang="en-US" dirty="0" err="1"/>
              <a:t>RefSet</a:t>
            </a:r>
            <a:endParaRPr lang="en-GB" dirty="0"/>
          </a:p>
          <a:p>
            <a:pPr lvl="1"/>
            <a:r>
              <a:rPr lang="en-US" dirty="0"/>
              <a:t>Construction of the map from the </a:t>
            </a:r>
            <a:r>
              <a:rPr lang="en-US" dirty="0" err="1"/>
              <a:t>RefSet</a:t>
            </a:r>
            <a:r>
              <a:rPr lang="en-US" dirty="0"/>
              <a:t> to ICPC-2.</a:t>
            </a:r>
            <a:endParaRPr lang="en-GB" dirty="0"/>
          </a:p>
          <a:p>
            <a:endParaRPr lang="en-GB" dirty="0"/>
          </a:p>
          <a:p>
            <a:pPr marL="400050" lvl="1" indent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– project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Define your use case</a:t>
            </a:r>
          </a:p>
          <a:p>
            <a:r>
              <a:rPr lang="en-GB" sz="2000" dirty="0" smtClean="0"/>
              <a:t>Clear methodology</a:t>
            </a:r>
          </a:p>
          <a:p>
            <a:r>
              <a:rPr lang="en-GB" sz="2000" dirty="0" smtClean="0"/>
              <a:t>Managing source data - need for additional rules/principles not recognised in methodology</a:t>
            </a:r>
          </a:p>
          <a:p>
            <a:r>
              <a:rPr lang="en-GB" sz="2000" dirty="0" smtClean="0"/>
              <a:t>The importance of clinical governance – do not underestimate the commitment required</a:t>
            </a:r>
          </a:p>
          <a:p>
            <a:r>
              <a:rPr lang="en-GB" sz="2000" dirty="0" smtClean="0"/>
              <a:t>Tooling – relied heavily on the availability of 3 tools: creating term sets, developing maps and field testing tool, leading to:</a:t>
            </a:r>
          </a:p>
          <a:p>
            <a:pPr lvl="1"/>
            <a:r>
              <a:rPr lang="en-GB" sz="1600" dirty="0" smtClean="0"/>
              <a:t>coordination issues</a:t>
            </a:r>
          </a:p>
          <a:p>
            <a:pPr lvl="1"/>
            <a:r>
              <a:rPr lang="en-GB" sz="1600" dirty="0"/>
              <a:t>a</a:t>
            </a:r>
            <a:r>
              <a:rPr lang="en-GB" sz="1600" dirty="0" smtClean="0"/>
              <a:t>ccess delays due to interdependencies with external providers outside IHTSDO control</a:t>
            </a:r>
          </a:p>
          <a:p>
            <a:pPr lvl="1"/>
            <a:r>
              <a:rPr lang="en-GB" sz="1600" dirty="0" smtClean="0"/>
              <a:t>Versioning problems</a:t>
            </a:r>
          </a:p>
          <a:p>
            <a:r>
              <a:rPr lang="en-GB" sz="2000" dirty="0" smtClean="0"/>
              <a:t>Knowledge of SNOMED CT – structure and technical aspects</a:t>
            </a:r>
          </a:p>
          <a:p>
            <a:r>
              <a:rPr lang="en-GB" sz="2000" dirty="0" smtClean="0"/>
              <a:t>Time – severe under estimation of time for the project (planned 21 months, took 40 months)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80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learned – project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Time – severe under estimation of time for the project (planned 21 months, took 40 months</a:t>
            </a:r>
            <a:r>
              <a:rPr lang="en-GB" sz="2000" dirty="0" smtClean="0"/>
              <a:t>)</a:t>
            </a:r>
            <a:endParaRPr lang="en-US" sz="20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amount of time needed to map the source </a:t>
            </a:r>
            <a:r>
              <a:rPr lang="en-US" sz="1600" dirty="0" err="1"/>
              <a:t>termsets</a:t>
            </a:r>
            <a:r>
              <a:rPr lang="en-US" sz="1600" dirty="0"/>
              <a:t> to SNOMED CT (which took double the amount of time expected)</a:t>
            </a:r>
            <a:endParaRPr lang="en-GB" sz="1600" dirty="0"/>
          </a:p>
          <a:p>
            <a:pPr lvl="1"/>
            <a:r>
              <a:rPr lang="en-US" sz="1600" dirty="0"/>
              <a:t>the time needed for clinical review of each version of the </a:t>
            </a:r>
            <a:r>
              <a:rPr lang="en-US" sz="1600" dirty="0" err="1"/>
              <a:t>RefSet</a:t>
            </a:r>
            <a:endParaRPr lang="en-GB" sz="1600" dirty="0"/>
          </a:p>
          <a:p>
            <a:pPr lvl="1"/>
            <a:r>
              <a:rPr lang="en-US" sz="1600" dirty="0"/>
              <a:t>delays in starting the map from the GP/FP </a:t>
            </a:r>
            <a:r>
              <a:rPr lang="en-US" sz="1600" dirty="0" err="1"/>
              <a:t>RefSet</a:t>
            </a:r>
            <a:r>
              <a:rPr lang="en-US" sz="1600" dirty="0"/>
              <a:t> to ICPC-2, which could not be started until the GP/FP </a:t>
            </a:r>
            <a:r>
              <a:rPr lang="en-US" sz="1600" dirty="0" err="1"/>
              <a:t>RefSet</a:t>
            </a:r>
            <a:r>
              <a:rPr lang="en-US" sz="1600" dirty="0"/>
              <a:t> had been completed</a:t>
            </a:r>
            <a:endParaRPr lang="en-GB" sz="1600" dirty="0"/>
          </a:p>
          <a:p>
            <a:pPr lvl="1"/>
            <a:r>
              <a:rPr lang="en-US" sz="1600" dirty="0"/>
              <a:t>the time needed to map the concepts in the GP/FP </a:t>
            </a:r>
            <a:r>
              <a:rPr lang="en-US" sz="1600" dirty="0" err="1"/>
              <a:t>RefSet</a:t>
            </a:r>
            <a:r>
              <a:rPr lang="en-US" sz="1600" dirty="0"/>
              <a:t> to ICPC-2, and to perform quality assurance on the map through the </a:t>
            </a:r>
            <a:r>
              <a:rPr lang="en-US" sz="1600" dirty="0" smtClean="0"/>
              <a:t>IHTSDO map </a:t>
            </a:r>
            <a:r>
              <a:rPr lang="en-US" sz="1600" dirty="0"/>
              <a:t>lead and resolution process.</a:t>
            </a:r>
            <a:endParaRPr lang="en-GB" sz="1600" dirty="0"/>
          </a:p>
          <a:p>
            <a:pPr lvl="1"/>
            <a:r>
              <a:rPr lang="en-US" sz="1600" dirty="0"/>
              <a:t>Delays in access to </a:t>
            </a:r>
            <a:r>
              <a:rPr lang="en-US" sz="1600" dirty="0" smtClean="0"/>
              <a:t>tools</a:t>
            </a:r>
          </a:p>
          <a:p>
            <a:r>
              <a:rPr lang="en-US" sz="2000" dirty="0" smtClean="0"/>
              <a:t>Field test </a:t>
            </a:r>
          </a:p>
          <a:p>
            <a:pPr lvl="1"/>
            <a:r>
              <a:rPr lang="en-US" sz="1600" dirty="0" smtClean="0"/>
              <a:t>Underestimated the willingness for GPs/FPs to participate with no incentive.</a:t>
            </a:r>
          </a:p>
          <a:p>
            <a:pPr lvl="1"/>
            <a:r>
              <a:rPr lang="en-US" sz="1600" dirty="0" smtClean="0"/>
              <a:t>Recruitment strategy is key to include consideration of incentives</a:t>
            </a:r>
          </a:p>
          <a:p>
            <a:pPr lvl="1"/>
            <a:r>
              <a:rPr lang="en-US" sz="1600" dirty="0" smtClean="0"/>
              <a:t>Additions to tool </a:t>
            </a:r>
            <a:r>
              <a:rPr lang="en-US" sz="1600" smtClean="0"/>
              <a:t>not anticipated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48689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- IHTSDO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Timelines</a:t>
            </a:r>
          </a:p>
          <a:p>
            <a:r>
              <a:rPr lang="en-GB" dirty="0" smtClean="0"/>
              <a:t>Securing clinical input when using volunteers</a:t>
            </a:r>
          </a:p>
          <a:p>
            <a:r>
              <a:rPr lang="en-GB" dirty="0" smtClean="0"/>
              <a:t>Establishing from the outset the full set of IHTSDO resources required to complete the project and move to publication and maintenance</a:t>
            </a:r>
          </a:p>
          <a:p>
            <a:r>
              <a:rPr lang="en-GB" dirty="0" smtClean="0"/>
              <a:t>Tooling requirements established from the beginning and within IHTSDO control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972571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Presentation_Template (3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PowerPoint_Presentation_Template (3)</Template>
  <TotalTime>42</TotalTime>
  <Words>385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PowerPoint_Presentation_Template (3)</vt:lpstr>
      <vt:lpstr>Lessons learned – GP/FP project</vt:lpstr>
      <vt:lpstr>Project outline</vt:lpstr>
      <vt:lpstr>Lessons learned – project (1)</vt:lpstr>
      <vt:lpstr>Lessons learned – project (2)</vt:lpstr>
      <vt:lpstr>Lessons learned - IHTSDO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– GP/FP project</dc:title>
  <dc:creator>Jane Millar</dc:creator>
  <cp:lastModifiedBy>Jane Millar</cp:lastModifiedBy>
  <cp:revision>5</cp:revision>
  <cp:lastPrinted>2012-02-08T14:59:06Z</cp:lastPrinted>
  <dcterms:created xsi:type="dcterms:W3CDTF">2014-04-07T11:19:40Z</dcterms:created>
  <dcterms:modified xsi:type="dcterms:W3CDTF">2014-04-07T12:02:02Z</dcterms:modified>
</cp:coreProperties>
</file>