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85" r:id="rId2"/>
    <p:sldId id="286" r:id="rId3"/>
    <p:sldId id="290" r:id="rId4"/>
    <p:sldId id="305" r:id="rId5"/>
    <p:sldId id="301" r:id="rId6"/>
    <p:sldId id="308" r:id="rId7"/>
    <p:sldId id="306" r:id="rId8"/>
    <p:sldId id="289" r:id="rId9"/>
    <p:sldId id="291" r:id="rId10"/>
    <p:sldId id="292" r:id="rId11"/>
    <p:sldId id="293" r:id="rId12"/>
    <p:sldId id="288" r:id="rId13"/>
  </p:sldIdLst>
  <p:sldSz cx="9144000" cy="6858000" type="screen4x3"/>
  <p:notesSz cx="10020300" cy="68881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17" autoAdjust="0"/>
    <p:restoredTop sz="86447" autoAdjust="0"/>
  </p:normalViewPr>
  <p:slideViewPr>
    <p:cSldViewPr snapToGrid="0" snapToObjects="1">
      <p:cViewPr>
        <p:scale>
          <a:sx n="100" d="100"/>
          <a:sy n="100" d="100"/>
        </p:scale>
        <p:origin x="-120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75851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E84387F-E010-4F9B-AEA1-DCCE2C26E715}" type="datetimeFigureOut">
              <a:rPr lang="en-GB" smtClean="0"/>
              <a:pPr/>
              <a:t>30/07/2014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75851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75851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74DB1BF-FE3E-4329-BE63-D2A8502369C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515938"/>
            <a:ext cx="3446462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2030" y="3271878"/>
            <a:ext cx="8016240" cy="3099673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75851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lang="en-US" sz="1800" dirty="0" smtClean="0">
                <a:solidFill>
                  <a:srgbClr val="3399FF"/>
                </a:solidFill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572272"/>
            <a:ext cx="2895600" cy="28572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48594" y="6572272"/>
            <a:ext cx="1524000" cy="228600"/>
          </a:xfr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08869" y="6572272"/>
            <a:ext cx="339725" cy="228600"/>
          </a:xfrm>
        </p:spPr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Click to edit the text styles in the Master</a:t>
            </a:r>
          </a:p>
          <a:p>
            <a:pPr lvl="1"/>
            <a:r>
              <a:rPr lang="da-DK" noProof="0" dirty="0" smtClean="0"/>
              <a:t>Second Level</a:t>
            </a:r>
          </a:p>
          <a:p>
            <a:pPr lvl="2"/>
            <a:r>
              <a:rPr lang="da-DK" noProof="0" dirty="0" smtClean="0"/>
              <a:t>Third Level</a:t>
            </a:r>
          </a:p>
          <a:p>
            <a:pPr lvl="3"/>
            <a:r>
              <a:rPr lang="da-DK" noProof="0" dirty="0" smtClean="0"/>
              <a:t>Fourth Level</a:t>
            </a:r>
          </a:p>
          <a:p>
            <a:pPr lvl="4"/>
            <a:r>
              <a:rPr lang="da-DK" noProof="0" dirty="0" smtClean="0"/>
              <a:t>Fifth Level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a-DK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Clinical Engagement in SNOMED CT development and QA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(Clinical input framework)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Tooling to facilitate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Editing tools</a:t>
            </a:r>
          </a:p>
          <a:p>
            <a:r>
              <a:rPr lang="en-GB" dirty="0" smtClean="0"/>
              <a:t>Spreadsheets</a:t>
            </a:r>
          </a:p>
          <a:p>
            <a:r>
              <a:rPr lang="en-GB" dirty="0" smtClean="0"/>
              <a:t>Browsers that collate feedback</a:t>
            </a:r>
          </a:p>
          <a:p>
            <a:r>
              <a:rPr lang="en-GB" dirty="0" smtClean="0"/>
              <a:t>Browsers developed for specific use cases</a:t>
            </a:r>
          </a:p>
          <a:p>
            <a:r>
              <a:rPr lang="en-GB" dirty="0" smtClean="0"/>
              <a:t>Straight forward browsers to review hierarchies</a:t>
            </a:r>
          </a:p>
          <a:p>
            <a:r>
              <a:rPr lang="en-GB" dirty="0" smtClean="0"/>
              <a:t>Browsers to show specific sets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1777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Education and 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Development of materials </a:t>
            </a:r>
            <a:r>
              <a:rPr lang="en-GB" dirty="0" smtClean="0"/>
              <a:t>for different </a:t>
            </a:r>
            <a:r>
              <a:rPr lang="en-GB" dirty="0" smtClean="0"/>
              <a:t>types of </a:t>
            </a:r>
            <a:r>
              <a:rPr lang="en-GB" dirty="0" smtClean="0"/>
              <a:t>engagement e.g. </a:t>
            </a:r>
            <a:endParaRPr lang="en-GB" dirty="0" smtClean="0"/>
          </a:p>
          <a:p>
            <a:pPr lvl="1"/>
            <a:r>
              <a:rPr lang="en-GB" dirty="0" smtClean="0"/>
              <a:t>SNOMED CT basics</a:t>
            </a:r>
          </a:p>
          <a:p>
            <a:pPr lvl="1"/>
            <a:r>
              <a:rPr lang="en-GB" dirty="0" smtClean="0"/>
              <a:t>Concept model</a:t>
            </a:r>
          </a:p>
          <a:p>
            <a:pPr lvl="1"/>
            <a:r>
              <a:rPr lang="en-GB" dirty="0" smtClean="0"/>
              <a:t>Subset creation and maintenance</a:t>
            </a:r>
          </a:p>
          <a:p>
            <a:r>
              <a:rPr lang="en-GB" dirty="0" smtClean="0"/>
              <a:t>Training on tools to be used</a:t>
            </a:r>
          </a:p>
          <a:p>
            <a:r>
              <a:rPr lang="en-GB" dirty="0" smtClean="0"/>
              <a:t>IHTSDO processes</a:t>
            </a:r>
          </a:p>
          <a:p>
            <a:pPr lvl="1"/>
            <a:r>
              <a:rPr lang="en-GB" dirty="0" smtClean="0"/>
              <a:t>Existing processes</a:t>
            </a:r>
          </a:p>
          <a:p>
            <a:pPr lvl="1"/>
            <a:r>
              <a:rPr lang="en-GB" dirty="0" smtClean="0"/>
              <a:t>Processes in development or to be developed</a:t>
            </a:r>
          </a:p>
          <a:p>
            <a:r>
              <a:rPr lang="en-GB" dirty="0" smtClean="0"/>
              <a:t>Initial and ongoing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1470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 </a:t>
            </a:r>
            <a:r>
              <a:rPr lang="en-GB" dirty="0" smtClean="0"/>
              <a:t>for clinical </a:t>
            </a:r>
            <a:r>
              <a:rPr lang="en-GB" dirty="0" smtClean="0"/>
              <a:t>engagement/review -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Focus on specific clinical domains</a:t>
            </a:r>
          </a:p>
          <a:p>
            <a:pPr lvl="1"/>
            <a:r>
              <a:rPr lang="en-GB" dirty="0" smtClean="0"/>
              <a:t>ICD-11 – chapter reviews</a:t>
            </a:r>
          </a:p>
          <a:p>
            <a:r>
              <a:rPr lang="en-GB" dirty="0" smtClean="0"/>
              <a:t>Work plan </a:t>
            </a:r>
            <a:r>
              <a:rPr lang="en-GB" dirty="0" smtClean="0"/>
              <a:t>projects</a:t>
            </a:r>
            <a:r>
              <a:rPr lang="en-GB" dirty="0" smtClean="0"/>
              <a:t> </a:t>
            </a:r>
            <a:r>
              <a:rPr lang="en-GB" dirty="0" smtClean="0"/>
              <a:t>e.g. Anatomy, Pharmacy, </a:t>
            </a:r>
            <a:r>
              <a:rPr lang="en-GB" dirty="0" smtClean="0"/>
              <a:t>GP/FP, Functioning</a:t>
            </a:r>
            <a:endParaRPr lang="en-GB" dirty="0" smtClean="0"/>
          </a:p>
          <a:p>
            <a:pPr lvl="1"/>
            <a:r>
              <a:rPr lang="en-GB" dirty="0" smtClean="0"/>
              <a:t>Linked to content tracker items</a:t>
            </a:r>
          </a:p>
          <a:p>
            <a:r>
              <a:rPr lang="en-GB" dirty="0" smtClean="0"/>
              <a:t>Request submissions – as part of routine editing</a:t>
            </a:r>
          </a:p>
          <a:p>
            <a:pPr lvl="1"/>
            <a:r>
              <a:rPr lang="en-GB" dirty="0" smtClean="0"/>
              <a:t>Using content development process</a:t>
            </a:r>
          </a:p>
          <a:p>
            <a:r>
              <a:rPr lang="en-GB" dirty="0" smtClean="0"/>
              <a:t>Subset development and ongoing maintenance</a:t>
            </a:r>
          </a:p>
          <a:p>
            <a:r>
              <a:rPr lang="en-GB" dirty="0" smtClean="0"/>
              <a:t>Collaborative work on specific areas e.g. Functioning, Dietary, Devices </a:t>
            </a:r>
          </a:p>
          <a:p>
            <a:pPr marL="0" indent="0">
              <a:buNone/>
            </a:pPr>
            <a:r>
              <a:rPr lang="en-GB" dirty="0" smtClean="0"/>
              <a:t>All linked to product lifecycle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4399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Stakeholders groups for clinical engagement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Professional bodies – e.g. ICN, </a:t>
            </a:r>
            <a:r>
              <a:rPr lang="en-GB" dirty="0" err="1" smtClean="0"/>
              <a:t>Wonca</a:t>
            </a:r>
            <a:endParaRPr lang="en-GB" dirty="0" smtClean="0"/>
          </a:p>
          <a:p>
            <a:pPr lvl="1"/>
            <a:r>
              <a:rPr lang="en-GB" dirty="0" smtClean="0"/>
              <a:t>International in preference</a:t>
            </a:r>
          </a:p>
          <a:p>
            <a:pPr lvl="1"/>
            <a:r>
              <a:rPr lang="en-GB" dirty="0" smtClean="0"/>
              <a:t>National (where agreed with Member), proxies for international, timeliness, skill sets and experience. ONLY REVIEW</a:t>
            </a:r>
          </a:p>
          <a:p>
            <a:r>
              <a:rPr lang="en-GB" dirty="0" smtClean="0"/>
              <a:t>Clinical standards development bodies – e.g. ICN, </a:t>
            </a:r>
            <a:r>
              <a:rPr lang="en-GB" dirty="0" err="1" smtClean="0"/>
              <a:t>Wonca</a:t>
            </a:r>
            <a:r>
              <a:rPr lang="en-GB" dirty="0" smtClean="0"/>
              <a:t>, ADA, RSNA</a:t>
            </a:r>
          </a:p>
          <a:p>
            <a:r>
              <a:rPr lang="en-GB" dirty="0" smtClean="0"/>
              <a:t>Individual clinicians</a:t>
            </a:r>
          </a:p>
          <a:p>
            <a:r>
              <a:rPr lang="en-GB" dirty="0" smtClean="0"/>
              <a:t>Healthcare Professionals Coordination Group and Professional Special Interest Groups (SIGs)</a:t>
            </a:r>
          </a:p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linical engagement – skills and knowledge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Expert clinicians – have a background in informatics, understand the complexity of terminology and its modelling, participated in informatics projects locally/nationally. Knowledge of SNOMED CT and specialist knowledge. May be consultant terminologists </a:t>
            </a:r>
          </a:p>
          <a:p>
            <a:r>
              <a:rPr lang="en-GB" dirty="0" smtClean="0"/>
              <a:t>Reviewers – specialists in clinical areas, users of systems and data. Content already created. Use case focused. May be multidisciplinary.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049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Hierarchy of engagement for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Ideally, the following is the priority order in which IHTSDO would seek clinical engagement</a:t>
            </a:r>
            <a:endParaRPr lang="en-GB" dirty="0"/>
          </a:p>
          <a:p>
            <a:r>
              <a:rPr lang="en-GB" dirty="0" smtClean="0"/>
              <a:t>International body</a:t>
            </a:r>
          </a:p>
          <a:p>
            <a:r>
              <a:rPr lang="en-GB" dirty="0" smtClean="0"/>
              <a:t>National body</a:t>
            </a:r>
          </a:p>
          <a:p>
            <a:r>
              <a:rPr lang="en-GB" dirty="0" smtClean="0"/>
              <a:t>Specialist group</a:t>
            </a:r>
          </a:p>
          <a:p>
            <a:r>
              <a:rPr lang="en-GB" dirty="0" smtClean="0"/>
              <a:t>Individual clinicians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90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IHTSDO clinical groups for development and ongoing maintenance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Expert Reference Group </a:t>
            </a:r>
          </a:p>
          <a:p>
            <a:pPr lvl="1"/>
            <a:r>
              <a:rPr lang="en-GB" sz="1800" dirty="0" smtClean="0"/>
              <a:t>Task and finish - Project/delivery focused</a:t>
            </a:r>
          </a:p>
          <a:p>
            <a:pPr lvl="1"/>
            <a:r>
              <a:rPr lang="en-GB" sz="1800" dirty="0" smtClean="0"/>
              <a:t>Design</a:t>
            </a:r>
          </a:p>
          <a:p>
            <a:pPr lvl="1"/>
            <a:r>
              <a:rPr lang="en-GB" sz="1800" dirty="0" smtClean="0"/>
              <a:t>Clinical experts</a:t>
            </a:r>
          </a:p>
          <a:p>
            <a:pPr lvl="1"/>
            <a:r>
              <a:rPr lang="en-GB" sz="1800" dirty="0" smtClean="0"/>
              <a:t>International</a:t>
            </a:r>
          </a:p>
          <a:p>
            <a:pPr lvl="1"/>
            <a:r>
              <a:rPr lang="en-GB" sz="1800" dirty="0" smtClean="0"/>
              <a:t>Topic focus</a:t>
            </a:r>
          </a:p>
          <a:p>
            <a:pPr lvl="1"/>
            <a:r>
              <a:rPr lang="en-GB" sz="1800" dirty="0" smtClean="0"/>
              <a:t>May be multi-professional</a:t>
            </a:r>
          </a:p>
          <a:p>
            <a:pPr lvl="1"/>
            <a:r>
              <a:rPr lang="en-GB" sz="1800" dirty="0" smtClean="0"/>
              <a:t>Resourced to deliver</a:t>
            </a:r>
          </a:p>
          <a:p>
            <a:pPr lvl="1"/>
            <a:r>
              <a:rPr lang="en-GB" sz="1800" dirty="0" smtClean="0"/>
              <a:t>Governance provided by Content Committee</a:t>
            </a:r>
          </a:p>
          <a:p>
            <a:r>
              <a:rPr lang="en-GB" sz="1800" dirty="0" smtClean="0"/>
              <a:t>Editorial Group</a:t>
            </a:r>
          </a:p>
          <a:p>
            <a:pPr lvl="1"/>
            <a:r>
              <a:rPr lang="en-GB" sz="1800" dirty="0" smtClean="0"/>
              <a:t>Ongoing ownership of subsets after release</a:t>
            </a:r>
          </a:p>
          <a:p>
            <a:pPr lvl="1"/>
            <a:r>
              <a:rPr lang="en-GB" sz="1800" dirty="0" smtClean="0"/>
              <a:t>Provide input to maintenance and updating of areas of development</a:t>
            </a:r>
          </a:p>
          <a:p>
            <a:pPr lvl="1"/>
            <a:r>
              <a:rPr lang="en-GB" sz="1800" dirty="0" smtClean="0"/>
              <a:t>Virtual group</a:t>
            </a:r>
          </a:p>
          <a:p>
            <a:pPr lvl="1"/>
            <a:r>
              <a:rPr lang="en-GB" sz="1800" dirty="0" smtClean="0"/>
              <a:t>Potentially come together once per year (where appropriate) for managed meeting to review content and deal with issues around specialist requests</a:t>
            </a:r>
          </a:p>
          <a:p>
            <a:pPr lvl="1"/>
            <a:r>
              <a:rPr lang="en-GB" sz="1800" dirty="0" smtClean="0"/>
              <a:t>Membership agreed through Member Forum</a:t>
            </a:r>
          </a:p>
        </p:txBody>
      </p:sp>
    </p:spTree>
    <p:extLst>
      <p:ext uri="{BB962C8B-B14F-4D97-AF65-F5344CB8AC3E}">
        <p14:creationId xmlns:p14="http://schemas.microsoft.com/office/powerpoint/2010/main" val="3661578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existing </a:t>
            </a:r>
            <a:r>
              <a:rPr lang="en-GB" dirty="0" smtClean="0"/>
              <a:t>Professional SIGs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Advising on Requirements, driven by Use Cases</a:t>
            </a:r>
          </a:p>
          <a:p>
            <a:r>
              <a:rPr lang="en-GB" dirty="0" smtClean="0"/>
              <a:t>Bring in Regulation, Safety and Industry </a:t>
            </a:r>
          </a:p>
          <a:p>
            <a:r>
              <a:rPr lang="en-GB" dirty="0" smtClean="0"/>
              <a:t>Wider </a:t>
            </a:r>
            <a:r>
              <a:rPr lang="en-GB" dirty="0" smtClean="0"/>
              <a:t>community of practice</a:t>
            </a:r>
            <a:endParaRPr lang="en-GB" dirty="0" smtClean="0"/>
          </a:p>
          <a:p>
            <a:r>
              <a:rPr lang="en-GB" dirty="0" smtClean="0"/>
              <a:t>Advising on specific work areas</a:t>
            </a:r>
          </a:p>
          <a:p>
            <a:r>
              <a:rPr lang="en-GB" dirty="0" smtClean="0"/>
              <a:t>Advising on impact is user systems</a:t>
            </a:r>
          </a:p>
          <a:p>
            <a:r>
              <a:rPr lang="en-GB" dirty="0" smtClean="0"/>
              <a:t>National and International perspective, based on experience</a:t>
            </a:r>
          </a:p>
          <a:p>
            <a:r>
              <a:rPr lang="en-GB" dirty="0" smtClean="0"/>
              <a:t>Provision of link to task and finish Expert Reference Groups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6353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When </a:t>
            </a:r>
            <a:r>
              <a:rPr lang="en-GB" dirty="0" smtClean="0"/>
              <a:t>might</a:t>
            </a:r>
            <a:r>
              <a:rPr lang="en-GB" dirty="0" smtClean="0"/>
              <a:t> content review </a:t>
            </a:r>
            <a:r>
              <a:rPr lang="en-GB" dirty="0" smtClean="0"/>
              <a:t>take place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Cold review – </a:t>
            </a:r>
            <a:r>
              <a:rPr lang="en-GB" dirty="0" err="1" smtClean="0"/>
              <a:t>ie</a:t>
            </a:r>
            <a:r>
              <a:rPr lang="en-GB" dirty="0" smtClean="0"/>
              <a:t> commenting on existing/long standing content</a:t>
            </a:r>
          </a:p>
          <a:p>
            <a:r>
              <a:rPr lang="en-GB" dirty="0" smtClean="0"/>
              <a:t>Link to end of ‘Construction’ phase and ‘Transition’</a:t>
            </a:r>
          </a:p>
          <a:p>
            <a:r>
              <a:rPr lang="en-GB" dirty="0" smtClean="0"/>
              <a:t>Pre-release</a:t>
            </a:r>
          </a:p>
          <a:p>
            <a:pPr lvl="1"/>
            <a:r>
              <a:rPr lang="en-GB" dirty="0" smtClean="0"/>
              <a:t>Alpha versions</a:t>
            </a:r>
            <a:endParaRPr lang="en-GB" dirty="0" smtClean="0"/>
          </a:p>
          <a:p>
            <a:pPr lvl="1"/>
            <a:r>
              <a:rPr lang="en-GB" dirty="0" smtClean="0"/>
              <a:t>Beta stage – specific focus</a:t>
            </a:r>
          </a:p>
          <a:p>
            <a:r>
              <a:rPr lang="en-GB" dirty="0" smtClean="0"/>
              <a:t>At Member release time</a:t>
            </a:r>
          </a:p>
          <a:p>
            <a:r>
              <a:rPr lang="en-GB" dirty="0" smtClean="0"/>
              <a:t>Significant revision </a:t>
            </a:r>
            <a:r>
              <a:rPr lang="en-GB" dirty="0"/>
              <a:t>(</a:t>
            </a:r>
            <a:r>
              <a:rPr lang="en-GB" dirty="0" smtClean="0"/>
              <a:t>need </a:t>
            </a:r>
            <a:r>
              <a:rPr lang="en-GB" dirty="0" smtClean="0"/>
              <a:t>to define </a:t>
            </a:r>
            <a:r>
              <a:rPr lang="en-GB" dirty="0" smtClean="0"/>
              <a:t>this)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** Need to define criteria for when review is </a:t>
            </a:r>
            <a:r>
              <a:rPr lang="en-GB" dirty="0" smtClean="0"/>
              <a:t>necessary – tying in with Content Development Process as well as </a:t>
            </a:r>
            <a:r>
              <a:rPr lang="en-GB" dirty="0" err="1" smtClean="0"/>
              <a:t>Maintance</a:t>
            </a:r>
            <a:r>
              <a:rPr lang="en-GB" dirty="0" smtClean="0"/>
              <a:t> and Updating plans for a specific product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165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Categories of content work requiring clinical engagement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Development of new work – modelling and content </a:t>
            </a:r>
            <a:r>
              <a:rPr lang="en-GB" dirty="0" smtClean="0">
                <a:solidFill>
                  <a:srgbClr val="FF0000"/>
                </a:solidFill>
              </a:rPr>
              <a:t>E</a:t>
            </a:r>
            <a:endParaRPr lang="en-GB" dirty="0" smtClean="0"/>
          </a:p>
          <a:p>
            <a:r>
              <a:rPr lang="en-GB" dirty="0" smtClean="0"/>
              <a:t>Revision of specific specialty areas – content restructuring </a:t>
            </a:r>
            <a:r>
              <a:rPr lang="en-GB" dirty="0" smtClean="0">
                <a:solidFill>
                  <a:srgbClr val="FF0000"/>
                </a:solidFill>
              </a:rPr>
              <a:t>E + R</a:t>
            </a:r>
          </a:p>
          <a:p>
            <a:r>
              <a:rPr lang="en-GB" dirty="0" smtClean="0"/>
              <a:t>Review of content – content validation and QA </a:t>
            </a:r>
            <a:r>
              <a:rPr lang="en-GB" dirty="0" smtClean="0">
                <a:solidFill>
                  <a:srgbClr val="FF0000"/>
                </a:solidFill>
              </a:rPr>
              <a:t>E</a:t>
            </a:r>
          </a:p>
          <a:p>
            <a:r>
              <a:rPr lang="en-GB" dirty="0" smtClean="0"/>
              <a:t>Consensus on content – agreement inter and multi disciplinary </a:t>
            </a:r>
            <a:r>
              <a:rPr lang="en-GB" dirty="0" smtClean="0">
                <a:solidFill>
                  <a:srgbClr val="FF0000"/>
                </a:solidFill>
              </a:rPr>
              <a:t>E + 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1850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Registry of clinical contributors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Organisations</a:t>
            </a:r>
          </a:p>
          <a:p>
            <a:r>
              <a:rPr lang="en-GB" dirty="0" smtClean="0"/>
              <a:t>Individuals</a:t>
            </a:r>
          </a:p>
          <a:p>
            <a:r>
              <a:rPr lang="en-GB" dirty="0" smtClean="0"/>
              <a:t>Skill sets and knowledge</a:t>
            </a:r>
          </a:p>
          <a:p>
            <a:r>
              <a:rPr lang="en-GB" dirty="0" smtClean="0"/>
              <a:t>Availability</a:t>
            </a:r>
          </a:p>
          <a:p>
            <a:r>
              <a:rPr lang="en-GB" dirty="0" smtClean="0"/>
              <a:t>International</a:t>
            </a:r>
          </a:p>
          <a:p>
            <a:r>
              <a:rPr lang="en-GB" dirty="0" smtClean="0"/>
              <a:t>History of contributions to IHTSDO activities</a:t>
            </a:r>
          </a:p>
          <a:p>
            <a:r>
              <a:rPr lang="en-GB" dirty="0" smtClean="0"/>
              <a:t>Volunteer and funded </a:t>
            </a:r>
          </a:p>
          <a:p>
            <a:r>
              <a:rPr lang="en-GB" dirty="0" smtClean="0"/>
              <a:t>Generalist and specialists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473231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Presentation_Template (4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PowerPoint_Presentation_Template (4)</Template>
  <TotalTime>1002</TotalTime>
  <Words>590</Words>
  <Application>Microsoft Office PowerPoint</Application>
  <PresentationFormat>On-screen Show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PowerPoint_Presentation_Template (4)</vt:lpstr>
      <vt:lpstr>Clinical Engagement in SNOMED CT development and QA</vt:lpstr>
      <vt:lpstr>Stakeholders groups for clinical engagement </vt:lpstr>
      <vt:lpstr>Clinical engagement – skills and knowledge requirements</vt:lpstr>
      <vt:lpstr>Hierarchy of engagement for review</vt:lpstr>
      <vt:lpstr>IHTSDO clinical groups for development and ongoing maintenance</vt:lpstr>
      <vt:lpstr>Role of existing Professional SIGs</vt:lpstr>
      <vt:lpstr>When might content review take place</vt:lpstr>
      <vt:lpstr>Categories of content work requiring clinical engagement</vt:lpstr>
      <vt:lpstr>Registry of clinical contributors</vt:lpstr>
      <vt:lpstr>Tooling to facilitate</vt:lpstr>
      <vt:lpstr>Education and training</vt:lpstr>
      <vt:lpstr>Content for clinical engagement/review - 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Engagement in SNOMED CT development and QA – draft</dc:title>
  <dc:creator>Jane Millar</dc:creator>
  <cp:lastModifiedBy>Jane Millar</cp:lastModifiedBy>
  <cp:revision>19</cp:revision>
  <cp:lastPrinted>2014-05-21T19:33:55Z</cp:lastPrinted>
  <dcterms:created xsi:type="dcterms:W3CDTF">2014-04-17T19:39:33Z</dcterms:created>
  <dcterms:modified xsi:type="dcterms:W3CDTF">2014-07-31T10:11:46Z</dcterms:modified>
</cp:coreProperties>
</file>