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61" r:id="rId6"/>
    <p:sldId id="263" r:id="rId7"/>
    <p:sldId id="262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711CA-724D-484F-879A-FF4E8C7FAF09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909CF-68F8-4540-A7B6-B12C3513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828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F909CF-68F8-4540-A7B6-B12C351350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1419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F909CF-68F8-4540-A7B6-B12C351350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141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F909CF-68F8-4540-A7B6-B12C351350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141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F909CF-68F8-4540-A7B6-B12C351350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1419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F909CF-68F8-4540-A7B6-B12C351350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141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DB635D-C990-49E4-8382-BBB9F8A46E89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0FADB1D-AE7E-4967-85A5-55390B00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DB635D-C990-49E4-8382-BBB9F8A46E89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FADB1D-AE7E-4967-85A5-55390B00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DB635D-C990-49E4-8382-BBB9F8A46E89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FADB1D-AE7E-4967-85A5-55390B00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DB635D-C990-49E4-8382-BBB9F8A46E89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FADB1D-AE7E-4967-85A5-55390B00298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DB635D-C990-49E4-8382-BBB9F8A46E89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FADB1D-AE7E-4967-85A5-55390B00298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DB635D-C990-49E4-8382-BBB9F8A46E89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FADB1D-AE7E-4967-85A5-55390B00298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DB635D-C990-49E4-8382-BBB9F8A46E89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FADB1D-AE7E-4967-85A5-55390B00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DB635D-C990-49E4-8382-BBB9F8A46E89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FADB1D-AE7E-4967-85A5-55390B00298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DB635D-C990-49E4-8382-BBB9F8A46E89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FADB1D-AE7E-4967-85A5-55390B00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0DB635D-C990-49E4-8382-BBB9F8A46E89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FADB1D-AE7E-4967-85A5-55390B00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DB635D-C990-49E4-8382-BBB9F8A46E89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0FADB1D-AE7E-4967-85A5-55390B00298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0DB635D-C990-49E4-8382-BBB9F8A46E89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0FADB1D-AE7E-4967-85A5-55390B00298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nomed.org/eg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SEVERITY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 ATTRIBUTE of Clinical Finding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55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vary in interpretation relative to other values in a set: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spcAft>
                <a:spcPts val="1200"/>
              </a:spcAft>
              <a:buNone/>
            </a:pPr>
            <a:r>
              <a:rPr lang="en-US" dirty="0"/>
              <a:t>• mild / moderate / severe</a:t>
            </a:r>
          </a:p>
          <a:p>
            <a:pPr marL="109728" indent="0">
              <a:buNone/>
            </a:pPr>
            <a:r>
              <a:rPr lang="en-US" dirty="0"/>
              <a:t>• minimal / mild / moderate / severe / very </a:t>
            </a:r>
            <a:r>
              <a:rPr lang="en-US" dirty="0" smtClean="0"/>
              <a:t>  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en-US" dirty="0"/>
              <a:t> </a:t>
            </a:r>
            <a:r>
              <a:rPr lang="en-US" dirty="0" smtClean="0"/>
              <a:t>  severe</a:t>
            </a:r>
            <a:endParaRPr lang="en-US" dirty="0"/>
          </a:p>
          <a:p>
            <a:pPr marL="109728" indent="0">
              <a:buNone/>
            </a:pPr>
            <a:r>
              <a:rPr lang="en-US" dirty="0"/>
              <a:t>• mild / mild to moderate / moderate / </a:t>
            </a:r>
            <a:endParaRPr lang="en-US" dirty="0" smtClean="0"/>
          </a:p>
          <a:p>
            <a:pPr marL="109728" indent="0">
              <a:buNone/>
            </a:pPr>
            <a:r>
              <a:rPr lang="en-US" dirty="0"/>
              <a:t> </a:t>
            </a:r>
            <a:r>
              <a:rPr lang="en-US" dirty="0" smtClean="0"/>
              <a:t>  moderate </a:t>
            </a:r>
            <a:r>
              <a:rPr lang="en-US" dirty="0"/>
              <a:t>to severe / severe / life threatening </a:t>
            </a:r>
            <a:endParaRPr lang="en-US" dirty="0" smtClean="0"/>
          </a:p>
          <a:p>
            <a:pPr marL="109728" indent="0">
              <a:buNone/>
            </a:pPr>
            <a:r>
              <a:rPr lang="en-US" dirty="0"/>
              <a:t> </a:t>
            </a:r>
            <a:r>
              <a:rPr lang="en-US" dirty="0" smtClean="0"/>
              <a:t>  / </a:t>
            </a:r>
            <a:r>
              <a:rPr lang="en-US" dirty="0"/>
              <a:t>fatal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Severity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53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Defined </a:t>
            </a:r>
            <a:r>
              <a:rPr lang="en-US" dirty="0"/>
              <a:t>relative to the expected degree of intensity or hazard of the </a:t>
            </a:r>
            <a:r>
              <a:rPr lang="en-US" dirty="0" smtClean="0"/>
              <a:t>Clinical </a:t>
            </a:r>
            <a:r>
              <a:rPr lang="en-US" dirty="0"/>
              <a:t>finding</a:t>
            </a:r>
          </a:p>
          <a:p>
            <a:pPr marL="109728" indent="0">
              <a:buNone/>
            </a:pPr>
            <a:r>
              <a:rPr lang="en-US" dirty="0"/>
              <a:t> </a:t>
            </a:r>
            <a:r>
              <a:rPr lang="en-US" dirty="0" smtClean="0"/>
              <a:t>  that </a:t>
            </a:r>
            <a:r>
              <a:rPr lang="en-US" dirty="0"/>
              <a:t>is being qualified. </a:t>
            </a:r>
            <a:endParaRPr lang="en-US" dirty="0" smtClean="0"/>
          </a:p>
          <a:p>
            <a:pPr marL="109728" indent="0">
              <a:spcAft>
                <a:spcPts val="1200"/>
              </a:spcAft>
              <a:buNone/>
            </a:pPr>
            <a:endParaRPr lang="en-US" dirty="0"/>
          </a:p>
          <a:p>
            <a:pPr marL="109728" indent="0">
              <a:buNone/>
            </a:pPr>
            <a:r>
              <a:rPr lang="en-US" dirty="0" smtClean="0"/>
              <a:t>A </a:t>
            </a:r>
            <a:r>
              <a:rPr lang="en-US" i="1" u="sng" dirty="0" smtClean="0"/>
              <a:t>severe </a:t>
            </a:r>
            <a:r>
              <a:rPr lang="en-US" i="1" u="sng" dirty="0"/>
              <a:t>cold </a:t>
            </a:r>
            <a:r>
              <a:rPr lang="en-US" dirty="0"/>
              <a:t>might be considered less intense</a:t>
            </a:r>
          </a:p>
          <a:p>
            <a:pPr marL="109728" indent="0">
              <a:buNone/>
            </a:pPr>
            <a:r>
              <a:rPr lang="en-US" dirty="0"/>
              <a:t>or hazardous than a </a:t>
            </a:r>
            <a:r>
              <a:rPr lang="en-US" u="sng" dirty="0"/>
              <a:t>mild pneumonia</a:t>
            </a:r>
            <a:r>
              <a:rPr lang="en-US" dirty="0"/>
              <a:t>.</a:t>
            </a:r>
          </a:p>
          <a:p>
            <a:pPr marL="109728" indent="0">
              <a:spcAft>
                <a:spcPts val="1200"/>
              </a:spcAft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Severity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20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</a:t>
            </a:r>
            <a:r>
              <a:rPr lang="en-US" dirty="0" smtClean="0"/>
              <a:t>ome </a:t>
            </a:r>
            <a:r>
              <a:rPr lang="en-US" dirty="0"/>
              <a:t>disorders that are life-threatening do not ordinarily have a severity assigned to </a:t>
            </a:r>
            <a:r>
              <a:rPr lang="en-US" dirty="0" smtClean="0"/>
              <a:t>them</a:t>
            </a:r>
          </a:p>
          <a:p>
            <a:endParaRPr lang="en-US" dirty="0"/>
          </a:p>
          <a:p>
            <a:pPr marL="109728" indent="0">
              <a:buNone/>
            </a:pPr>
            <a:r>
              <a:rPr lang="en-US" dirty="0" smtClean="0"/>
              <a:t>Cancer is </a:t>
            </a:r>
            <a:r>
              <a:rPr lang="en-US" dirty="0"/>
              <a:t>generally not </a:t>
            </a:r>
            <a:r>
              <a:rPr lang="en-US" dirty="0" err="1"/>
              <a:t>subclassed</a:t>
            </a:r>
            <a:r>
              <a:rPr lang="en-US" dirty="0"/>
              <a:t> according to mild, moderate and severe types, but rather is </a:t>
            </a:r>
            <a:r>
              <a:rPr lang="en-US" dirty="0" err="1" smtClean="0"/>
              <a:t>subclassed</a:t>
            </a:r>
            <a:r>
              <a:rPr lang="en-US" dirty="0"/>
              <a:t> </a:t>
            </a:r>
            <a:r>
              <a:rPr lang="en-US" dirty="0" smtClean="0"/>
              <a:t>according </a:t>
            </a:r>
            <a:r>
              <a:rPr lang="en-US" dirty="0"/>
              <a:t>to stage or grade.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spcAft>
                <a:spcPts val="1200"/>
              </a:spcAft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Severity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43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998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Used in </a:t>
            </a:r>
            <a:r>
              <a:rPr lang="en-US" i="1" dirty="0" smtClean="0"/>
              <a:t>post-coordination</a:t>
            </a:r>
            <a:r>
              <a:rPr lang="en-US" dirty="0" smtClean="0"/>
              <a:t> as a qualifier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Severity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399" y="3019816"/>
            <a:ext cx="2209801" cy="332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88918" y="2171700"/>
            <a:ext cx="1659082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ATTRIBUTE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48755" y="2133600"/>
            <a:ext cx="1659082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VALUES</a:t>
            </a:r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312" y="2917484"/>
            <a:ext cx="3517288" cy="2189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3212" y="5500255"/>
            <a:ext cx="845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66383009 | gingivitis | : 246112005 | severity | = 24484000 | severe |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5105400"/>
            <a:ext cx="1659082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53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3124200" cy="4998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EHR interface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Severity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54677" y="5670700"/>
            <a:ext cx="8140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66383009 | gingivitis | : 246112005 | severity | = 24484000 | </a:t>
            </a:r>
            <a:r>
              <a:rPr lang="en-US" dirty="0" smtClean="0"/>
              <a:t>severe|  </a:t>
            </a:r>
            <a:endParaRPr lang="en-US" dirty="0"/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554182" y="4376928"/>
            <a:ext cx="3124200" cy="499872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Backend</a:t>
            </a:r>
          </a:p>
          <a:p>
            <a:endParaRPr lang="en-US" dirty="0"/>
          </a:p>
        </p:txBody>
      </p:sp>
      <p:pic>
        <p:nvPicPr>
          <p:cNvPr id="11" name="Picture 10" descr="C:\Users\ClinInfo\Desktop\HIMSS_2013\EHR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681520"/>
            <a:ext cx="1777624" cy="148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4127" y="2819400"/>
            <a:ext cx="220287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Dx</a:t>
            </a:r>
            <a:r>
              <a:rPr lang="en-US" dirty="0" smtClean="0"/>
              <a:t>: Gingivitis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226251"/>
            <a:ext cx="120015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883351"/>
            <a:ext cx="2171700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386" y="4852554"/>
            <a:ext cx="76676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036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/>
          </a:p>
          <a:p>
            <a:pPr marL="109728" indent="0">
              <a:buNone/>
            </a:pPr>
            <a:endParaRPr lang="en-US" b="1" dirty="0"/>
          </a:p>
          <a:p>
            <a:endParaRPr lang="en-US" dirty="0"/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www.snomed.org/eg.pdf</a:t>
            </a:r>
            <a:endParaRPr lang="en-US" dirty="0" smtClean="0"/>
          </a:p>
          <a:p>
            <a:endParaRPr lang="en-US" dirty="0"/>
          </a:p>
          <a:p>
            <a:r>
              <a:rPr lang="en-US" smtClean="0"/>
              <a:t>Section: </a:t>
            </a:r>
            <a:r>
              <a:rPr lang="en-US" b="1" smtClean="0"/>
              <a:t>6.1.2.7 </a:t>
            </a:r>
            <a:r>
              <a:rPr lang="en-US" b="1" dirty="0"/>
              <a:t>SEVERITY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76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Extent of caries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Incipient</a:t>
            </a:r>
          </a:p>
          <a:p>
            <a:r>
              <a:rPr lang="en-US" dirty="0"/>
              <a:t>Occult</a:t>
            </a:r>
          </a:p>
          <a:p>
            <a:r>
              <a:rPr lang="en-US" dirty="0"/>
              <a:t>Cavitation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Caries based on tissue involvement</a:t>
            </a:r>
          </a:p>
          <a:p>
            <a:pPr lvl="0"/>
            <a:r>
              <a:rPr lang="en-US" dirty="0"/>
              <a:t>Initial caries (demineralization)</a:t>
            </a:r>
          </a:p>
          <a:p>
            <a:pPr lvl="0"/>
            <a:r>
              <a:rPr lang="en-US" dirty="0"/>
              <a:t>Superficial caries</a:t>
            </a:r>
          </a:p>
          <a:p>
            <a:pPr lvl="0"/>
            <a:r>
              <a:rPr lang="en-US" dirty="0"/>
              <a:t>Moderate caries	</a:t>
            </a:r>
          </a:p>
          <a:p>
            <a:pPr lvl="0"/>
            <a:r>
              <a:rPr lang="en-US" dirty="0"/>
              <a:t>Deep caries</a:t>
            </a:r>
          </a:p>
          <a:p>
            <a:pPr lvl="0"/>
            <a:r>
              <a:rPr lang="en-US" dirty="0"/>
              <a:t>Deep complicated caries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Sizes of carious lesions</a:t>
            </a:r>
          </a:p>
          <a:p>
            <a:pPr lvl="0"/>
            <a:r>
              <a:rPr lang="en-US" dirty="0"/>
              <a:t>Minimal (involvement of dentin)</a:t>
            </a:r>
          </a:p>
          <a:p>
            <a:pPr lvl="0"/>
            <a:r>
              <a:rPr lang="en-US" dirty="0"/>
              <a:t>Moderate (involve of dentin)</a:t>
            </a:r>
          </a:p>
          <a:p>
            <a:pPr lvl="0"/>
            <a:r>
              <a:rPr lang="en-US" dirty="0"/>
              <a:t>Enlarged</a:t>
            </a:r>
          </a:p>
          <a:p>
            <a:pPr lvl="0"/>
            <a:r>
              <a:rPr lang="en-US" dirty="0"/>
              <a:t>extensive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May not apply </a:t>
            </a:r>
            <a:r>
              <a:rPr lang="en-US" smtClean="0"/>
              <a:t>to caries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6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175</TotalTime>
  <Words>199</Words>
  <Application>Microsoft Office PowerPoint</Application>
  <PresentationFormat>On-screen Show (4:3)</PresentationFormat>
  <Paragraphs>63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SEVERITY</vt:lpstr>
      <vt:lpstr>Severity</vt:lpstr>
      <vt:lpstr>Severity</vt:lpstr>
      <vt:lpstr>Severity</vt:lpstr>
      <vt:lpstr>Severity</vt:lpstr>
      <vt:lpstr>Severity</vt:lpstr>
      <vt:lpstr>Reference</vt:lpstr>
      <vt:lpstr>May not apply to caries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SEVERITY</dc:title>
  <dc:creator>ClinInfo</dc:creator>
  <cp:lastModifiedBy>ClinInfo</cp:lastModifiedBy>
  <cp:revision>18</cp:revision>
  <dcterms:created xsi:type="dcterms:W3CDTF">2013-12-02T22:58:39Z</dcterms:created>
  <dcterms:modified xsi:type="dcterms:W3CDTF">2013-12-03T12:09:18Z</dcterms:modified>
</cp:coreProperties>
</file>