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0" r:id="rId4"/>
    <p:sldId id="259" r:id="rId5"/>
    <p:sldId id="261" r:id="rId6"/>
    <p:sldId id="263" r:id="rId7"/>
    <p:sldId id="266" r:id="rId8"/>
    <p:sldId id="269" r:id="rId9"/>
    <p:sldId id="265" r:id="rId10"/>
    <p:sldId id="270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7847F-56D8-41D9-97C1-F9A9270893DB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7018D-EEA1-4279-B429-A07FACBA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1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 of mappings to</a:t>
            </a:r>
            <a:r>
              <a:rPr lang="en-US" baseline="0" dirty="0" smtClean="0"/>
              <a:t> other standards; works with vendor terms…different from interface terminology that focus on product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7018D-EEA1-4279-B429-A07FACBA41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70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NOS (not otherwise specified), Not mentioned, With or without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7018D-EEA1-4279-B429-A07FACBA41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2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54AECF-1534-4EFB-9E6C-ECA67D6458B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B208A6-9660-4876-BC23-F47EEE96CF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nomed.org/eg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Editorial guidelines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95800" y="41148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SNOMED CT® Editorial Guide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July 2013 International Release</a:t>
            </a:r>
          </a:p>
          <a:p>
            <a:r>
              <a:rPr lang="en-US" dirty="0" smtClean="0">
                <a:hlinkClick r:id="rId2"/>
              </a:rPr>
              <a:t>http://www.snomed.org/eg.pdf</a:t>
            </a:r>
            <a:endParaRPr lang="en-US" dirty="0" smtClean="0"/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7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a. C</a:t>
            </a:r>
            <a:r>
              <a:rPr lang="en-US" dirty="0" smtClean="0"/>
              <a:t>lassification-derived phrases</a:t>
            </a:r>
          </a:p>
          <a:p>
            <a:r>
              <a:rPr lang="en-US" dirty="0"/>
              <a:t>b. </a:t>
            </a:r>
            <a:r>
              <a:rPr lang="en-US" dirty="0" smtClean="0"/>
              <a:t>Phrases </a:t>
            </a:r>
            <a:r>
              <a:rPr lang="en-US" dirty="0"/>
              <a:t>that make full statements or sentences</a:t>
            </a:r>
          </a:p>
          <a:p>
            <a:r>
              <a:rPr lang="en-US" dirty="0"/>
              <a:t>c. Disjunctive </a:t>
            </a:r>
            <a:r>
              <a:rPr lang="en-US" dirty="0" smtClean="0"/>
              <a:t>aggregate (and/or)</a:t>
            </a:r>
          </a:p>
          <a:p>
            <a:r>
              <a:rPr lang="en-US" dirty="0"/>
              <a:t>d. Excessive </a:t>
            </a:r>
            <a:r>
              <a:rPr lang="en-US" dirty="0" err="1" smtClean="0"/>
              <a:t>precoordination</a:t>
            </a:r>
            <a:endParaRPr lang="en-US" dirty="0" smtClean="0"/>
          </a:p>
          <a:p>
            <a:r>
              <a:rPr lang="en-US" dirty="0" smtClean="0"/>
              <a:t>e</a:t>
            </a:r>
            <a:r>
              <a:rPr lang="en-US" dirty="0"/>
              <a:t>. Numeric ranges</a:t>
            </a:r>
          </a:p>
          <a:p>
            <a:r>
              <a:rPr lang="en-US" dirty="0"/>
              <a:t>f. Procedures categorized by complexity</a:t>
            </a:r>
          </a:p>
          <a:p>
            <a:r>
              <a:rPr lang="en-US" dirty="0"/>
              <a:t>g. Counts of the number of procedures </a:t>
            </a:r>
            <a:r>
              <a:rPr lang="en-US" dirty="0" smtClean="0"/>
              <a:t>done</a:t>
            </a:r>
          </a:p>
          <a:p>
            <a:r>
              <a:rPr lang="en-US" dirty="0" smtClean="0"/>
              <a:t>h. Acronyms</a:t>
            </a:r>
          </a:p>
          <a:p>
            <a:r>
              <a:rPr lang="en-US" dirty="0" smtClean="0"/>
              <a:t>I. Eponyms </a:t>
            </a:r>
            <a:r>
              <a:rPr lang="en-US" dirty="0"/>
              <a:t>and proprietary </a:t>
            </a:r>
            <a:r>
              <a:rPr lang="en-US" dirty="0" smtClean="0"/>
              <a:t>names</a:t>
            </a:r>
          </a:p>
          <a:p>
            <a:r>
              <a:rPr lang="en-US" dirty="0" smtClean="0"/>
              <a:t>J. Hyphens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Rejected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3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</p:spPr>
        <p:txBody>
          <a:bodyPr/>
          <a:lstStyle/>
          <a:p>
            <a:r>
              <a:rPr lang="en-US" dirty="0" smtClean="0"/>
              <a:t>444256004 |American </a:t>
            </a:r>
            <a:r>
              <a:rPr lang="en-US" dirty="0"/>
              <a:t>Joint Commission on Cancer, Cancer Staging Manual, 6th edition neoplasm staging system (tumor staging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184810004 |National </a:t>
            </a:r>
            <a:r>
              <a:rPr lang="en-US" dirty="0"/>
              <a:t>Health Service employee medical examination (procedure)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</a:t>
            </a:r>
            <a:r>
              <a:rPr lang="en-US" dirty="0" smtClean="0"/>
              <a:t>inappropriate </a:t>
            </a:r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7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Clinically relevant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Useful, understandable, reproducible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Multi-national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Frequency of </a:t>
            </a:r>
            <a:r>
              <a:rPr lang="en-US" dirty="0" smtClean="0"/>
              <a:t>use/need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Sufficiently granular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Limited pre-coordination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Interoperable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If not clinical </a:t>
            </a:r>
            <a:r>
              <a:rPr lang="en-US" dirty="0" smtClean="0"/>
              <a:t>and not meet the basic </a:t>
            </a:r>
            <a:r>
              <a:rPr lang="en-US" dirty="0" smtClean="0"/>
              <a:t>criteria: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What </a:t>
            </a:r>
            <a:r>
              <a:rPr lang="en-US" dirty="0" smtClean="0"/>
              <a:t>is the “use case</a:t>
            </a:r>
            <a:r>
              <a:rPr lang="en-US" dirty="0" smtClean="0"/>
              <a:t>”?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What are the data sharing needs?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What are electronic health systems doing now?</a:t>
            </a:r>
          </a:p>
          <a:p>
            <a:pPr marL="109728" indent="0">
              <a:buNone/>
            </a:pPr>
            <a:r>
              <a:rPr lang="en-US" dirty="0" smtClean="0"/>
              <a:t>          Are other codes systems in use, ancillary systems (e.g. ADT)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</a:t>
            </a:r>
            <a:r>
              <a:rPr lang="en-US" dirty="0" smtClean="0"/>
              <a:t>for international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pPr marL="109728" indent="0">
              <a:buNone/>
            </a:pPr>
            <a:endParaRPr lang="en-US" b="1" dirty="0"/>
          </a:p>
          <a:p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The </a:t>
            </a:r>
            <a:r>
              <a:rPr lang="en-US" dirty="0"/>
              <a:t>purpose of the terminology is to represent </a:t>
            </a:r>
            <a:r>
              <a:rPr lang="en-US" u="sng" dirty="0"/>
              <a:t>clinically relevant information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Purpose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586739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2.3 Purpose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Not </a:t>
            </a:r>
            <a:r>
              <a:rPr lang="en-US" dirty="0"/>
              <a:t>every possible term or code that is related to health care belongs in </a:t>
            </a:r>
            <a:r>
              <a:rPr lang="en-US" dirty="0" smtClean="0"/>
              <a:t>SNOMED CT</a:t>
            </a:r>
            <a:endParaRPr lang="en-US" dirty="0" smtClean="0"/>
          </a:p>
          <a:p>
            <a:pPr marL="109728" indent="0">
              <a:buNone/>
            </a:pPr>
            <a:endParaRPr lang="en-US" i="1" dirty="0"/>
          </a:p>
          <a:p>
            <a:pPr marL="109728" indent="0">
              <a:buNone/>
            </a:pPr>
            <a:r>
              <a:rPr lang="en-US" dirty="0" smtClean="0"/>
              <a:t>SNOMED </a:t>
            </a:r>
            <a:r>
              <a:rPr lang="en-US" dirty="0"/>
              <a:t>CT </a:t>
            </a:r>
            <a:endParaRPr lang="en-US" dirty="0" smtClean="0"/>
          </a:p>
          <a:p>
            <a:r>
              <a:rPr lang="en-US" i="1" dirty="0" smtClean="0"/>
              <a:t>….</a:t>
            </a:r>
            <a:r>
              <a:rPr lang="en-US" dirty="0" smtClean="0"/>
              <a:t>is </a:t>
            </a:r>
            <a:r>
              <a:rPr lang="en-US" dirty="0"/>
              <a:t>intended to be </a:t>
            </a:r>
            <a:r>
              <a:rPr lang="en-US" u="sng" dirty="0" smtClean="0"/>
              <a:t>reusable</a:t>
            </a:r>
          </a:p>
          <a:p>
            <a:endParaRPr lang="en-US" dirty="0"/>
          </a:p>
          <a:p>
            <a:r>
              <a:rPr lang="en-US" dirty="0" smtClean="0"/>
              <a:t>….is </a:t>
            </a:r>
            <a:r>
              <a:rPr lang="en-US" dirty="0"/>
              <a:t>designed to foster </a:t>
            </a:r>
            <a:r>
              <a:rPr lang="en-US" u="sng" dirty="0"/>
              <a:t>semantic interoperability</a:t>
            </a:r>
            <a:r>
              <a:rPr lang="en-US" dirty="0"/>
              <a:t> of electronic health applications.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Basic principles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598753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3.4.2 Basic principles: Does it belong in SNOMED CT?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37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Limits to </a:t>
            </a:r>
            <a:r>
              <a:rPr lang="en-US" dirty="0"/>
              <a:t>the degree of </a:t>
            </a:r>
            <a:r>
              <a:rPr lang="en-US" i="1" dirty="0" err="1"/>
              <a:t>precoordination</a:t>
            </a:r>
            <a:r>
              <a:rPr lang="en-US" i="1" dirty="0"/>
              <a:t> </a:t>
            </a:r>
            <a:r>
              <a:rPr lang="en-US" dirty="0"/>
              <a:t>of certain types of </a:t>
            </a:r>
            <a:r>
              <a:rPr lang="en-US" dirty="0" smtClean="0"/>
              <a:t>complex statements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*General rule - terms </a:t>
            </a:r>
            <a:r>
              <a:rPr lang="en-US" dirty="0"/>
              <a:t>in </a:t>
            </a:r>
            <a:r>
              <a:rPr lang="en-US" i="1" dirty="0"/>
              <a:t>SNOMED CT </a:t>
            </a:r>
            <a:r>
              <a:rPr lang="en-US" dirty="0"/>
              <a:t>should name things that exist in the </a:t>
            </a:r>
            <a:r>
              <a:rPr lang="en-US" dirty="0" smtClean="0"/>
              <a:t>real World</a:t>
            </a:r>
          </a:p>
          <a:p>
            <a:pPr marL="109728" indent="0">
              <a:buNone/>
            </a:pPr>
            <a:r>
              <a:rPr lang="en-US" dirty="0" smtClean="0"/>
              <a:t>……names </a:t>
            </a:r>
            <a:r>
              <a:rPr lang="en-US" dirty="0"/>
              <a:t>or short noun </a:t>
            </a:r>
            <a:r>
              <a:rPr lang="en-US" dirty="0" smtClean="0"/>
              <a:t>phrases</a:t>
            </a:r>
          </a:p>
          <a:p>
            <a:pPr marL="109728" indent="0">
              <a:buNone/>
            </a:pPr>
            <a:r>
              <a:rPr lang="en-US" dirty="0" smtClean="0"/>
              <a:t>……NOT </a:t>
            </a:r>
            <a:r>
              <a:rPr lang="en-US" dirty="0"/>
              <a:t>complete </a:t>
            </a:r>
            <a:r>
              <a:rPr lang="en-US" dirty="0" smtClean="0"/>
              <a:t>sentences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Scope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21382" y="5867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3.2 Scope of granularity.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0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663" y="1418143"/>
            <a:ext cx="8458200" cy="4525963"/>
          </a:xfrm>
        </p:spPr>
        <p:txBody>
          <a:bodyPr>
            <a:normAutofit lnSpcReduction="10000"/>
          </a:bodyPr>
          <a:lstStyle/>
          <a:p>
            <a:pPr marL="109728" indent="0">
              <a:spcAft>
                <a:spcPts val="1200"/>
              </a:spcAft>
              <a:buNone/>
            </a:pPr>
            <a:r>
              <a:rPr lang="en-US" b="1" dirty="0" smtClean="0"/>
              <a:t>Content for the International release:</a:t>
            </a:r>
          </a:p>
          <a:p>
            <a:r>
              <a:rPr lang="en-US" dirty="0" smtClean="0"/>
              <a:t>A. </a:t>
            </a:r>
            <a:r>
              <a:rPr lang="en-US" u="sng" dirty="0" smtClean="0"/>
              <a:t>Multi-national </a:t>
            </a:r>
            <a:r>
              <a:rPr lang="en-US" dirty="0"/>
              <a:t>– Is it useful in more than one national healthcare system?</a:t>
            </a:r>
          </a:p>
          <a:p>
            <a:r>
              <a:rPr lang="en-US" dirty="0" smtClean="0"/>
              <a:t>B. </a:t>
            </a:r>
            <a:r>
              <a:rPr lang="en-US" u="sng" dirty="0" smtClean="0"/>
              <a:t>Conformance</a:t>
            </a:r>
            <a:r>
              <a:rPr lang="en-US" dirty="0" smtClean="0"/>
              <a:t> </a:t>
            </a:r>
            <a:r>
              <a:rPr lang="en-US" dirty="0"/>
              <a:t>– Does it need to be understandable in health information systems within more than one national</a:t>
            </a:r>
          </a:p>
          <a:p>
            <a:pPr marL="109728" indent="0">
              <a:buNone/>
            </a:pPr>
            <a:r>
              <a:rPr lang="en-US" dirty="0" smtClean="0"/>
              <a:t>  healthcare </a:t>
            </a:r>
            <a:r>
              <a:rPr lang="en-US" dirty="0"/>
              <a:t>system?</a:t>
            </a:r>
          </a:p>
          <a:p>
            <a:r>
              <a:rPr lang="en-US" dirty="0" smtClean="0"/>
              <a:t>C. </a:t>
            </a:r>
            <a:r>
              <a:rPr lang="en-US" u="sng" dirty="0" smtClean="0"/>
              <a:t>Interoperable</a:t>
            </a:r>
            <a:r>
              <a:rPr lang="en-US" dirty="0" smtClean="0"/>
              <a:t> </a:t>
            </a:r>
            <a:r>
              <a:rPr lang="en-US" dirty="0"/>
              <a:t>– Does it need to be shared so that information systems can use it in a reproducible </a:t>
            </a:r>
            <a:r>
              <a:rPr lang="en-US" dirty="0" smtClean="0"/>
              <a:t>manner beyond </a:t>
            </a:r>
            <a:r>
              <a:rPr lang="en-US" dirty="0"/>
              <a:t>a patient’s national healthcare </a:t>
            </a:r>
            <a:r>
              <a:rPr lang="en-US" dirty="0" smtClean="0"/>
              <a:t>system?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Principles for Accepting Content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5944105"/>
            <a:ext cx="5708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Section3.4.3 Principles </a:t>
            </a:r>
            <a:r>
              <a:rPr lang="en-US" dirty="0" smtClean="0"/>
              <a:t>for accepting content into the international release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Submit with FSN’s (use guidelines for spelling, language and style</a:t>
            </a:r>
            <a:r>
              <a:rPr lang="en-US" dirty="0" smtClean="0"/>
              <a:t>)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/>
              <a:t>Submit with a parent code (to show place in hierarchy)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Submission of new content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51564" y="593467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3.4.4 </a:t>
            </a:r>
          </a:p>
          <a:p>
            <a:r>
              <a:rPr lang="en-US" dirty="0" smtClean="0"/>
              <a:t>Guidelines </a:t>
            </a:r>
            <a:r>
              <a:rPr lang="en-US" dirty="0"/>
              <a:t>for submission of new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66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109728" indent="0">
              <a:buNone/>
            </a:pPr>
            <a:r>
              <a:rPr lang="en-US" dirty="0" smtClean="0"/>
              <a:t>3 major criteria</a:t>
            </a:r>
          </a:p>
          <a:p>
            <a:endParaRPr lang="en-US" dirty="0" smtClean="0"/>
          </a:p>
          <a:p>
            <a:r>
              <a:rPr lang="en-US" dirty="0" smtClean="0"/>
              <a:t>A. Usefulness</a:t>
            </a:r>
          </a:p>
          <a:p>
            <a:r>
              <a:rPr lang="en-US" dirty="0" smtClean="0"/>
              <a:t>B. </a:t>
            </a:r>
            <a:r>
              <a:rPr lang="en-US" dirty="0" smtClean="0"/>
              <a:t>Understandability</a:t>
            </a:r>
            <a:endParaRPr lang="en-US" dirty="0" smtClean="0"/>
          </a:p>
          <a:p>
            <a:r>
              <a:rPr lang="en-US" dirty="0" smtClean="0"/>
              <a:t>C. Reproducibility</a:t>
            </a:r>
          </a:p>
          <a:p>
            <a:endParaRPr lang="en-US" b="1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Submission of new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776472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en-US" dirty="0"/>
              <a:t>. Content used by more than one National Release Center, international vendor or large intra-national </a:t>
            </a:r>
            <a:r>
              <a:rPr lang="en-US" dirty="0" smtClean="0"/>
              <a:t>system</a:t>
            </a:r>
          </a:p>
          <a:p>
            <a:endParaRPr lang="en-US" dirty="0"/>
          </a:p>
          <a:p>
            <a:r>
              <a:rPr lang="en-US" dirty="0"/>
              <a:t>b. Demonstrate significant frequency of use or frequency of need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“Usefulness” 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6017704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3.4.4.1 </a:t>
            </a:r>
          </a:p>
          <a:p>
            <a:r>
              <a:rPr lang="en-US" dirty="0" smtClean="0"/>
              <a:t>Usefulness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458200" cy="40812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Manageable &amp; Maintainable terminology</a:t>
            </a:r>
          </a:p>
          <a:p>
            <a:pPr marL="109728" indent="0">
              <a:buNone/>
            </a:pPr>
            <a:r>
              <a:rPr lang="en-US" dirty="0" smtClean="0"/>
              <a:t>What is the appropriate </a:t>
            </a:r>
            <a:r>
              <a:rPr lang="en-US" u="sng" dirty="0"/>
              <a:t>level of </a:t>
            </a:r>
            <a:r>
              <a:rPr lang="en-US" i="1" u="sng" dirty="0"/>
              <a:t>concept </a:t>
            </a:r>
            <a:r>
              <a:rPr lang="en-US" u="sng" dirty="0"/>
              <a:t>granularity</a:t>
            </a:r>
            <a:r>
              <a:rPr lang="en-US" dirty="0"/>
              <a:t> the </a:t>
            </a:r>
            <a:r>
              <a:rPr lang="en-US" i="1" dirty="0"/>
              <a:t>International Release </a:t>
            </a:r>
            <a:r>
              <a:rPr lang="en-US" i="1" dirty="0" smtClean="0"/>
              <a:t>?</a:t>
            </a:r>
          </a:p>
          <a:p>
            <a:pPr marL="109728" indent="0">
              <a:buNone/>
            </a:pPr>
            <a:endParaRPr lang="en-US" i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Allows for maximal decision support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Considers overhead/terminology maintenance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Avoids</a:t>
            </a:r>
            <a:r>
              <a:rPr lang="en-US" dirty="0" smtClean="0"/>
              <a:t> </a:t>
            </a:r>
            <a:r>
              <a:rPr lang="en-US" dirty="0"/>
              <a:t>combinatorial explosion </a:t>
            </a:r>
            <a:r>
              <a:rPr lang="en-US" dirty="0" smtClean="0"/>
              <a:t>where </a:t>
            </a:r>
            <a:r>
              <a:rPr lang="en-US" dirty="0"/>
              <a:t>clinically appropriate.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Submission of new content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59436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3.5.3.2 </a:t>
            </a:r>
            <a:r>
              <a:rPr lang="en-US" dirty="0"/>
              <a:t>A terminology that is Manageable / Maintainable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3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272</TotalTime>
  <Words>542</Words>
  <Application>Microsoft Office PowerPoint</Application>
  <PresentationFormat>On-screen Show (4:3)</PresentationFormat>
  <Paragraphs>96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Editorial guidelines</vt:lpstr>
      <vt:lpstr>Purpose</vt:lpstr>
      <vt:lpstr>Basic principles</vt:lpstr>
      <vt:lpstr>Scope</vt:lpstr>
      <vt:lpstr>Principles for Accepting Content</vt:lpstr>
      <vt:lpstr>Submission of new content</vt:lpstr>
      <vt:lpstr>Submission of new content</vt:lpstr>
      <vt:lpstr>“Usefulness” test</vt:lpstr>
      <vt:lpstr>Submission of new content</vt:lpstr>
      <vt:lpstr> Rejected content</vt:lpstr>
      <vt:lpstr>Examples of inappropriate content</vt:lpstr>
      <vt:lpstr>Summary for international content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Editorial guidelines</dc:title>
  <dc:creator>ClinInfo</dc:creator>
  <cp:lastModifiedBy>ClinInfo</cp:lastModifiedBy>
  <cp:revision>44</cp:revision>
  <dcterms:created xsi:type="dcterms:W3CDTF">2013-12-03T01:42:32Z</dcterms:created>
  <dcterms:modified xsi:type="dcterms:W3CDTF">2013-12-03T13:01:37Z</dcterms:modified>
</cp:coreProperties>
</file>