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1" autoAdjust="0"/>
    <p:restoredTop sz="94660"/>
  </p:normalViewPr>
  <p:slideViewPr>
    <p:cSldViewPr>
      <p:cViewPr>
        <p:scale>
          <a:sx n="70" d="100"/>
          <a:sy n="70" d="100"/>
        </p:scale>
        <p:origin x="2112" y="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3FB625-3863-4BA1-8291-556C81C5B6A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307717-2612-4EB2-B0F7-203C1C134F76}">
      <dgm:prSet phldrT="[Text]"/>
      <dgm:spPr/>
      <dgm:t>
        <a:bodyPr/>
        <a:lstStyle/>
        <a:p>
          <a:r>
            <a:rPr lang="en-US" dirty="0" smtClean="0"/>
            <a:t>16823 Unique Nursing CUIs in UMLS 2015AB</a:t>
          </a:r>
          <a:endParaRPr lang="en-US" dirty="0"/>
        </a:p>
      </dgm:t>
    </dgm:pt>
    <dgm:pt modelId="{6BDDA866-9E8E-45E8-B642-5F3580AD4A52}" type="parTrans" cxnId="{5C0EA9A7-C8F6-4000-85FC-9A90B8B976BE}">
      <dgm:prSet/>
      <dgm:spPr/>
      <dgm:t>
        <a:bodyPr/>
        <a:lstStyle/>
        <a:p>
          <a:endParaRPr lang="en-US"/>
        </a:p>
      </dgm:t>
    </dgm:pt>
    <dgm:pt modelId="{89FA09DC-6F59-4812-B8A1-B5C9D6B4720F}" type="sibTrans" cxnId="{5C0EA9A7-C8F6-4000-85FC-9A90B8B976BE}">
      <dgm:prSet/>
      <dgm:spPr/>
      <dgm:t>
        <a:bodyPr/>
        <a:lstStyle/>
        <a:p>
          <a:endParaRPr lang="en-US"/>
        </a:p>
      </dgm:t>
    </dgm:pt>
    <dgm:pt modelId="{658160F1-F472-41A1-945B-39605FAB2F70}">
      <dgm:prSet phldrT="[Text]"/>
      <dgm:spPr/>
      <dgm:t>
        <a:bodyPr/>
        <a:lstStyle/>
        <a:p>
          <a:r>
            <a:rPr lang="en-US" dirty="0" smtClean="0"/>
            <a:t>14901 Nursing CUIs have no match in SNOMED CT</a:t>
          </a:r>
          <a:endParaRPr lang="en-US" dirty="0"/>
        </a:p>
      </dgm:t>
    </dgm:pt>
    <dgm:pt modelId="{D53CF99B-B6BB-4601-BEA3-89DA36C0419E}" type="parTrans" cxnId="{E8447A93-9DF8-481C-A003-7C5BAB9DE6A2}">
      <dgm:prSet/>
      <dgm:spPr/>
      <dgm:t>
        <a:bodyPr/>
        <a:lstStyle/>
        <a:p>
          <a:endParaRPr lang="en-US"/>
        </a:p>
      </dgm:t>
    </dgm:pt>
    <dgm:pt modelId="{04B82AAB-6DE9-4DD5-8634-05024CDF115D}" type="sibTrans" cxnId="{E8447A93-9DF8-481C-A003-7C5BAB9DE6A2}">
      <dgm:prSet/>
      <dgm:spPr/>
      <dgm:t>
        <a:bodyPr/>
        <a:lstStyle/>
        <a:p>
          <a:endParaRPr lang="en-US"/>
        </a:p>
      </dgm:t>
    </dgm:pt>
    <dgm:pt modelId="{7EFFCDD6-08A3-4F22-B339-E074CE77174E}">
      <dgm:prSet phldrT="[Text]"/>
      <dgm:spPr/>
      <dgm:t>
        <a:bodyPr/>
        <a:lstStyle/>
        <a:p>
          <a:r>
            <a:rPr lang="en-US" dirty="0" smtClean="0"/>
            <a:t>1922 Nursing CUIs have matching SNOMED CT code</a:t>
          </a:r>
          <a:endParaRPr lang="en-US" dirty="0"/>
        </a:p>
      </dgm:t>
    </dgm:pt>
    <dgm:pt modelId="{C5C58169-21F1-465C-BD3B-81140454F886}" type="parTrans" cxnId="{8140F551-8697-4268-90E7-07391C810BFA}">
      <dgm:prSet/>
      <dgm:spPr/>
      <dgm:t>
        <a:bodyPr/>
        <a:lstStyle/>
        <a:p>
          <a:endParaRPr lang="en-US"/>
        </a:p>
      </dgm:t>
    </dgm:pt>
    <dgm:pt modelId="{B490289D-B26D-41D0-9F53-F59FC27CBCE6}" type="sibTrans" cxnId="{8140F551-8697-4268-90E7-07391C810BFA}">
      <dgm:prSet/>
      <dgm:spPr/>
      <dgm:t>
        <a:bodyPr/>
        <a:lstStyle/>
        <a:p>
          <a:endParaRPr lang="en-US"/>
        </a:p>
      </dgm:t>
    </dgm:pt>
    <dgm:pt modelId="{49158E40-4FD3-47D4-97F9-677422CED8B2}">
      <dgm:prSet phldrT="[Text]"/>
      <dgm:spPr/>
      <dgm:t>
        <a:bodyPr/>
        <a:lstStyle/>
        <a:p>
          <a:r>
            <a:rPr lang="en-US" dirty="0" smtClean="0"/>
            <a:t>1222 match either Findings or Procedures axes</a:t>
          </a:r>
          <a:endParaRPr lang="en-US" dirty="0"/>
        </a:p>
      </dgm:t>
    </dgm:pt>
    <dgm:pt modelId="{EE2A4709-80FB-439D-92F4-5D4C46413F3D}" type="parTrans" cxnId="{4006E09F-1886-48B0-8106-A0D4DB50073D}">
      <dgm:prSet/>
      <dgm:spPr/>
      <dgm:t>
        <a:bodyPr/>
        <a:lstStyle/>
        <a:p>
          <a:endParaRPr lang="en-US"/>
        </a:p>
      </dgm:t>
    </dgm:pt>
    <dgm:pt modelId="{8BA20DDC-0E63-4E2E-8D4F-9CFC70DF84BD}" type="sibTrans" cxnId="{4006E09F-1886-48B0-8106-A0D4DB50073D}">
      <dgm:prSet/>
      <dgm:spPr/>
      <dgm:t>
        <a:bodyPr/>
        <a:lstStyle/>
        <a:p>
          <a:endParaRPr lang="en-US"/>
        </a:p>
      </dgm:t>
    </dgm:pt>
    <dgm:pt modelId="{37FCF34B-CED4-4A0F-A8F0-446A73405F0D}">
      <dgm:prSet phldrT="[Text]"/>
      <dgm:spPr/>
      <dgm:t>
        <a:bodyPr/>
        <a:lstStyle/>
        <a:p>
          <a:r>
            <a:rPr lang="en-US" smtClean="0"/>
            <a:t>700 match another axis</a:t>
          </a:r>
          <a:endParaRPr lang="en-US" dirty="0"/>
        </a:p>
      </dgm:t>
    </dgm:pt>
    <dgm:pt modelId="{68BF97DD-48B5-45DE-B88E-C76B1CA71240}" type="parTrans" cxnId="{24F735D9-7036-43FD-B9FD-FAEEAA24FED2}">
      <dgm:prSet/>
      <dgm:spPr/>
      <dgm:t>
        <a:bodyPr/>
        <a:lstStyle/>
        <a:p>
          <a:endParaRPr lang="en-US"/>
        </a:p>
      </dgm:t>
    </dgm:pt>
    <dgm:pt modelId="{6364E414-1E57-42C1-83BB-1122770C79D0}" type="sibTrans" cxnId="{24F735D9-7036-43FD-B9FD-FAEEAA24FED2}">
      <dgm:prSet/>
      <dgm:spPr/>
      <dgm:t>
        <a:bodyPr/>
        <a:lstStyle/>
        <a:p>
          <a:endParaRPr lang="en-US"/>
        </a:p>
      </dgm:t>
    </dgm:pt>
    <dgm:pt modelId="{F73D6C10-10F0-47A2-8617-FFBB38441B1E}" type="pres">
      <dgm:prSet presAssocID="{C83FB625-3863-4BA1-8291-556C81C5B6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B354F58-5924-4D99-B6D7-01D022AAA5FA}" type="pres">
      <dgm:prSet presAssocID="{ED307717-2612-4EB2-B0F7-203C1C134F76}" presName="root1" presStyleCnt="0"/>
      <dgm:spPr/>
    </dgm:pt>
    <dgm:pt modelId="{7108F49F-2312-4A57-86CD-3C11F8276038}" type="pres">
      <dgm:prSet presAssocID="{ED307717-2612-4EB2-B0F7-203C1C134F76}" presName="LevelOneTextNode" presStyleLbl="node0" presStyleIdx="0" presStyleCnt="1">
        <dgm:presLayoutVars>
          <dgm:chPref val="3"/>
        </dgm:presLayoutVars>
      </dgm:prSet>
      <dgm:spPr/>
    </dgm:pt>
    <dgm:pt modelId="{7B6946D8-C612-4739-93A3-72AF7C28F066}" type="pres">
      <dgm:prSet presAssocID="{ED307717-2612-4EB2-B0F7-203C1C134F76}" presName="level2hierChild" presStyleCnt="0"/>
      <dgm:spPr/>
    </dgm:pt>
    <dgm:pt modelId="{CBB0615B-59AE-494C-BA8E-63A1DB2FAC38}" type="pres">
      <dgm:prSet presAssocID="{D53CF99B-B6BB-4601-BEA3-89DA36C0419E}" presName="conn2-1" presStyleLbl="parChTrans1D2" presStyleIdx="0" presStyleCnt="2"/>
      <dgm:spPr/>
    </dgm:pt>
    <dgm:pt modelId="{F1D71718-5988-4C3B-A8B9-93A52BEBBFEF}" type="pres">
      <dgm:prSet presAssocID="{D53CF99B-B6BB-4601-BEA3-89DA36C0419E}" presName="connTx" presStyleLbl="parChTrans1D2" presStyleIdx="0" presStyleCnt="2"/>
      <dgm:spPr/>
    </dgm:pt>
    <dgm:pt modelId="{65B342B0-C6F0-4B4D-8A7A-FB195C47F258}" type="pres">
      <dgm:prSet presAssocID="{658160F1-F472-41A1-945B-39605FAB2F70}" presName="root2" presStyleCnt="0"/>
      <dgm:spPr/>
    </dgm:pt>
    <dgm:pt modelId="{B60DE022-D94C-4F5D-9167-00DE041887B6}" type="pres">
      <dgm:prSet presAssocID="{658160F1-F472-41A1-945B-39605FAB2F70}" presName="LevelTwoTextNode" presStyleLbl="node2" presStyleIdx="0" presStyleCnt="2">
        <dgm:presLayoutVars>
          <dgm:chPref val="3"/>
        </dgm:presLayoutVars>
      </dgm:prSet>
      <dgm:spPr/>
    </dgm:pt>
    <dgm:pt modelId="{E5C2B42C-9F9C-4A5B-8BDD-9FF8B38012F5}" type="pres">
      <dgm:prSet presAssocID="{658160F1-F472-41A1-945B-39605FAB2F70}" presName="level3hierChild" presStyleCnt="0"/>
      <dgm:spPr/>
    </dgm:pt>
    <dgm:pt modelId="{8643507D-DD17-42FD-92F5-2F5C4EF202D3}" type="pres">
      <dgm:prSet presAssocID="{C5C58169-21F1-465C-BD3B-81140454F886}" presName="conn2-1" presStyleLbl="parChTrans1D2" presStyleIdx="1" presStyleCnt="2"/>
      <dgm:spPr/>
    </dgm:pt>
    <dgm:pt modelId="{C55D6848-CC55-4DAA-97CC-D6155BD1795A}" type="pres">
      <dgm:prSet presAssocID="{C5C58169-21F1-465C-BD3B-81140454F886}" presName="connTx" presStyleLbl="parChTrans1D2" presStyleIdx="1" presStyleCnt="2"/>
      <dgm:spPr/>
    </dgm:pt>
    <dgm:pt modelId="{D8E59A75-7F3F-4CD1-AE9C-444DE504A137}" type="pres">
      <dgm:prSet presAssocID="{7EFFCDD6-08A3-4F22-B339-E074CE77174E}" presName="root2" presStyleCnt="0"/>
      <dgm:spPr/>
    </dgm:pt>
    <dgm:pt modelId="{76852809-8908-4EC6-AF9F-143017D46009}" type="pres">
      <dgm:prSet presAssocID="{7EFFCDD6-08A3-4F22-B339-E074CE77174E}" presName="LevelTwoTextNode" presStyleLbl="node2" presStyleIdx="1" presStyleCnt="2">
        <dgm:presLayoutVars>
          <dgm:chPref val="3"/>
        </dgm:presLayoutVars>
      </dgm:prSet>
      <dgm:spPr/>
    </dgm:pt>
    <dgm:pt modelId="{913A4948-0BED-44BF-8A5C-5AA497113264}" type="pres">
      <dgm:prSet presAssocID="{7EFFCDD6-08A3-4F22-B339-E074CE77174E}" presName="level3hierChild" presStyleCnt="0"/>
      <dgm:spPr/>
    </dgm:pt>
    <dgm:pt modelId="{3E147FD4-690A-4660-BCE9-337B3020899C}" type="pres">
      <dgm:prSet presAssocID="{EE2A4709-80FB-439D-92F4-5D4C46413F3D}" presName="conn2-1" presStyleLbl="parChTrans1D3" presStyleIdx="0" presStyleCnt="2"/>
      <dgm:spPr/>
    </dgm:pt>
    <dgm:pt modelId="{E318CECA-D3C9-4D7C-A7C0-66D9D85D07E9}" type="pres">
      <dgm:prSet presAssocID="{EE2A4709-80FB-439D-92F4-5D4C46413F3D}" presName="connTx" presStyleLbl="parChTrans1D3" presStyleIdx="0" presStyleCnt="2"/>
      <dgm:spPr/>
    </dgm:pt>
    <dgm:pt modelId="{9F357054-B2E3-464D-A141-8C5A9CEBF385}" type="pres">
      <dgm:prSet presAssocID="{49158E40-4FD3-47D4-97F9-677422CED8B2}" presName="root2" presStyleCnt="0"/>
      <dgm:spPr/>
    </dgm:pt>
    <dgm:pt modelId="{A7F7AA70-8130-4598-BD82-C5BDBFA0FBCD}" type="pres">
      <dgm:prSet presAssocID="{49158E40-4FD3-47D4-97F9-677422CED8B2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A8D4E5-319F-4ECD-AE5E-5BC060AF8736}" type="pres">
      <dgm:prSet presAssocID="{49158E40-4FD3-47D4-97F9-677422CED8B2}" presName="level3hierChild" presStyleCnt="0"/>
      <dgm:spPr/>
    </dgm:pt>
    <dgm:pt modelId="{26863A21-1475-4CFB-A343-A100B4F3C139}" type="pres">
      <dgm:prSet presAssocID="{68BF97DD-48B5-45DE-B88E-C76B1CA71240}" presName="conn2-1" presStyleLbl="parChTrans1D3" presStyleIdx="1" presStyleCnt="2"/>
      <dgm:spPr/>
    </dgm:pt>
    <dgm:pt modelId="{57363E7F-3450-4D5E-ADA7-0C72AB666A8E}" type="pres">
      <dgm:prSet presAssocID="{68BF97DD-48B5-45DE-B88E-C76B1CA71240}" presName="connTx" presStyleLbl="parChTrans1D3" presStyleIdx="1" presStyleCnt="2"/>
      <dgm:spPr/>
    </dgm:pt>
    <dgm:pt modelId="{CFEAF01F-96BB-488D-84D3-710466EFAD4B}" type="pres">
      <dgm:prSet presAssocID="{37FCF34B-CED4-4A0F-A8F0-446A73405F0D}" presName="root2" presStyleCnt="0"/>
      <dgm:spPr/>
    </dgm:pt>
    <dgm:pt modelId="{74C097A3-209E-4E69-895D-C7A9C9FA0437}" type="pres">
      <dgm:prSet presAssocID="{37FCF34B-CED4-4A0F-A8F0-446A73405F0D}" presName="LevelTwoTextNode" presStyleLbl="node3" presStyleIdx="1" presStyleCnt="2">
        <dgm:presLayoutVars>
          <dgm:chPref val="3"/>
        </dgm:presLayoutVars>
      </dgm:prSet>
      <dgm:spPr/>
    </dgm:pt>
    <dgm:pt modelId="{B1D262E0-E291-4E58-A076-091EB34114C6}" type="pres">
      <dgm:prSet presAssocID="{37FCF34B-CED4-4A0F-A8F0-446A73405F0D}" presName="level3hierChild" presStyleCnt="0"/>
      <dgm:spPr/>
    </dgm:pt>
  </dgm:ptLst>
  <dgm:cxnLst>
    <dgm:cxn modelId="{875DBCDD-665B-4B03-BD86-56E30EA61BF2}" type="presOf" srcId="{ED307717-2612-4EB2-B0F7-203C1C134F76}" destId="{7108F49F-2312-4A57-86CD-3C11F8276038}" srcOrd="0" destOrd="0" presId="urn:microsoft.com/office/officeart/2005/8/layout/hierarchy2"/>
    <dgm:cxn modelId="{8F699F22-1DEA-45FD-8A76-C7E5EB76EB91}" type="presOf" srcId="{D53CF99B-B6BB-4601-BEA3-89DA36C0419E}" destId="{CBB0615B-59AE-494C-BA8E-63A1DB2FAC38}" srcOrd="0" destOrd="0" presId="urn:microsoft.com/office/officeart/2005/8/layout/hierarchy2"/>
    <dgm:cxn modelId="{32E4841F-E480-4A1A-8326-B010A6709AD2}" type="presOf" srcId="{68BF97DD-48B5-45DE-B88E-C76B1CA71240}" destId="{26863A21-1475-4CFB-A343-A100B4F3C139}" srcOrd="0" destOrd="0" presId="urn:microsoft.com/office/officeart/2005/8/layout/hierarchy2"/>
    <dgm:cxn modelId="{EF36E673-F125-4265-837C-8F7ABBA72D75}" type="presOf" srcId="{68BF97DD-48B5-45DE-B88E-C76B1CA71240}" destId="{57363E7F-3450-4D5E-ADA7-0C72AB666A8E}" srcOrd="1" destOrd="0" presId="urn:microsoft.com/office/officeart/2005/8/layout/hierarchy2"/>
    <dgm:cxn modelId="{C631917F-0F41-43AC-97A9-4E41A18159B7}" type="presOf" srcId="{C5C58169-21F1-465C-BD3B-81140454F886}" destId="{8643507D-DD17-42FD-92F5-2F5C4EF202D3}" srcOrd="0" destOrd="0" presId="urn:microsoft.com/office/officeart/2005/8/layout/hierarchy2"/>
    <dgm:cxn modelId="{5C0EA9A7-C8F6-4000-85FC-9A90B8B976BE}" srcId="{C83FB625-3863-4BA1-8291-556C81C5B6A6}" destId="{ED307717-2612-4EB2-B0F7-203C1C134F76}" srcOrd="0" destOrd="0" parTransId="{6BDDA866-9E8E-45E8-B642-5F3580AD4A52}" sibTransId="{89FA09DC-6F59-4812-B8A1-B5C9D6B4720F}"/>
    <dgm:cxn modelId="{B0ABDE91-8F7E-448E-A146-2197E6D97604}" type="presOf" srcId="{C5C58169-21F1-465C-BD3B-81140454F886}" destId="{C55D6848-CC55-4DAA-97CC-D6155BD1795A}" srcOrd="1" destOrd="0" presId="urn:microsoft.com/office/officeart/2005/8/layout/hierarchy2"/>
    <dgm:cxn modelId="{00FAA4CF-F6D9-4CDE-AD98-A42A3E4E1707}" type="presOf" srcId="{37FCF34B-CED4-4A0F-A8F0-446A73405F0D}" destId="{74C097A3-209E-4E69-895D-C7A9C9FA0437}" srcOrd="0" destOrd="0" presId="urn:microsoft.com/office/officeart/2005/8/layout/hierarchy2"/>
    <dgm:cxn modelId="{885C5CF1-D7B1-4A58-997B-FF75F330562F}" type="presOf" srcId="{49158E40-4FD3-47D4-97F9-677422CED8B2}" destId="{A7F7AA70-8130-4598-BD82-C5BDBFA0FBCD}" srcOrd="0" destOrd="0" presId="urn:microsoft.com/office/officeart/2005/8/layout/hierarchy2"/>
    <dgm:cxn modelId="{8140F551-8697-4268-90E7-07391C810BFA}" srcId="{ED307717-2612-4EB2-B0F7-203C1C134F76}" destId="{7EFFCDD6-08A3-4F22-B339-E074CE77174E}" srcOrd="1" destOrd="0" parTransId="{C5C58169-21F1-465C-BD3B-81140454F886}" sibTransId="{B490289D-B26D-41D0-9F53-F59FC27CBCE6}"/>
    <dgm:cxn modelId="{F3289461-A2EC-424C-ABF9-4A92F324E1E1}" type="presOf" srcId="{7EFFCDD6-08A3-4F22-B339-E074CE77174E}" destId="{76852809-8908-4EC6-AF9F-143017D46009}" srcOrd="0" destOrd="0" presId="urn:microsoft.com/office/officeart/2005/8/layout/hierarchy2"/>
    <dgm:cxn modelId="{C86BDCFA-D986-45EF-BFBB-95C448FF4726}" type="presOf" srcId="{EE2A4709-80FB-439D-92F4-5D4C46413F3D}" destId="{3E147FD4-690A-4660-BCE9-337B3020899C}" srcOrd="0" destOrd="0" presId="urn:microsoft.com/office/officeart/2005/8/layout/hierarchy2"/>
    <dgm:cxn modelId="{AE3E2CC9-D388-4E3E-A48A-76AD75FB7725}" type="presOf" srcId="{658160F1-F472-41A1-945B-39605FAB2F70}" destId="{B60DE022-D94C-4F5D-9167-00DE041887B6}" srcOrd="0" destOrd="0" presId="urn:microsoft.com/office/officeart/2005/8/layout/hierarchy2"/>
    <dgm:cxn modelId="{24F735D9-7036-43FD-B9FD-FAEEAA24FED2}" srcId="{7EFFCDD6-08A3-4F22-B339-E074CE77174E}" destId="{37FCF34B-CED4-4A0F-A8F0-446A73405F0D}" srcOrd="1" destOrd="0" parTransId="{68BF97DD-48B5-45DE-B88E-C76B1CA71240}" sibTransId="{6364E414-1E57-42C1-83BB-1122770C79D0}"/>
    <dgm:cxn modelId="{E8447A93-9DF8-481C-A003-7C5BAB9DE6A2}" srcId="{ED307717-2612-4EB2-B0F7-203C1C134F76}" destId="{658160F1-F472-41A1-945B-39605FAB2F70}" srcOrd="0" destOrd="0" parTransId="{D53CF99B-B6BB-4601-BEA3-89DA36C0419E}" sibTransId="{04B82AAB-6DE9-4DD5-8634-05024CDF115D}"/>
    <dgm:cxn modelId="{B330CB73-C190-4FF0-A1F0-3B3B7316DEBB}" type="presOf" srcId="{EE2A4709-80FB-439D-92F4-5D4C46413F3D}" destId="{E318CECA-D3C9-4D7C-A7C0-66D9D85D07E9}" srcOrd="1" destOrd="0" presId="urn:microsoft.com/office/officeart/2005/8/layout/hierarchy2"/>
    <dgm:cxn modelId="{D391E70E-2C31-47DD-8392-1CF74218F8F5}" type="presOf" srcId="{D53CF99B-B6BB-4601-BEA3-89DA36C0419E}" destId="{F1D71718-5988-4C3B-A8B9-93A52BEBBFEF}" srcOrd="1" destOrd="0" presId="urn:microsoft.com/office/officeart/2005/8/layout/hierarchy2"/>
    <dgm:cxn modelId="{4006E09F-1886-48B0-8106-A0D4DB50073D}" srcId="{7EFFCDD6-08A3-4F22-B339-E074CE77174E}" destId="{49158E40-4FD3-47D4-97F9-677422CED8B2}" srcOrd="0" destOrd="0" parTransId="{EE2A4709-80FB-439D-92F4-5D4C46413F3D}" sibTransId="{8BA20DDC-0E63-4E2E-8D4F-9CFC70DF84BD}"/>
    <dgm:cxn modelId="{5A834D8D-9642-4454-9C00-CD3A8E1FCF75}" type="presOf" srcId="{C83FB625-3863-4BA1-8291-556C81C5B6A6}" destId="{F73D6C10-10F0-47A2-8617-FFBB38441B1E}" srcOrd="0" destOrd="0" presId="urn:microsoft.com/office/officeart/2005/8/layout/hierarchy2"/>
    <dgm:cxn modelId="{8F64956A-BE02-4FFA-B273-740AFA47CE10}" type="presParOf" srcId="{F73D6C10-10F0-47A2-8617-FFBB38441B1E}" destId="{5B354F58-5924-4D99-B6D7-01D022AAA5FA}" srcOrd="0" destOrd="0" presId="urn:microsoft.com/office/officeart/2005/8/layout/hierarchy2"/>
    <dgm:cxn modelId="{A732D746-6C29-435A-A929-A2A49406564E}" type="presParOf" srcId="{5B354F58-5924-4D99-B6D7-01D022AAA5FA}" destId="{7108F49F-2312-4A57-86CD-3C11F8276038}" srcOrd="0" destOrd="0" presId="urn:microsoft.com/office/officeart/2005/8/layout/hierarchy2"/>
    <dgm:cxn modelId="{250233E2-0A6E-4D5D-B566-8AD4591768AB}" type="presParOf" srcId="{5B354F58-5924-4D99-B6D7-01D022AAA5FA}" destId="{7B6946D8-C612-4739-93A3-72AF7C28F066}" srcOrd="1" destOrd="0" presId="urn:microsoft.com/office/officeart/2005/8/layout/hierarchy2"/>
    <dgm:cxn modelId="{930BE632-2732-4921-96D8-97171FF6E26B}" type="presParOf" srcId="{7B6946D8-C612-4739-93A3-72AF7C28F066}" destId="{CBB0615B-59AE-494C-BA8E-63A1DB2FAC38}" srcOrd="0" destOrd="0" presId="urn:microsoft.com/office/officeart/2005/8/layout/hierarchy2"/>
    <dgm:cxn modelId="{B0170702-E95A-47B1-A5A4-EB2D1DFA2A1C}" type="presParOf" srcId="{CBB0615B-59AE-494C-BA8E-63A1DB2FAC38}" destId="{F1D71718-5988-4C3B-A8B9-93A52BEBBFEF}" srcOrd="0" destOrd="0" presId="urn:microsoft.com/office/officeart/2005/8/layout/hierarchy2"/>
    <dgm:cxn modelId="{62F70F51-5CFB-4D0C-99E9-3D161E939D98}" type="presParOf" srcId="{7B6946D8-C612-4739-93A3-72AF7C28F066}" destId="{65B342B0-C6F0-4B4D-8A7A-FB195C47F258}" srcOrd="1" destOrd="0" presId="urn:microsoft.com/office/officeart/2005/8/layout/hierarchy2"/>
    <dgm:cxn modelId="{CDA251AF-2B30-4C24-A579-5D3D1DD1B6E8}" type="presParOf" srcId="{65B342B0-C6F0-4B4D-8A7A-FB195C47F258}" destId="{B60DE022-D94C-4F5D-9167-00DE041887B6}" srcOrd="0" destOrd="0" presId="urn:microsoft.com/office/officeart/2005/8/layout/hierarchy2"/>
    <dgm:cxn modelId="{DCC0131F-F6F8-4567-88DC-F227E3B819DD}" type="presParOf" srcId="{65B342B0-C6F0-4B4D-8A7A-FB195C47F258}" destId="{E5C2B42C-9F9C-4A5B-8BDD-9FF8B38012F5}" srcOrd="1" destOrd="0" presId="urn:microsoft.com/office/officeart/2005/8/layout/hierarchy2"/>
    <dgm:cxn modelId="{B0F62027-65FE-42E3-904E-0641C0895879}" type="presParOf" srcId="{7B6946D8-C612-4739-93A3-72AF7C28F066}" destId="{8643507D-DD17-42FD-92F5-2F5C4EF202D3}" srcOrd="2" destOrd="0" presId="urn:microsoft.com/office/officeart/2005/8/layout/hierarchy2"/>
    <dgm:cxn modelId="{919D30A0-68C5-4CBA-90D5-6DD3C45ED915}" type="presParOf" srcId="{8643507D-DD17-42FD-92F5-2F5C4EF202D3}" destId="{C55D6848-CC55-4DAA-97CC-D6155BD1795A}" srcOrd="0" destOrd="0" presId="urn:microsoft.com/office/officeart/2005/8/layout/hierarchy2"/>
    <dgm:cxn modelId="{08AD7F7E-2567-4A15-B8E7-D32E71EFEDD9}" type="presParOf" srcId="{7B6946D8-C612-4739-93A3-72AF7C28F066}" destId="{D8E59A75-7F3F-4CD1-AE9C-444DE504A137}" srcOrd="3" destOrd="0" presId="urn:microsoft.com/office/officeart/2005/8/layout/hierarchy2"/>
    <dgm:cxn modelId="{D204C4D4-903D-4323-90C1-23893F49B312}" type="presParOf" srcId="{D8E59A75-7F3F-4CD1-AE9C-444DE504A137}" destId="{76852809-8908-4EC6-AF9F-143017D46009}" srcOrd="0" destOrd="0" presId="urn:microsoft.com/office/officeart/2005/8/layout/hierarchy2"/>
    <dgm:cxn modelId="{7AE6AF52-EC3B-4EF1-9677-BEE754B96FC0}" type="presParOf" srcId="{D8E59A75-7F3F-4CD1-AE9C-444DE504A137}" destId="{913A4948-0BED-44BF-8A5C-5AA497113264}" srcOrd="1" destOrd="0" presId="urn:microsoft.com/office/officeart/2005/8/layout/hierarchy2"/>
    <dgm:cxn modelId="{7DEFD642-2F67-4183-9925-2BD1FA5AAF9C}" type="presParOf" srcId="{913A4948-0BED-44BF-8A5C-5AA497113264}" destId="{3E147FD4-690A-4660-BCE9-337B3020899C}" srcOrd="0" destOrd="0" presId="urn:microsoft.com/office/officeart/2005/8/layout/hierarchy2"/>
    <dgm:cxn modelId="{C587E59C-71EA-40E8-B3ED-D7D1424DB8DC}" type="presParOf" srcId="{3E147FD4-690A-4660-BCE9-337B3020899C}" destId="{E318CECA-D3C9-4D7C-A7C0-66D9D85D07E9}" srcOrd="0" destOrd="0" presId="urn:microsoft.com/office/officeart/2005/8/layout/hierarchy2"/>
    <dgm:cxn modelId="{6A2AE1D1-31FC-4938-8946-530C6FD43776}" type="presParOf" srcId="{913A4948-0BED-44BF-8A5C-5AA497113264}" destId="{9F357054-B2E3-464D-A141-8C5A9CEBF385}" srcOrd="1" destOrd="0" presId="urn:microsoft.com/office/officeart/2005/8/layout/hierarchy2"/>
    <dgm:cxn modelId="{163DAA11-FC57-4A0D-8938-6E079E6EFA2A}" type="presParOf" srcId="{9F357054-B2E3-464D-A141-8C5A9CEBF385}" destId="{A7F7AA70-8130-4598-BD82-C5BDBFA0FBCD}" srcOrd="0" destOrd="0" presId="urn:microsoft.com/office/officeart/2005/8/layout/hierarchy2"/>
    <dgm:cxn modelId="{9BAD1953-57AF-4A29-AAEE-213B61AECDA3}" type="presParOf" srcId="{9F357054-B2E3-464D-A141-8C5A9CEBF385}" destId="{F6A8D4E5-319F-4ECD-AE5E-5BC060AF8736}" srcOrd="1" destOrd="0" presId="urn:microsoft.com/office/officeart/2005/8/layout/hierarchy2"/>
    <dgm:cxn modelId="{0CE7735B-FA8A-4292-A386-7CD58E9473E1}" type="presParOf" srcId="{913A4948-0BED-44BF-8A5C-5AA497113264}" destId="{26863A21-1475-4CFB-A343-A100B4F3C139}" srcOrd="2" destOrd="0" presId="urn:microsoft.com/office/officeart/2005/8/layout/hierarchy2"/>
    <dgm:cxn modelId="{AA5439B0-7524-462B-AE42-13793EAE9DAC}" type="presParOf" srcId="{26863A21-1475-4CFB-A343-A100B4F3C139}" destId="{57363E7F-3450-4D5E-ADA7-0C72AB666A8E}" srcOrd="0" destOrd="0" presId="urn:microsoft.com/office/officeart/2005/8/layout/hierarchy2"/>
    <dgm:cxn modelId="{0731C0D7-1C6D-456D-9A28-A222911AFE28}" type="presParOf" srcId="{913A4948-0BED-44BF-8A5C-5AA497113264}" destId="{CFEAF01F-96BB-488D-84D3-710466EFAD4B}" srcOrd="3" destOrd="0" presId="urn:microsoft.com/office/officeart/2005/8/layout/hierarchy2"/>
    <dgm:cxn modelId="{AACF5120-442C-41C5-A70D-98E82B0C888A}" type="presParOf" srcId="{CFEAF01F-96BB-488D-84D3-710466EFAD4B}" destId="{74C097A3-209E-4E69-895D-C7A9C9FA0437}" srcOrd="0" destOrd="0" presId="urn:microsoft.com/office/officeart/2005/8/layout/hierarchy2"/>
    <dgm:cxn modelId="{FC8DD598-9BA1-43AB-90E9-16858BB881DF}" type="presParOf" srcId="{CFEAF01F-96BB-488D-84D3-710466EFAD4B}" destId="{B1D262E0-E291-4E58-A076-091EB34114C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F49F-2312-4A57-86CD-3C11F8276038}">
      <dsp:nvSpPr>
        <dsp:cNvPr id="0" name=""/>
        <dsp:cNvSpPr/>
      </dsp:nvSpPr>
      <dsp:spPr>
        <a:xfrm>
          <a:off x="1587" y="140067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16823 Unique Nursing CUIs in UMLS 2015AB</a:t>
          </a:r>
          <a:endParaRPr lang="en-US" sz="1300" kern="1200" dirty="0"/>
        </a:p>
      </dsp:txBody>
      <dsp:txXfrm>
        <a:off x="25068" y="1424152"/>
        <a:ext cx="1556412" cy="754725"/>
      </dsp:txXfrm>
    </dsp:sp>
    <dsp:sp modelId="{CBB0615B-59AE-494C-BA8E-63A1DB2FAC38}">
      <dsp:nvSpPr>
        <dsp:cNvPr id="0" name=""/>
        <dsp:cNvSpPr/>
      </dsp:nvSpPr>
      <dsp:spPr>
        <a:xfrm rot="19457599">
          <a:off x="1530725" y="1553275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5891" y="1551284"/>
        <a:ext cx="39491" cy="39491"/>
      </dsp:txXfrm>
    </dsp:sp>
    <dsp:sp modelId="{B60DE022-D94C-4F5D-9167-00DE041887B6}">
      <dsp:nvSpPr>
        <dsp:cNvPr id="0" name=""/>
        <dsp:cNvSpPr/>
      </dsp:nvSpPr>
      <dsp:spPr>
        <a:xfrm>
          <a:off x="2246312" y="939700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14901 Nursing CUIs have no match in SNOMED CT</a:t>
          </a:r>
          <a:endParaRPr lang="en-US" sz="1300" kern="1200" dirty="0"/>
        </a:p>
      </dsp:txBody>
      <dsp:txXfrm>
        <a:off x="2269793" y="963181"/>
        <a:ext cx="1556412" cy="754725"/>
      </dsp:txXfrm>
    </dsp:sp>
    <dsp:sp modelId="{8643507D-DD17-42FD-92F5-2F5C4EF202D3}">
      <dsp:nvSpPr>
        <dsp:cNvPr id="0" name=""/>
        <dsp:cNvSpPr/>
      </dsp:nvSpPr>
      <dsp:spPr>
        <a:xfrm rot="2142401">
          <a:off x="1530725" y="2014246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5891" y="2012254"/>
        <a:ext cx="39491" cy="39491"/>
      </dsp:txXfrm>
    </dsp:sp>
    <dsp:sp modelId="{76852809-8908-4EC6-AF9F-143017D46009}">
      <dsp:nvSpPr>
        <dsp:cNvPr id="0" name=""/>
        <dsp:cNvSpPr/>
      </dsp:nvSpPr>
      <dsp:spPr>
        <a:xfrm>
          <a:off x="2246312" y="186164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1922 Nursing CUIs have matching SNOMED CT code</a:t>
          </a:r>
          <a:endParaRPr lang="en-US" sz="1300" kern="1200" dirty="0"/>
        </a:p>
      </dsp:txBody>
      <dsp:txXfrm>
        <a:off x="2269793" y="1885122"/>
        <a:ext cx="1556412" cy="754725"/>
      </dsp:txXfrm>
    </dsp:sp>
    <dsp:sp modelId="{3E147FD4-690A-4660-BCE9-337B3020899C}">
      <dsp:nvSpPr>
        <dsp:cNvPr id="0" name=""/>
        <dsp:cNvSpPr/>
      </dsp:nvSpPr>
      <dsp:spPr>
        <a:xfrm rot="19457599">
          <a:off x="3775450" y="2014246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50616" y="2012254"/>
        <a:ext cx="39491" cy="39491"/>
      </dsp:txXfrm>
    </dsp:sp>
    <dsp:sp modelId="{A7F7AA70-8130-4598-BD82-C5BDBFA0FBCD}">
      <dsp:nvSpPr>
        <dsp:cNvPr id="0" name=""/>
        <dsp:cNvSpPr/>
      </dsp:nvSpPr>
      <dsp:spPr>
        <a:xfrm>
          <a:off x="4491037" y="140067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1222 match either Findings or Procedures axes</a:t>
          </a:r>
          <a:endParaRPr lang="en-US" sz="1300" kern="1200" dirty="0"/>
        </a:p>
      </dsp:txBody>
      <dsp:txXfrm>
        <a:off x="4514518" y="1424152"/>
        <a:ext cx="1556412" cy="754725"/>
      </dsp:txXfrm>
    </dsp:sp>
    <dsp:sp modelId="{26863A21-1475-4CFB-A343-A100B4F3C139}">
      <dsp:nvSpPr>
        <dsp:cNvPr id="0" name=""/>
        <dsp:cNvSpPr/>
      </dsp:nvSpPr>
      <dsp:spPr>
        <a:xfrm rot="2142401">
          <a:off x="3775450" y="2475216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50616" y="2473224"/>
        <a:ext cx="39491" cy="39491"/>
      </dsp:txXfrm>
    </dsp:sp>
    <dsp:sp modelId="{74C097A3-209E-4E69-895D-C7A9C9FA0437}">
      <dsp:nvSpPr>
        <dsp:cNvPr id="0" name=""/>
        <dsp:cNvSpPr/>
      </dsp:nvSpPr>
      <dsp:spPr>
        <a:xfrm>
          <a:off x="4491037" y="232261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700 match another axis</a:t>
          </a:r>
          <a:endParaRPr lang="en-US" sz="1300" kern="1200" dirty="0"/>
        </a:p>
      </dsp:txBody>
      <dsp:txXfrm>
        <a:off x="4514518" y="2346092"/>
        <a:ext cx="1556412" cy="754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D0F17-D83E-4A2F-9F1C-B7D1ED77B978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C404A-CDE6-45FF-920C-72C837328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9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3" y="1516828"/>
            <a:ext cx="3417346" cy="750981"/>
          </a:xfrm>
        </p:spPr>
        <p:txBody>
          <a:bodyPr anchor="b"/>
          <a:lstStyle>
            <a:lvl1pPr algn="l">
              <a:defRPr sz="2000"/>
            </a:lvl1pPr>
          </a:lstStyle>
          <a:p>
            <a:fld id="{57D0D6B0-4403-4179-8EF6-0BBEFCD5B4FE}" type="datetime1">
              <a:rPr lang="en-US" smtClean="0"/>
              <a:t>12/14/2015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Warren Associates,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3CA8-70FE-4A63-8283-A5CAEEEC26E5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7274-14F8-4636-8567-51F20374D258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8BEF-5B65-4481-B792-64BA01A427F3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A8C5-26A9-42D7-9C6A-F428BBC3F227}" type="datetime1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6DCA-655D-4D7E-B2A8-8BF11C031019}" type="datetime1">
              <a:rPr lang="en-US" smtClean="0"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B4881-B033-48F2-B9B4-805DF04122A6}" type="datetime1">
              <a:rPr lang="en-US" smtClean="0"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36E1-1B5C-40D3-B93D-F6BACBB25E33}" type="datetime1">
              <a:rPr lang="en-US" smtClean="0"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E510-C688-4D72-A767-396C63B80707}" type="datetime1">
              <a:rPr lang="en-US" smtClean="0"/>
              <a:t>12/14/2015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A668-7AFD-4D64-91D7-D96CD89ABDA2}" type="datetime1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5D80CFB-BCD5-4367-8BF9-F796C7D0A083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Warren Associates,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 Nursing Terminology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9097" y="4421080"/>
            <a:ext cx="3506992" cy="126062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Judith J. Warren, PhD, RN, FAAN, FACMI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1FE5F-C096-48B3-AE6F-EBBEFCBA1D71}" type="datetime1">
              <a:rPr lang="en-US" smtClean="0"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UMLS 2015AB</a:t>
            </a:r>
          </a:p>
          <a:p>
            <a:pPr lvl="1"/>
            <a:r>
              <a:rPr lang="en-US" dirty="0" smtClean="0"/>
              <a:t>Select nursing terminologies of interest</a:t>
            </a:r>
          </a:p>
          <a:p>
            <a:pPr lvl="2"/>
            <a:r>
              <a:rPr lang="en-US" dirty="0" smtClean="0"/>
              <a:t>Not ICNP</a:t>
            </a:r>
          </a:p>
          <a:p>
            <a:r>
              <a:rPr lang="en-US" dirty="0" smtClean="0"/>
              <a:t>Versions in UMLs</a:t>
            </a:r>
          </a:p>
          <a:p>
            <a:pPr lvl="1"/>
            <a:r>
              <a:rPr lang="en-US" dirty="0" smtClean="0"/>
              <a:t>NANDA, 2004</a:t>
            </a:r>
          </a:p>
          <a:p>
            <a:pPr lvl="1"/>
            <a:r>
              <a:rPr lang="en-US" dirty="0" smtClean="0"/>
              <a:t>NIC, 2005</a:t>
            </a:r>
          </a:p>
          <a:p>
            <a:pPr lvl="1"/>
            <a:r>
              <a:rPr lang="en-US" dirty="0" smtClean="0"/>
              <a:t>NOC, 2009</a:t>
            </a:r>
          </a:p>
          <a:p>
            <a:pPr lvl="1"/>
            <a:r>
              <a:rPr lang="en-US" dirty="0" smtClean="0"/>
              <a:t>PNDS, 2011</a:t>
            </a:r>
          </a:p>
          <a:p>
            <a:pPr lvl="1"/>
            <a:r>
              <a:rPr lang="en-US" dirty="0" smtClean="0"/>
              <a:t>CCC, version 2.5 (current)</a:t>
            </a:r>
          </a:p>
          <a:p>
            <a:pPr lvl="1"/>
            <a:r>
              <a:rPr lang="en-US" dirty="0" smtClean="0"/>
              <a:t>Omaha, 2005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4F5-EBD0-4011-B8A6-AA8BDFB18DAF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 Nursing Terminologies in SNOMED 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84102923"/>
              </p:ext>
            </p:extLst>
          </p:nvPr>
        </p:nvGraphicFramePr>
        <p:xfrm>
          <a:off x="12192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1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NANDA, 2004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724090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428" y="4381952"/>
            <a:ext cx="7183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Axes: observable entity, self image; function, sexual function</a:t>
            </a:r>
          </a:p>
          <a:p>
            <a:r>
              <a:rPr lang="en-US" baseline="30000" dirty="0" smtClean="0"/>
              <a:t>*</a:t>
            </a:r>
            <a:r>
              <a:rPr lang="en-US" dirty="0" smtClean="0"/>
              <a:t>NAN </a:t>
            </a:r>
            <a:r>
              <a:rPr lang="en-US" dirty="0"/>
              <a:t>C0018738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Health Promotion</a:t>
            </a:r>
            <a:r>
              <a:rPr lang="en-US" dirty="0"/>
              <a:t> </a:t>
            </a:r>
            <a:r>
              <a:rPr lang="en-US" dirty="0" smtClean="0"/>
              <a:t>Health </a:t>
            </a:r>
            <a:r>
              <a:rPr lang="en-US" dirty="0"/>
              <a:t>promotion (procedure)</a:t>
            </a:r>
            <a:r>
              <a:rPr lang="en-US" dirty="0"/>
              <a:t> </a:t>
            </a:r>
            <a:r>
              <a:rPr lang="en-US" dirty="0" smtClean="0"/>
              <a:t>148655002</a:t>
            </a:r>
          </a:p>
          <a:p>
            <a:r>
              <a:rPr lang="en-US" baseline="30000" dirty="0" smtClean="0"/>
              <a:t>**</a:t>
            </a:r>
            <a:r>
              <a:rPr lang="en-US" dirty="0" smtClean="0"/>
              <a:t>Activity/Exercise; </a:t>
            </a:r>
            <a:r>
              <a:rPr lang="en-US" dirty="0"/>
              <a:t>DISTURBED SENSORY PERCEPTION, Auditory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557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NIC, 2005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031443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10715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52501" y="4357027"/>
            <a:ext cx="6958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Axes: </a:t>
            </a:r>
            <a:r>
              <a:rPr lang="en-US" dirty="0" smtClean="0"/>
              <a:t>regime/therapy—nutritional monitoring</a:t>
            </a:r>
            <a:endParaRPr lang="en-US" dirty="0"/>
          </a:p>
          <a:p>
            <a:r>
              <a:rPr lang="en-US" baseline="30000" dirty="0" smtClean="0"/>
              <a:t>*</a:t>
            </a:r>
            <a:r>
              <a:rPr lang="es-ES" dirty="0"/>
              <a:t> NIC</a:t>
            </a:r>
            <a:r>
              <a:rPr lang="es-ES" dirty="0"/>
              <a:t> </a:t>
            </a:r>
            <a:r>
              <a:rPr lang="es-ES" dirty="0" smtClean="0"/>
              <a:t>6930 </a:t>
            </a:r>
            <a:r>
              <a:rPr lang="es-ES" dirty="0" err="1"/>
              <a:t>Postpartal</a:t>
            </a:r>
            <a:r>
              <a:rPr lang="es-ES" dirty="0"/>
              <a:t> Care</a:t>
            </a:r>
            <a:r>
              <a:rPr lang="es-ES" dirty="0"/>
              <a:t> </a:t>
            </a:r>
            <a:r>
              <a:rPr lang="es-ES" dirty="0" smtClean="0"/>
              <a:t>Postnatal </a:t>
            </a:r>
            <a:r>
              <a:rPr lang="es-ES" dirty="0" err="1"/>
              <a:t>care</a:t>
            </a:r>
            <a:r>
              <a:rPr lang="es-ES" dirty="0"/>
              <a:t> NOS (</a:t>
            </a:r>
            <a:r>
              <a:rPr lang="es-ES" dirty="0" err="1"/>
              <a:t>finding</a:t>
            </a:r>
            <a:r>
              <a:rPr lang="es-ES" dirty="0"/>
              <a:t>)</a:t>
            </a:r>
            <a:r>
              <a:rPr lang="es-ES" dirty="0"/>
              <a:t> 169761005</a:t>
            </a:r>
            <a:endParaRPr lang="en-US" dirty="0"/>
          </a:p>
          <a:p>
            <a:r>
              <a:rPr lang="en-US" baseline="30000" dirty="0" smtClean="0"/>
              <a:t>**</a:t>
            </a:r>
            <a:r>
              <a:rPr lang="en-US" dirty="0"/>
              <a:t> Weigh patient on a routine basis (e.g., at same time of day and after voiding)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173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NOC, 2009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4193081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4353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56159" y="4495800"/>
            <a:ext cx="684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Axes: </a:t>
            </a:r>
            <a:r>
              <a:rPr lang="en-US" dirty="0" smtClean="0"/>
              <a:t>observable entity, morphologic abnormality, disorder, situation</a:t>
            </a:r>
          </a:p>
          <a:p>
            <a:r>
              <a:rPr lang="en-US" baseline="30000" dirty="0" smtClean="0"/>
              <a:t>*</a:t>
            </a:r>
            <a:r>
              <a:rPr lang="en-US" dirty="0"/>
              <a:t> NOC</a:t>
            </a:r>
            <a:r>
              <a:rPr lang="en-US" dirty="0"/>
              <a:t> </a:t>
            </a:r>
            <a:r>
              <a:rPr lang="en-US" dirty="0" smtClean="0"/>
              <a:t>161717 </a:t>
            </a:r>
            <a:r>
              <a:rPr lang="en-US" dirty="0"/>
              <a:t>Monitors blood </a:t>
            </a:r>
            <a:r>
              <a:rPr lang="en-US" dirty="0" smtClean="0"/>
              <a:t>pressure, Monitoring </a:t>
            </a:r>
            <a:r>
              <a:rPr lang="en-US" dirty="0"/>
              <a:t>of blood pressure (procedure)</a:t>
            </a:r>
            <a:r>
              <a:rPr lang="en-US" dirty="0"/>
              <a:t> 2982008</a:t>
            </a:r>
          </a:p>
          <a:p>
            <a:r>
              <a:rPr lang="en-US" baseline="30000" dirty="0"/>
              <a:t>**</a:t>
            </a:r>
            <a:r>
              <a:rPr lang="en-US" dirty="0"/>
              <a:t> </a:t>
            </a:r>
            <a:r>
              <a:rPr lang="en-US" dirty="0"/>
              <a:t>NOC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220603</a:t>
            </a:r>
            <a:r>
              <a:rPr lang="en-US" dirty="0"/>
              <a:t> </a:t>
            </a:r>
            <a:r>
              <a:rPr lang="en-US" dirty="0"/>
              <a:t>Recognition of changes in behavior of care recipient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697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PNDS,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204333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123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6548" y="4326562"/>
            <a:ext cx="6192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Axes: </a:t>
            </a:r>
            <a:r>
              <a:rPr lang="en-US" dirty="0" smtClean="0"/>
              <a:t>qualifier value, administrative concept, navigational concept</a:t>
            </a:r>
            <a:endParaRPr lang="en-US" dirty="0"/>
          </a:p>
          <a:p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 smtClean="0"/>
              <a:t>Uses NANDA for diagnoses</a:t>
            </a:r>
            <a:endParaRPr lang="en-US" dirty="0"/>
          </a:p>
          <a:p>
            <a:r>
              <a:rPr lang="en-US" baseline="30000" dirty="0"/>
              <a:t>**</a:t>
            </a:r>
            <a:r>
              <a:rPr lang="en-US" dirty="0"/>
              <a:t> </a:t>
            </a:r>
            <a:r>
              <a:rPr lang="en-US" dirty="0"/>
              <a:t>PNDS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Im.760.1</a:t>
            </a:r>
            <a:r>
              <a:rPr lang="en-US" dirty="0"/>
              <a:t> </a:t>
            </a:r>
            <a:r>
              <a:rPr lang="en-US" dirty="0"/>
              <a:t>Uses clinical </a:t>
            </a:r>
            <a:r>
              <a:rPr lang="en-US" dirty="0" smtClean="0"/>
              <a:t>pathway; </a:t>
            </a:r>
            <a:r>
              <a:rPr lang="fr-FR" dirty="0"/>
              <a:t>PNDS</a:t>
            </a: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/>
              <a:t>A.10</a:t>
            </a:r>
            <a:r>
              <a:rPr lang="fr-FR" dirty="0"/>
              <a:t> </a:t>
            </a:r>
            <a:r>
              <a:rPr lang="fr-FR" dirty="0" err="1"/>
              <a:t>Confirms</a:t>
            </a:r>
            <a:r>
              <a:rPr lang="fr-FR" dirty="0"/>
              <a:t> patient </a:t>
            </a:r>
            <a:r>
              <a:rPr lang="fr-FR" dirty="0" err="1"/>
              <a:t>identity</a:t>
            </a:r>
            <a:r>
              <a:rPr lang="fr-FR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1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CCC, Version 2.5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575670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23048" y="4347403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Axes: </a:t>
            </a:r>
            <a:r>
              <a:rPr lang="en-US" dirty="0" smtClean="0"/>
              <a:t>regime/therapy, </a:t>
            </a:r>
            <a:r>
              <a:rPr lang="en-US" dirty="0"/>
              <a:t>morphologic abnormality, disorder, </a:t>
            </a:r>
            <a:r>
              <a:rPr lang="en-US" dirty="0" smtClean="0"/>
              <a:t>situation, qualifier value</a:t>
            </a:r>
            <a:endParaRPr lang="en-US" dirty="0"/>
          </a:p>
          <a:p>
            <a:r>
              <a:rPr lang="en-US" baseline="30000" dirty="0" smtClean="0"/>
              <a:t>**</a:t>
            </a:r>
            <a:r>
              <a:rPr lang="en-US" dirty="0" smtClean="0"/>
              <a:t> </a:t>
            </a:r>
            <a:r>
              <a:rPr lang="en-US" dirty="0"/>
              <a:t>RESPIRATORY COMPONENT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11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Omaha System, 2005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4705935"/>
              </p:ext>
            </p:extLst>
          </p:nvPr>
        </p:nvGraphicFramePr>
        <p:xfrm>
          <a:off x="1042988" y="2324100"/>
          <a:ext cx="67770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SCT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339</a:t>
                      </a:r>
                      <a:r>
                        <a:rPr lang="en-US" baseline="30000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2988" y="4338145"/>
            <a:ext cx="670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Axes: observable entity, morphologic abnormality, disorder, </a:t>
            </a:r>
            <a:r>
              <a:rPr lang="en-US" dirty="0" smtClean="0"/>
              <a:t>function, qualifier value</a:t>
            </a:r>
            <a:endParaRPr lang="en-US" dirty="0"/>
          </a:p>
          <a:p>
            <a:r>
              <a:rPr lang="en-US" baseline="30000" dirty="0" smtClean="0"/>
              <a:t>**</a:t>
            </a:r>
            <a:r>
              <a:rPr lang="en-US" dirty="0" smtClean="0"/>
              <a:t> </a:t>
            </a:r>
            <a:r>
              <a:rPr lang="en-US" dirty="0"/>
              <a:t>OMS</a:t>
            </a:r>
            <a:r>
              <a:rPr lang="en-US" dirty="0"/>
              <a:t> </a:t>
            </a:r>
            <a:r>
              <a:rPr lang="en-US" dirty="0" smtClean="0"/>
              <a:t>1 </a:t>
            </a:r>
            <a:r>
              <a:rPr lang="en-US" dirty="0"/>
              <a:t>anatomy/physiology</a:t>
            </a:r>
            <a:r>
              <a:rPr lang="en-US" dirty="0"/>
              <a:t> </a:t>
            </a:r>
            <a:r>
              <a:rPr lang="en-US" dirty="0" smtClean="0"/>
              <a:t>, multiple ‘Other’ in classification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39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Warren Associates</Template>
  <TotalTime>203</TotalTime>
  <Words>420</Words>
  <Application>Microsoft Office PowerPoint</Application>
  <PresentationFormat>On-screen Show (4:3)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Wingdings 2</vt:lpstr>
      <vt:lpstr>Austin</vt:lpstr>
      <vt:lpstr>US Nursing Terminology Analysis</vt:lpstr>
      <vt:lpstr>Method</vt:lpstr>
      <vt:lpstr>US Nursing Terminologies in SNOMED CT</vt:lpstr>
      <vt:lpstr>NANDA, 2004</vt:lpstr>
      <vt:lpstr>NIC, 2005</vt:lpstr>
      <vt:lpstr>NOC, 2009</vt:lpstr>
      <vt:lpstr>PNDS, 2011</vt:lpstr>
      <vt:lpstr>CCC, Version 2.5</vt:lpstr>
      <vt:lpstr>Omaha System, 2005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Judy Warren</dc:creator>
  <cp:lastModifiedBy>Judy Warren</cp:lastModifiedBy>
  <cp:revision>16</cp:revision>
  <dcterms:created xsi:type="dcterms:W3CDTF">2015-12-14T16:41:07Z</dcterms:created>
  <dcterms:modified xsi:type="dcterms:W3CDTF">2015-12-14T20:05:05Z</dcterms:modified>
</cp:coreProperties>
</file>