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vml" ContentType="application/vnd.openxmlformats-officedocument.vmlDrawing"/>
  <Default Extension="docx" ContentType="application/vnd.openxmlformats-officedocument.wordprocessingml.document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0" r:id="rId3"/>
    <p:sldId id="264" r:id="rId4"/>
    <p:sldId id="268" r:id="rId5"/>
    <p:sldId id="270" r:id="rId6"/>
    <p:sldId id="269" r:id="rId7"/>
    <p:sldId id="261" r:id="rId8"/>
    <p:sldId id="259" r:id="rId9"/>
    <p:sldId id="263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28062" autoAdjust="0"/>
    <p:restoredTop sz="94660"/>
  </p:normalViewPr>
  <p:slideViewPr>
    <p:cSldViewPr snapToGrid="0" snapToObjects="1">
      <p:cViewPr>
        <p:scale>
          <a:sx n="76" d="100"/>
          <a:sy n="76" d="100"/>
        </p:scale>
        <p:origin x="-1072" y="-28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4" d="100"/>
        <a:sy n="154" d="100"/>
      </p:scale>
      <p:origin x="0" y="1624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interSettings" Target="printerSettings/printerSettings1.bin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328166" y="1295400"/>
            <a:ext cx="6487668" cy="3152887"/>
          </a:xfrm>
          <a:prstGeom prst="rect">
            <a:avLst/>
          </a:prstGeo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/>
          <a:p>
            <a:pPr marL="0" indent="0" algn="l" defTabSz="914400" rtl="0" eaLnBrk="1" latinLnBrk="0" hangingPunct="1">
              <a:spcBef>
                <a:spcPts val="2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</a:pPr>
            <a:endParaRPr sz="3200" kern="120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22921" y="1523999"/>
            <a:ext cx="6498158" cy="1724867"/>
          </a:xfrm>
        </p:spPr>
        <p:txBody>
          <a:bodyPr vert="horz" lIns="91440" tIns="45720" rIns="91440" bIns="45720" rtlCol="0" anchor="b" anchorCtr="0">
            <a:noAutofit/>
          </a:bodyPr>
          <a:lstStyle>
            <a:lvl1pPr marL="0" indent="0" algn="ctr" defTabSz="914400" rtl="0" eaLnBrk="1" latinLnBrk="0" hangingPunct="1">
              <a:spcBef>
                <a:spcPct val="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4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22921" y="3299012"/>
            <a:ext cx="6498159" cy="916641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ts val="3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10/6/13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398" y="611872"/>
            <a:ext cx="4079545" cy="11620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398" y="1787856"/>
            <a:ext cx="4079545" cy="3720152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10/6/13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  <p:sp>
        <p:nvSpPr>
          <p:cNvPr id="8" name="Picture Placeholder 2"/>
          <p:cNvSpPr>
            <a:spLocks noGrp="1"/>
          </p:cNvSpPr>
          <p:nvPr>
            <p:ph type="pic" idx="1"/>
          </p:nvPr>
        </p:nvSpPr>
        <p:spPr>
          <a:xfrm>
            <a:off x="5090617" y="359392"/>
            <a:ext cx="3657600" cy="5318077"/>
          </a:xfr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ts val="2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32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10/6/13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9792" y="368301"/>
            <a:ext cx="1524000" cy="5575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49274" y="368301"/>
            <a:ext cx="6689726" cy="5575300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10/6/13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10/6/13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63538" y="3352801"/>
            <a:ext cx="8416925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63538" y="4771029"/>
            <a:ext cx="8416925" cy="972671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10/6/13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  <p:sp>
        <p:nvSpPr>
          <p:cNvPr id="9" name="Picture Placeholder 2"/>
          <p:cNvSpPr>
            <a:spLocks noGrp="1"/>
          </p:cNvSpPr>
          <p:nvPr>
            <p:ph type="pic" idx="13"/>
          </p:nvPr>
        </p:nvSpPr>
        <p:spPr>
          <a:xfrm>
            <a:off x="370980" y="363538"/>
            <a:ext cx="8402040" cy="2836862"/>
          </a:xfr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2403144"/>
            <a:ext cx="8056563" cy="1362075"/>
          </a:xfrm>
        </p:spPr>
        <p:txBody>
          <a:bodyPr anchor="b" anchorCtr="0"/>
          <a:lstStyle>
            <a:lvl1pPr algn="ctr">
              <a:defRPr sz="4600" b="0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5" y="3736005"/>
            <a:ext cx="8056563" cy="1500187"/>
          </a:xfrm>
        </p:spPr>
        <p:txBody>
          <a:bodyPr anchor="t" anchorCtr="0"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10/6/13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133695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49275" y="1600201"/>
            <a:ext cx="3840480" cy="4343400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1071" y="1600201"/>
            <a:ext cx="3840480" cy="4343400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10/6/13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4" y="107576"/>
            <a:ext cx="8042276" cy="1336956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4" y="1453224"/>
            <a:ext cx="3840480" cy="750887"/>
          </a:xfrm>
        </p:spPr>
        <p:txBody>
          <a:bodyPr anchor="b">
            <a:noAutofit/>
          </a:bodyPr>
          <a:lstStyle>
            <a:lvl1pPr marL="0" indent="0" algn="ctr">
              <a:spcBef>
                <a:spcPts val="0"/>
              </a:spcBef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9274" y="2347415"/>
            <a:ext cx="3840480" cy="3596185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1070" y="1453224"/>
            <a:ext cx="3840480" cy="750887"/>
          </a:xfrm>
        </p:spPr>
        <p:txBody>
          <a:bodyPr anchor="b">
            <a:noAutofit/>
          </a:bodyPr>
          <a:lstStyle>
            <a:lvl1pPr marL="0" indent="0" algn="ctr">
              <a:spcBef>
                <a:spcPts val="0"/>
              </a:spcBef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1070" y="2347415"/>
            <a:ext cx="3840480" cy="3596185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10/6/13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10/6/13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10/6/13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399" y="611872"/>
            <a:ext cx="3840480" cy="11620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2824" y="368300"/>
            <a:ext cx="3840480" cy="5575300"/>
          </a:xfrm>
        </p:spPr>
        <p:txBody>
          <a:bodyPr>
            <a:normAutofit/>
          </a:bodyPr>
          <a:lstStyle>
            <a:lvl1pPr>
              <a:spcBef>
                <a:spcPts val="2000"/>
              </a:spcBef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399" y="1787856"/>
            <a:ext cx="3840480" cy="3720152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10/6/13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1336956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5" y="1600201"/>
            <a:ext cx="8042276" cy="4343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629835" y="627566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B01F9CA3-105E-4857-9057-6DB6197DA786}" type="datetimeFigureOut">
              <a:rPr lang="en-US" smtClean="0"/>
              <a:t>10/6/13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458" y="6275668"/>
            <a:ext cx="484094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97906" y="6275668"/>
            <a:ext cx="99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6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9250" indent="-349250" algn="l" defTabSz="914400" rtl="0" eaLnBrk="1" latinLnBrk="0" hangingPunct="1">
        <a:spcBef>
          <a:spcPts val="2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2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ts val="600"/>
        </a:spcBef>
        <a:buClr>
          <a:schemeClr val="accent1">
            <a:lumMod val="75000"/>
          </a:schemeClr>
        </a:buClr>
        <a:buSzPct val="110000"/>
        <a:buFont typeface="Wingdings 2" pitchFamily="18" charset="2"/>
        <a:buChar char=""/>
        <a:defRPr sz="22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968375" indent="-282575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263650" indent="-295275" algn="l" defTabSz="914400" rtl="0" eaLnBrk="1" latinLnBrk="0" hangingPunct="1">
        <a:spcBef>
          <a:spcPts val="600"/>
        </a:spcBef>
        <a:buClr>
          <a:schemeClr val="accent1">
            <a:lumMod val="75000"/>
          </a:schemeClr>
        </a:buClr>
        <a:buSzPct val="110000"/>
        <a:buFont typeface="Wingdings 2" pitchFamily="18" charset="2"/>
        <a:buChar char="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1546225" indent="-282575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1828800" indent="-282575" algn="l" defTabSz="914400" rtl="0" eaLnBrk="1" latinLnBrk="0" hangingPunct="1">
        <a:spcBef>
          <a:spcPct val="20000"/>
        </a:spcBef>
        <a:buClr>
          <a:schemeClr val="accent2"/>
        </a:buClr>
        <a:buSzPct val="110000"/>
        <a:buFont typeface="Wingdings 2" pitchFamily="18" charset="2"/>
        <a:buChar char="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117725" indent="-282575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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2398713" indent="-282575" algn="l" defTabSz="914400" rtl="0" eaLnBrk="1" latinLnBrk="0" hangingPunct="1">
        <a:spcBef>
          <a:spcPct val="20000"/>
        </a:spcBef>
        <a:buClr>
          <a:schemeClr val="accent2"/>
        </a:buClr>
        <a:buSzPct val="110000"/>
        <a:buFont typeface="Wingdings 2" pitchFamily="18" charset="2"/>
        <a:buChar char="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2689225" indent="-282575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"/>
        <a:defRPr lang="en-US" sz="1800" kern="1200" dirty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1.docx"/><Relationship Id="rId4" Type="http://schemas.openxmlformats.org/officeDocument/2006/relationships/image" Target="../media/image4.png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86085" y="1523999"/>
            <a:ext cx="6734994" cy="1724867"/>
          </a:xfrm>
        </p:spPr>
        <p:txBody>
          <a:bodyPr/>
          <a:lstStyle/>
          <a:p>
            <a:r>
              <a:rPr lang="en-US" dirty="0" smtClean="0"/>
              <a:t>HL7 Care </a:t>
            </a:r>
            <a:r>
              <a:rPr lang="en-US" dirty="0" smtClean="0"/>
              <a:t>Plan </a:t>
            </a:r>
            <a:br>
              <a:rPr lang="en-US" dirty="0" smtClean="0"/>
            </a:br>
            <a:r>
              <a:rPr lang="en-US" dirty="0" smtClean="0"/>
              <a:t>Domain Analysis Model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Laura Heermann Langford, RN PhD</a:t>
            </a:r>
          </a:p>
          <a:p>
            <a:r>
              <a:rPr lang="en-US" sz="1500" i="1" dirty="0" smtClean="0"/>
              <a:t>On behalf of</a:t>
            </a:r>
          </a:p>
          <a:p>
            <a:r>
              <a:rPr lang="en-US" dirty="0" smtClean="0"/>
              <a:t>HL7 Patient Care Work Group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08857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Contents of a Care Plan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9760" y="3116363"/>
            <a:ext cx="3982029" cy="3539581"/>
          </a:xfrm>
          <a:prstGeom prst="rect">
            <a:avLst/>
          </a:prstGeom>
        </p:spPr>
      </p:pic>
      <p:pic>
        <p:nvPicPr>
          <p:cNvPr id="16" name="Picture 15" descr="Structure of Patient Care Plan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7026" y="245878"/>
            <a:ext cx="4362734" cy="3603998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1263232" y="3665210"/>
            <a:ext cx="26525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Structure of Care Plan</a:t>
            </a:r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5422658" y="2866761"/>
            <a:ext cx="26044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Contents of Care Plan</a:t>
            </a:r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4713128" y="378719"/>
            <a:ext cx="4058661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 smtClean="0"/>
              <a:t>HL7 Patient Care DAM</a:t>
            </a:r>
          </a:p>
          <a:p>
            <a:pPr algn="ctr"/>
            <a:r>
              <a:rPr lang="en-US" dirty="0" smtClean="0"/>
              <a:t>(Influenced by S&amp;I Framework LCC)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97669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10225954"/>
              </p:ext>
            </p:extLst>
          </p:nvPr>
        </p:nvGraphicFramePr>
        <p:xfrm>
          <a:off x="-16710" y="62033"/>
          <a:ext cx="9251461" cy="677925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8" name="Document" r:id="rId3" imgW="6083300" imgH="4457700" progId="Word.Document.12">
                  <p:embed/>
                </p:oleObj>
              </mc:Choice>
              <mc:Fallback>
                <p:oleObj name="Document" r:id="rId3" imgW="6083300" imgH="445770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-16710" y="62033"/>
                        <a:ext cx="9251461" cy="677925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7067826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06500" y="0"/>
            <a:ext cx="671324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91659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Storyboards</a:t>
            </a:r>
            <a:endParaRPr lang="en-US" dirty="0"/>
          </a:p>
        </p:txBody>
      </p:sp>
      <p:sp>
        <p:nvSpPr>
          <p:cNvPr id="4" name="Content Placeholder 1"/>
          <p:cNvSpPr>
            <a:spLocks noGrp="1"/>
          </p:cNvSpPr>
          <p:nvPr>
            <p:ph idx="1"/>
          </p:nvPr>
        </p:nvSpPr>
        <p:spPr>
          <a:xfrm>
            <a:off x="549275" y="1600201"/>
            <a:ext cx="8042276" cy="4343400"/>
          </a:xfrm>
        </p:spPr>
        <p:txBody>
          <a:bodyPr>
            <a:normAutofit/>
          </a:bodyPr>
          <a:lstStyle/>
          <a:p>
            <a:r>
              <a:rPr lang="en-US" dirty="0" smtClean="0"/>
              <a:t>Chronic Conditions</a:t>
            </a:r>
          </a:p>
          <a:p>
            <a:r>
              <a:rPr lang="en-US" dirty="0" smtClean="0"/>
              <a:t>Home Care</a:t>
            </a:r>
          </a:p>
          <a:p>
            <a:r>
              <a:rPr lang="en-US" dirty="0" smtClean="0"/>
              <a:t>Pediatric Allergy Care</a:t>
            </a:r>
          </a:p>
          <a:p>
            <a:r>
              <a:rPr lang="en-US" dirty="0" smtClean="0"/>
              <a:t>Pediatric Immunization</a:t>
            </a:r>
          </a:p>
          <a:p>
            <a:r>
              <a:rPr lang="en-US" dirty="0" smtClean="0"/>
              <a:t>Perinatology</a:t>
            </a:r>
          </a:p>
          <a:p>
            <a:r>
              <a:rPr lang="en-US" dirty="0" smtClean="0"/>
              <a:t>Stay Healthy Health </a:t>
            </a:r>
            <a:r>
              <a:rPr lang="en-US" dirty="0" smtClean="0"/>
              <a:t>Promotion</a:t>
            </a:r>
          </a:p>
          <a:p>
            <a:r>
              <a:rPr lang="en-US" dirty="0" smtClean="0"/>
              <a:t>Acute </a:t>
            </a:r>
            <a:r>
              <a:rPr lang="en-US" dirty="0" smtClean="0"/>
              <a:t>Care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18369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13803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Patient Care Plan Documen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222" y="756090"/>
            <a:ext cx="8069114" cy="6058043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50381" y="132853"/>
            <a:ext cx="498829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IHE Patient Centered Care Plan (</a:t>
            </a:r>
            <a:r>
              <a:rPr lang="en-US" sz="2000" b="1" dirty="0" err="1" smtClean="0"/>
              <a:t>PtCP</a:t>
            </a:r>
            <a:r>
              <a:rPr lang="en-US" sz="2000" b="1" dirty="0" smtClean="0"/>
              <a:t>)</a:t>
            </a:r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14218111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IHE </a:t>
            </a:r>
            <a:r>
              <a:rPr lang="en-US" dirty="0" err="1" smtClean="0"/>
              <a:t>PtCP</a:t>
            </a:r>
            <a:r>
              <a:rPr lang="en-US" dirty="0" smtClean="0"/>
              <a:t> Profile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6370" y="1600200"/>
            <a:ext cx="8428338" cy="4519193"/>
          </a:xfrm>
        </p:spPr>
        <p:txBody>
          <a:bodyPr>
            <a:normAutofit fontScale="85000" lnSpcReduction="10000"/>
          </a:bodyPr>
          <a:lstStyle/>
          <a:p>
            <a:r>
              <a:rPr lang="en-US" dirty="0"/>
              <a:t>T</a:t>
            </a:r>
            <a:r>
              <a:rPr lang="en-US" dirty="0" smtClean="0"/>
              <a:t>he </a:t>
            </a:r>
            <a:r>
              <a:rPr lang="en-US" dirty="0"/>
              <a:t>LOINC codes </a:t>
            </a:r>
            <a:r>
              <a:rPr lang="en-US" dirty="0" smtClean="0"/>
              <a:t>in </a:t>
            </a:r>
            <a:r>
              <a:rPr lang="en-US" dirty="0"/>
              <a:t>the document and the ones </a:t>
            </a:r>
            <a:r>
              <a:rPr lang="en-US" dirty="0" smtClean="0"/>
              <a:t>needed. </a:t>
            </a:r>
            <a:endParaRPr lang="en-US" dirty="0"/>
          </a:p>
          <a:p>
            <a:pPr lvl="1"/>
            <a:r>
              <a:rPr lang="en-US" sz="2100" dirty="0" smtClean="0"/>
              <a:t>Care </a:t>
            </a:r>
            <a:r>
              <a:rPr lang="en-US" sz="2100" dirty="0"/>
              <a:t>Plan DOCUMENT LOINC (???</a:t>
            </a:r>
            <a:r>
              <a:rPr lang="en-US" sz="2100" dirty="0" smtClean="0"/>
              <a:t>) </a:t>
            </a:r>
          </a:p>
          <a:p>
            <a:pPr lvl="2">
              <a:buClr>
                <a:schemeClr val="accent6"/>
              </a:buClr>
              <a:buFont typeface="Wingdings" charset="2"/>
              <a:buChar char="Ø"/>
            </a:pPr>
            <a:r>
              <a:rPr lang="en-US" sz="1400" dirty="0" smtClean="0">
                <a:solidFill>
                  <a:schemeClr val="accent6"/>
                </a:solidFill>
              </a:rPr>
              <a:t>(</a:t>
            </a:r>
            <a:r>
              <a:rPr lang="en-US" sz="1400" i="1" dirty="0" smtClean="0">
                <a:solidFill>
                  <a:schemeClr val="accent6"/>
                </a:solidFill>
              </a:rPr>
              <a:t>Should match C-CDA Document Code)</a:t>
            </a:r>
            <a:endParaRPr lang="en-US" sz="1400" dirty="0">
              <a:solidFill>
                <a:schemeClr val="accent6"/>
              </a:solidFill>
            </a:endParaRPr>
          </a:p>
          <a:p>
            <a:pPr lvl="1"/>
            <a:r>
              <a:rPr lang="en-US" sz="2100" dirty="0"/>
              <a:t>Care Plan SECTION LOINC (???)</a:t>
            </a:r>
          </a:p>
          <a:p>
            <a:pPr lvl="1"/>
            <a:r>
              <a:rPr lang="en-US" sz="2100" dirty="0"/>
              <a:t>Treatment Plan LOINC - 18776-</a:t>
            </a:r>
            <a:r>
              <a:rPr lang="en-US" sz="2100" dirty="0" smtClean="0"/>
              <a:t>5 </a:t>
            </a:r>
            <a:r>
              <a:rPr lang="en-US" sz="2100" i="1" dirty="0" smtClean="0">
                <a:solidFill>
                  <a:schemeClr val="bg1">
                    <a:lumMod val="50000"/>
                  </a:schemeClr>
                </a:solidFill>
              </a:rPr>
              <a:t>(Plan of treatment) </a:t>
            </a:r>
          </a:p>
          <a:p>
            <a:pPr lvl="2">
              <a:buClr>
                <a:schemeClr val="accent6"/>
              </a:buClr>
              <a:buFont typeface="Wingdings" charset="2"/>
              <a:buChar char="Ø"/>
            </a:pPr>
            <a:r>
              <a:rPr lang="en-US" sz="1400" i="1" dirty="0" smtClean="0">
                <a:solidFill>
                  <a:schemeClr val="accent6"/>
                </a:solidFill>
              </a:rPr>
              <a:t>(also used </a:t>
            </a:r>
            <a:r>
              <a:rPr lang="en-US" sz="1400" i="1" dirty="0">
                <a:solidFill>
                  <a:schemeClr val="accent6"/>
                </a:solidFill>
              </a:rPr>
              <a:t>by plan of care and reconciled plan of </a:t>
            </a:r>
            <a:r>
              <a:rPr lang="en-US" sz="1400" i="1" dirty="0" smtClean="0">
                <a:solidFill>
                  <a:schemeClr val="accent6"/>
                </a:solidFill>
              </a:rPr>
              <a:t>care)</a:t>
            </a:r>
            <a:endParaRPr lang="en-US" sz="1400" i="1" dirty="0">
              <a:solidFill>
                <a:schemeClr val="accent6"/>
              </a:solidFill>
            </a:endParaRPr>
          </a:p>
          <a:p>
            <a:pPr lvl="1"/>
            <a:r>
              <a:rPr lang="en-US" sz="2100" dirty="0"/>
              <a:t>Patient Goals LOINC - 61146-</a:t>
            </a:r>
            <a:r>
              <a:rPr lang="en-US" sz="2100" dirty="0" smtClean="0"/>
              <a:t>7 </a:t>
            </a:r>
            <a:r>
              <a:rPr lang="en-US" sz="2100" i="1" dirty="0">
                <a:solidFill>
                  <a:schemeClr val="bg1">
                    <a:lumMod val="50000"/>
                  </a:schemeClr>
                </a:solidFill>
              </a:rPr>
              <a:t>(Goals)</a:t>
            </a:r>
          </a:p>
          <a:p>
            <a:pPr lvl="1"/>
            <a:r>
              <a:rPr lang="en-US" sz="2100" dirty="0"/>
              <a:t>Reconciled Patient Goals LOINC - 61146-</a:t>
            </a:r>
            <a:r>
              <a:rPr lang="en-US" sz="2100" dirty="0" smtClean="0"/>
              <a:t>7 </a:t>
            </a:r>
            <a:r>
              <a:rPr lang="en-US" sz="2100" i="1" dirty="0">
                <a:solidFill>
                  <a:schemeClr val="bg1">
                    <a:lumMod val="50000"/>
                  </a:schemeClr>
                </a:solidFill>
              </a:rPr>
              <a:t>(Goals</a:t>
            </a:r>
            <a:r>
              <a:rPr lang="en-US" sz="2100" i="1" dirty="0" smtClean="0">
                <a:solidFill>
                  <a:schemeClr val="bg1">
                    <a:lumMod val="50000"/>
                  </a:schemeClr>
                </a:solidFill>
              </a:rPr>
              <a:t>)</a:t>
            </a:r>
            <a:endParaRPr lang="en-US" sz="2100" dirty="0"/>
          </a:p>
          <a:p>
            <a:pPr lvl="1"/>
            <a:r>
              <a:rPr lang="en-US" sz="2100" dirty="0" smtClean="0"/>
              <a:t>Interventions </a:t>
            </a:r>
            <a:r>
              <a:rPr lang="en-US" sz="2100" dirty="0"/>
              <a:t>LOINC - 62387-</a:t>
            </a:r>
            <a:r>
              <a:rPr lang="en-US" sz="2100" dirty="0" smtClean="0"/>
              <a:t>6 </a:t>
            </a:r>
            <a:r>
              <a:rPr lang="en-US" sz="2100" i="1" dirty="0">
                <a:solidFill>
                  <a:schemeClr val="bg1">
                    <a:lumMod val="50000"/>
                  </a:schemeClr>
                </a:solidFill>
              </a:rPr>
              <a:t>(Interventions</a:t>
            </a:r>
            <a:r>
              <a:rPr lang="en-US" sz="2100" i="1" dirty="0" smtClean="0">
                <a:solidFill>
                  <a:schemeClr val="bg1">
                    <a:lumMod val="50000"/>
                  </a:schemeClr>
                </a:solidFill>
              </a:rPr>
              <a:t>)</a:t>
            </a:r>
          </a:p>
          <a:p>
            <a:pPr lvl="1"/>
            <a:r>
              <a:rPr lang="en-US" sz="2100" dirty="0"/>
              <a:t>Reconciled Interventions LOINC - 62387-6 </a:t>
            </a:r>
            <a:r>
              <a:rPr lang="en-US" sz="2100" i="1" dirty="0">
                <a:solidFill>
                  <a:schemeClr val="bg1">
                    <a:lumMod val="50000"/>
                  </a:schemeClr>
                </a:solidFill>
              </a:rPr>
              <a:t>(Interventions</a:t>
            </a:r>
            <a:r>
              <a:rPr lang="en-US" sz="2100" i="1" dirty="0" smtClean="0">
                <a:solidFill>
                  <a:schemeClr val="bg1">
                    <a:lumMod val="50000"/>
                  </a:schemeClr>
                </a:solidFill>
              </a:rPr>
              <a:t>)</a:t>
            </a:r>
          </a:p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Question:</a:t>
            </a:r>
          </a:p>
          <a:p>
            <a:pPr lvl="1"/>
            <a:r>
              <a:rPr lang="en-US" dirty="0"/>
              <a:t>F</a:t>
            </a:r>
            <a:r>
              <a:rPr lang="en-US" dirty="0" smtClean="0"/>
              <a:t>or </a:t>
            </a:r>
            <a:r>
              <a:rPr lang="en-US" dirty="0"/>
              <a:t>products not constructing a level 3 care plan document, can they use the new care plan LOINC code for an unstructured document that is a Care Plan (e.g. use with XDS-SD)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  <a:p>
            <a:pPr lvl="1"/>
            <a:endParaRPr lang="en-US" i="1" dirty="0">
              <a:solidFill>
                <a:schemeClr val="bg1">
                  <a:lumMod val="50000"/>
                </a:schemeClr>
              </a:solidFill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20683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Patient Care Plan Documen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222" y="455274"/>
            <a:ext cx="8069114" cy="6058043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726699" y="652011"/>
            <a:ext cx="1745433" cy="553998"/>
          </a:xfrm>
          <a:prstGeom prst="rect">
            <a:avLst/>
          </a:prstGeom>
          <a:noFill/>
          <a:ln w="19050" cmpd="sng">
            <a:solidFill>
              <a:schemeClr val="accent6"/>
            </a:solidFill>
          </a:ln>
        </p:spPr>
        <p:txBody>
          <a:bodyPr wrap="square" rtlCol="0">
            <a:spAutoFit/>
          </a:bodyPr>
          <a:lstStyle/>
          <a:p>
            <a:r>
              <a:rPr lang="en-US" sz="1000" dirty="0" smtClean="0">
                <a:solidFill>
                  <a:schemeClr val="accent6"/>
                </a:solidFill>
              </a:rPr>
              <a:t>Care Plan Document LOINC (should match C-CDA Document Code</a:t>
            </a:r>
            <a:endParaRPr lang="en-US" sz="1000" dirty="0">
              <a:solidFill>
                <a:schemeClr val="accent6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304045" y="2522731"/>
            <a:ext cx="842092" cy="246221"/>
          </a:xfrm>
          <a:prstGeom prst="rect">
            <a:avLst/>
          </a:prstGeom>
          <a:noFill/>
          <a:ln w="19050" cmpd="sng">
            <a:solidFill>
              <a:schemeClr val="accent6"/>
            </a:solidFill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1000">
                <a:solidFill>
                  <a:schemeClr val="accent6"/>
                </a:solidFill>
              </a:defRPr>
            </a:lvl1pPr>
          </a:lstStyle>
          <a:p>
            <a:r>
              <a:rPr lang="en-US" dirty="0"/>
              <a:t>LOINC ???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600942" y="2973970"/>
            <a:ext cx="1239808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000" dirty="0" smtClean="0">
                <a:solidFill>
                  <a:schemeClr val="accent6"/>
                </a:solidFill>
              </a:rPr>
              <a:t>LOINC 18776-5</a:t>
            </a:r>
            <a:endParaRPr lang="en-US" sz="1000" dirty="0">
              <a:solidFill>
                <a:schemeClr val="accent6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600942" y="3309748"/>
            <a:ext cx="1239808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000" dirty="0" smtClean="0">
                <a:solidFill>
                  <a:schemeClr val="accent6"/>
                </a:solidFill>
              </a:rPr>
              <a:t>LOINC 18776-5</a:t>
            </a:r>
            <a:endParaRPr lang="en-US" sz="1000" dirty="0">
              <a:solidFill>
                <a:schemeClr val="accent6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600942" y="3622170"/>
            <a:ext cx="1239808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000" dirty="0" smtClean="0">
                <a:solidFill>
                  <a:schemeClr val="accent6"/>
                </a:solidFill>
              </a:rPr>
              <a:t>LOINC 18776-5</a:t>
            </a:r>
            <a:endParaRPr lang="en-US" sz="1000" dirty="0">
              <a:solidFill>
                <a:schemeClr val="accent6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651468" y="4111179"/>
            <a:ext cx="1239808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000" dirty="0" smtClean="0">
                <a:solidFill>
                  <a:schemeClr val="accent6"/>
                </a:solidFill>
              </a:rPr>
              <a:t>LOINC 62387-6</a:t>
            </a:r>
            <a:endParaRPr lang="en-US" sz="1000" dirty="0">
              <a:solidFill>
                <a:schemeClr val="accent6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651468" y="4446957"/>
            <a:ext cx="1239808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000" dirty="0" smtClean="0">
                <a:solidFill>
                  <a:schemeClr val="accent6"/>
                </a:solidFill>
              </a:rPr>
              <a:t>LOINC 62387-6</a:t>
            </a:r>
            <a:endParaRPr lang="en-US" sz="1000" dirty="0">
              <a:solidFill>
                <a:schemeClr val="accent6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651468" y="4745795"/>
            <a:ext cx="1239808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000" dirty="0" smtClean="0">
                <a:solidFill>
                  <a:schemeClr val="accent6"/>
                </a:solidFill>
              </a:rPr>
              <a:t>LOINC 62387-6</a:t>
            </a:r>
            <a:endParaRPr lang="en-US" sz="1000" dirty="0">
              <a:solidFill>
                <a:schemeClr val="accent6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651468" y="5251368"/>
            <a:ext cx="1239808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000" dirty="0" smtClean="0">
                <a:solidFill>
                  <a:schemeClr val="accent6"/>
                </a:solidFill>
              </a:rPr>
              <a:t>LOINC 61146-7</a:t>
            </a:r>
            <a:endParaRPr lang="en-US" sz="1000" dirty="0">
              <a:solidFill>
                <a:schemeClr val="accent6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628108" y="5593938"/>
            <a:ext cx="1239808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000" dirty="0" smtClean="0">
                <a:solidFill>
                  <a:schemeClr val="accent6"/>
                </a:solidFill>
              </a:rPr>
              <a:t>LOINC 61146-7</a:t>
            </a:r>
            <a:endParaRPr lang="en-US" sz="1000" dirty="0">
              <a:solidFill>
                <a:schemeClr val="accent6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647652" y="5892792"/>
            <a:ext cx="1239808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000" dirty="0" smtClean="0">
                <a:solidFill>
                  <a:schemeClr val="accent6"/>
                </a:solidFill>
              </a:rPr>
              <a:t>LOINC 61146-7</a:t>
            </a:r>
            <a:endParaRPr lang="en-US" sz="1000" dirty="0">
              <a:solidFill>
                <a:schemeClr val="accent6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161133" y="836677"/>
            <a:ext cx="11225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56447-6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17798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reeze">
  <a:themeElements>
    <a:clrScheme name="Breeze">
      <a:dk1>
        <a:sysClr val="windowText" lastClr="000000"/>
      </a:dk1>
      <a:lt1>
        <a:sysClr val="window" lastClr="FFFFFF"/>
      </a:lt1>
      <a:dk2>
        <a:srgbClr val="09213B"/>
      </a:dk2>
      <a:lt2>
        <a:srgbClr val="D5EDF4"/>
      </a:lt2>
      <a:accent1>
        <a:srgbClr val="2C7C9F"/>
      </a:accent1>
      <a:accent2>
        <a:srgbClr val="244A58"/>
      </a:accent2>
      <a:accent3>
        <a:srgbClr val="E2751D"/>
      </a:accent3>
      <a:accent4>
        <a:srgbClr val="FFB400"/>
      </a:accent4>
      <a:accent5>
        <a:srgbClr val="7EB606"/>
      </a:accent5>
      <a:accent6>
        <a:srgbClr val="C00000"/>
      </a:accent6>
      <a:hlink>
        <a:srgbClr val="7030A0"/>
      </a:hlink>
      <a:folHlink>
        <a:srgbClr val="00B0F0"/>
      </a:folHlink>
    </a:clrScheme>
    <a:fontScheme name="Breeze">
      <a:majorFont>
        <a:latin typeface="News Gothic MT"/>
        <a:ea typeface=""/>
        <a:cs typeface=""/>
        <a:font script="Jpan" typeface="ＭＳ Ｐゴシック"/>
        <a:font script="Hans" typeface="宋体"/>
        <a:font script="Hant" typeface="新細明體"/>
      </a:majorFont>
      <a:minorFont>
        <a:latin typeface="News Gothic MT"/>
        <a:ea typeface=""/>
        <a:cs typeface=""/>
        <a:font script="Jpan" typeface="ＭＳ Ｐゴシック"/>
        <a:font script="Hans" typeface="宋体"/>
        <a:font script="Hant" typeface="新細明體"/>
      </a:minorFont>
    </a:fontScheme>
    <a:fmtScheme name="Breeze">
      <a:fillStyleLst>
        <a:solidFill>
          <a:schemeClr val="phClr"/>
        </a:solidFill>
        <a:gradFill rotWithShape="1">
          <a:gsLst>
            <a:gs pos="31000">
              <a:schemeClr val="phClr">
                <a:tint val="100000"/>
                <a:shade val="100000"/>
                <a:satMod val="120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shade val="100000"/>
                <a:satMod val="120000"/>
              </a:schemeClr>
            </a:gs>
            <a:gs pos="69000">
              <a:schemeClr val="phClr">
                <a:tint val="80000"/>
                <a:shade val="100000"/>
                <a:satMod val="150000"/>
              </a:schemeClr>
            </a:gs>
            <a:gs pos="100000">
              <a:schemeClr val="phClr">
                <a:tint val="50000"/>
                <a:shade val="100000"/>
                <a:satMod val="15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dbl" algn="ctr">
          <a:solidFill>
            <a:schemeClr val="phClr"/>
          </a:solidFill>
          <a:prstDash val="solid"/>
        </a:ln>
        <a:ln w="31750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63500" dist="25400" dir="5400000" sx="101000" sy="101000" rotWithShape="0">
              <a:srgbClr val="000000">
                <a:alpha val="40000"/>
              </a:srgbClr>
            </a:outerShdw>
          </a:effectLst>
        </a:effectStyle>
        <a:effectStyle>
          <a:effectLst>
            <a:innerShdw blurRad="127000" dist="25400" dir="13500000">
              <a:srgbClr val="C0C0C0">
                <a:alpha val="75000"/>
              </a:srgbClr>
            </a:innerShdw>
            <a:outerShdw blurRad="88900" dist="25400" dir="5400000" sx="102000" sy="102000" algn="ctr" rotWithShape="0">
              <a:srgbClr val="C0C0C0">
                <a:alpha val="40000"/>
              </a:srgbClr>
            </a:outerShdw>
          </a:effectLst>
          <a:scene3d>
            <a:camera prst="perspectiveLeft" fov="300000"/>
            <a:lightRig rig="soft" dir="l">
              <a:rot lat="0" lon="0" rev="4200000"/>
            </a:lightRig>
          </a:scene3d>
          <a:sp3d extrusionH="38100" prstMaterial="powder">
            <a:bevelT w="50800" h="88900" prst="convex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40000"/>
                <a:satMod val="400000"/>
              </a:schemeClr>
              <a:schemeClr val="phClr">
                <a:tint val="10000"/>
                <a:satMod val="20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Breeze.thmx</Template>
  <TotalTime>6592</TotalTime>
  <Words>266</Words>
  <Application>Microsoft Macintosh PowerPoint</Application>
  <PresentationFormat>On-screen Show (4:3)</PresentationFormat>
  <Paragraphs>43</Paragraphs>
  <Slides>9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1" baseType="lpstr">
      <vt:lpstr>Breeze</vt:lpstr>
      <vt:lpstr>Document</vt:lpstr>
      <vt:lpstr>HL7 Care Plan  Domain Analysis Model</vt:lpstr>
      <vt:lpstr>PowerPoint Presentation</vt:lpstr>
      <vt:lpstr>PowerPoint Presentation</vt:lpstr>
      <vt:lpstr>PowerPoint Presentation</vt:lpstr>
      <vt:lpstr>Storyboards</vt:lpstr>
      <vt:lpstr>Questions?</vt:lpstr>
      <vt:lpstr>PowerPoint Presentation</vt:lpstr>
      <vt:lpstr>IHE PtCP Profile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Care Plan Code Requests</dc:title>
  <dc:creator>LKHL</dc:creator>
  <cp:lastModifiedBy>LK HL</cp:lastModifiedBy>
  <cp:revision>19</cp:revision>
  <dcterms:created xsi:type="dcterms:W3CDTF">2013-08-14T21:18:38Z</dcterms:created>
  <dcterms:modified xsi:type="dcterms:W3CDTF">2013-10-06T13:34:05Z</dcterms:modified>
</cp:coreProperties>
</file>