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9213"/>
            <a:ext cx="903605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220503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319338"/>
            <a:ext cx="7772400" cy="1470025"/>
          </a:xfrm>
        </p:spPr>
        <p:txBody>
          <a:bodyPr/>
          <a:lstStyle>
            <a:lvl1pPr algn="ctr">
              <a:defRPr sz="3600">
                <a:solidFill>
                  <a:srgbClr val="229BB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>
          <a:xfrm>
            <a:off x="7452320" y="6525344"/>
            <a:ext cx="1524000" cy="2286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Verdana" pitchFamily="34" charset="0"/>
              </a:defRPr>
            </a:lvl1pPr>
          </a:lstStyle>
          <a:p>
            <a:r>
              <a:rPr lang="en-US" dirty="0" smtClean="0"/>
              <a:t>2013-10-06</a:t>
            </a:r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32281" y="6525344"/>
            <a:ext cx="576064" cy="2286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48416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91400" y="6407150"/>
            <a:ext cx="15240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B0C4986D-6BE9-4264-908F-02DB36FD8D6C}" type="datetime1">
              <a:rPr lang="en-US" smtClean="0"/>
              <a:t>10/3/2013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51675" y="6407150"/>
            <a:ext cx="339725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79866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91400" y="6407150"/>
            <a:ext cx="15240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B0C4986D-6BE9-4264-908F-02DB36FD8D6C}" type="datetime1">
              <a:rPr lang="en-US" smtClean="0"/>
              <a:t>10/3/2013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51675" y="6407150"/>
            <a:ext cx="339725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48197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Rectangle 185"/>
          <p:cNvSpPr>
            <a:spLocks noGrp="1" noChangeArrowheads="1"/>
          </p:cNvSpPr>
          <p:nvPr>
            <p:ph type="dt" sz="half" idx="10"/>
          </p:nvPr>
        </p:nvSpPr>
        <p:spPr>
          <a:xfrm>
            <a:off x="7452320" y="6525344"/>
            <a:ext cx="1524000" cy="2286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Verdana" pitchFamily="34" charset="0"/>
              </a:defRPr>
            </a:lvl1pPr>
          </a:lstStyle>
          <a:p>
            <a:r>
              <a:rPr lang="en-US" dirty="0" smtClean="0"/>
              <a:t>2013-10-06</a:t>
            </a:r>
            <a:endParaRPr lang="en-US" dirty="0"/>
          </a:p>
        </p:txBody>
      </p:sp>
      <p:sp>
        <p:nvSpPr>
          <p:cNvPr id="5" name="Rectangle 18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32281" y="6525344"/>
            <a:ext cx="576064" cy="2286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2664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85"/>
          <p:cNvSpPr txBox="1">
            <a:spLocks noChangeArrowheads="1"/>
          </p:cNvSpPr>
          <p:nvPr userDrawn="1"/>
        </p:nvSpPr>
        <p:spPr>
          <a:xfrm>
            <a:off x="7452320" y="6525344"/>
            <a:ext cx="15240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2013-10-06</a:t>
            </a:r>
            <a:endParaRPr lang="en-US" dirty="0"/>
          </a:p>
        </p:txBody>
      </p:sp>
      <p:sp>
        <p:nvSpPr>
          <p:cNvPr id="8" name="Rectangle 186"/>
          <p:cNvSpPr txBox="1">
            <a:spLocks noChangeArrowheads="1"/>
          </p:cNvSpPr>
          <p:nvPr userDrawn="1"/>
        </p:nvSpPr>
        <p:spPr>
          <a:xfrm>
            <a:off x="132281" y="6525344"/>
            <a:ext cx="576064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7491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8" name="Rectangle 185"/>
          <p:cNvSpPr txBox="1">
            <a:spLocks noChangeArrowheads="1"/>
          </p:cNvSpPr>
          <p:nvPr userDrawn="1"/>
        </p:nvSpPr>
        <p:spPr>
          <a:xfrm>
            <a:off x="7452320" y="6525344"/>
            <a:ext cx="15240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2013-10-06</a:t>
            </a:r>
            <a:endParaRPr lang="en-US" dirty="0"/>
          </a:p>
        </p:txBody>
      </p:sp>
      <p:sp>
        <p:nvSpPr>
          <p:cNvPr id="9" name="Rectangle 186"/>
          <p:cNvSpPr txBox="1">
            <a:spLocks noChangeArrowheads="1"/>
          </p:cNvSpPr>
          <p:nvPr userDrawn="1"/>
        </p:nvSpPr>
        <p:spPr>
          <a:xfrm>
            <a:off x="132281" y="6525344"/>
            <a:ext cx="576064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28152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91400" y="6407150"/>
            <a:ext cx="15240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B0C4986D-6BE9-4264-908F-02DB36FD8D6C}" type="datetime1">
              <a:rPr lang="en-US" smtClean="0"/>
              <a:t>10/3/2013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51675" y="6407150"/>
            <a:ext cx="339725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68294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91400" y="6407150"/>
            <a:ext cx="15240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B0C4986D-6BE9-4264-908F-02DB36FD8D6C}" type="datetime1">
              <a:rPr lang="en-US" smtClean="0"/>
              <a:t>10/3/2013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51675" y="6407150"/>
            <a:ext cx="339725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837955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91400" y="6407150"/>
            <a:ext cx="15240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B0C4986D-6BE9-4264-908F-02DB36FD8D6C}" type="datetime1">
              <a:rPr lang="en-US" smtClean="0"/>
              <a:t>10/3/2013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51675" y="6407150"/>
            <a:ext cx="339725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825821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07150"/>
            <a:ext cx="15240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B0C4986D-6BE9-4264-908F-02DB36FD8D6C}" type="datetime1">
              <a:rPr lang="en-US" smtClean="0"/>
              <a:t>10/3/2013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51675" y="6407150"/>
            <a:ext cx="339725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717314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07150"/>
            <a:ext cx="15240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B0C4986D-6BE9-4264-908F-02DB36FD8D6C}" type="datetime1">
              <a:rPr lang="en-US" smtClean="0"/>
              <a:t>10/3/2013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51675" y="6407150"/>
            <a:ext cx="339725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794289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6" descr="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38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028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41438"/>
            <a:ext cx="82296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titeltypografi i masteren</a:t>
            </a:r>
          </a:p>
        </p:txBody>
      </p:sp>
      <p:sp>
        <p:nvSpPr>
          <p:cNvPr id="1029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2270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0" y="1319213"/>
            <a:ext cx="9140825" cy="26987"/>
          </a:xfrm>
          <a:prstGeom prst="rect">
            <a:avLst/>
          </a:prstGeom>
          <a:gradFill rotWithShape="0">
            <a:gsLst>
              <a:gs pos="0">
                <a:srgbClr val="002B40"/>
              </a:gs>
              <a:gs pos="50000">
                <a:schemeClr val="bg2"/>
              </a:gs>
              <a:gs pos="100000">
                <a:srgbClr val="002B4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185"/>
          <p:cNvSpPr>
            <a:spLocks noGrp="1" noChangeArrowheads="1"/>
          </p:cNvSpPr>
          <p:nvPr>
            <p:ph type="dt" sz="half" idx="2"/>
          </p:nvPr>
        </p:nvSpPr>
        <p:spPr>
          <a:xfrm>
            <a:off x="7452320" y="6525344"/>
            <a:ext cx="1524000" cy="2286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Verdana" pitchFamily="34" charset="0"/>
              </a:defRPr>
            </a:lvl1pPr>
          </a:lstStyle>
          <a:p>
            <a:r>
              <a:rPr lang="en-US" dirty="0" smtClean="0"/>
              <a:t>2013-10-06</a:t>
            </a:r>
            <a:endParaRPr lang="en-US" dirty="0"/>
          </a:p>
        </p:txBody>
      </p:sp>
      <p:sp>
        <p:nvSpPr>
          <p:cNvPr id="9" name="Rectangle 18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32281" y="6525344"/>
            <a:ext cx="576064" cy="2286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55B0"/>
        </a:buClr>
        <a:buSzPct val="85000"/>
        <a:buFont typeface="Wingdings" pitchFamily="2" charset="2"/>
        <a:buChar char="§"/>
        <a:defRPr sz="20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5000"/>
        <a:buFont typeface="Wingdings" pitchFamily="2" charset="2"/>
        <a:buChar char="§"/>
        <a:defRPr sz="2000">
          <a:solidFill>
            <a:srgbClr val="B6012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4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Functional status and activities of daily living concepts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b="1" dirty="0" smtClean="0"/>
              <a:t>Zac Whitewood-Moores</a:t>
            </a:r>
          </a:p>
          <a:p>
            <a:r>
              <a:rPr lang="en-GB" dirty="0" smtClean="0"/>
              <a:t>Vice Chair – Nursing Special Interest Group (IHTSDO)</a:t>
            </a:r>
          </a:p>
          <a:p>
            <a:endParaRPr lang="en-GB" dirty="0" smtClean="0"/>
          </a:p>
          <a:p>
            <a:r>
              <a:rPr lang="en-GB" dirty="0" smtClean="0"/>
              <a:t>Clinical Data Standards Specialist</a:t>
            </a:r>
          </a:p>
          <a:p>
            <a:r>
              <a:rPr lang="en-GB" dirty="0" smtClean="0"/>
              <a:t>Health and Social Care Information Centre (UK)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 smtClean="0"/>
              <a:t>2013-10-06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51520" y="6381328"/>
            <a:ext cx="339725" cy="228600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7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later!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C-HOBIC</a:t>
            </a:r>
          </a:p>
          <a:p>
            <a:r>
              <a:rPr lang="en-GB" dirty="0" smtClean="0"/>
              <a:t>Review of Inception Document for “</a:t>
            </a:r>
            <a:r>
              <a:rPr lang="en-US" dirty="0"/>
              <a:t>Functional status and activities of daily living </a:t>
            </a:r>
            <a:r>
              <a:rPr lang="en-US" dirty="0" smtClean="0"/>
              <a:t>concepts”</a:t>
            </a:r>
            <a:endParaRPr lang="en-GB" dirty="0"/>
          </a:p>
          <a:p>
            <a:r>
              <a:rPr lang="en-GB" dirty="0"/>
              <a:t>Nursing Problems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2013-10-06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89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Glossary of terms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Functional status is variously defined in the health field, by clinicians with different emphases as well as in different policy </a:t>
            </a:r>
            <a:r>
              <a:rPr lang="en-US" dirty="0" smtClean="0"/>
              <a:t>contexts</a:t>
            </a:r>
          </a:p>
          <a:p>
            <a:r>
              <a:rPr lang="en-US" dirty="0"/>
              <a:t>Functional ability is the actual or potential capacity of an individual to perform the activities and tasks that can be normally </a:t>
            </a:r>
            <a:r>
              <a:rPr lang="en-US" dirty="0" smtClean="0"/>
              <a:t>expected</a:t>
            </a:r>
            <a:endParaRPr lang="en-US" dirty="0"/>
          </a:p>
          <a:p>
            <a:r>
              <a:rPr lang="en-US" dirty="0"/>
              <a:t>Activities of daily living (ADLs) are the most basic and fundamental functions of self-care, and they are used to describe the functional status or functional ability of a </a:t>
            </a:r>
            <a:r>
              <a:rPr lang="en-US" dirty="0" smtClean="0"/>
              <a:t>person</a:t>
            </a:r>
          </a:p>
          <a:p>
            <a:r>
              <a:rPr lang="en-US" dirty="0"/>
              <a:t>There are several dimensions of ADLs and people </a:t>
            </a:r>
            <a:r>
              <a:rPr lang="en-US" dirty="0" smtClean="0"/>
              <a:t>can be </a:t>
            </a:r>
            <a:r>
              <a:rPr lang="en-US" dirty="0"/>
              <a:t>classified as independent or dependent </a:t>
            </a:r>
            <a:r>
              <a:rPr lang="en-US" dirty="0" smtClean="0"/>
              <a:t>on each of them</a:t>
            </a:r>
          </a:p>
          <a:p>
            <a:r>
              <a:rPr lang="en-US" dirty="0"/>
              <a:t>The International Classification of Functioning, Disability and </a:t>
            </a:r>
            <a:r>
              <a:rPr lang="en-US" dirty="0" smtClean="0"/>
              <a:t>Health (ICF), </a:t>
            </a:r>
            <a:r>
              <a:rPr lang="en-US" dirty="0"/>
              <a:t>is a classification of health and health-related domains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2013-10-06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31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Related work item requests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WHO/IHTSDO Joint Advisory Group and Joint Collaborative Group  – work plan activity support, specifically ICF</a:t>
            </a:r>
          </a:p>
          <a:p>
            <a:r>
              <a:rPr lang="en-GB" dirty="0" smtClean="0"/>
              <a:t>Analytics </a:t>
            </a:r>
            <a:r>
              <a:rPr lang="en-GB" dirty="0"/>
              <a:t>of data with SNOMED content</a:t>
            </a:r>
          </a:p>
          <a:p>
            <a:r>
              <a:rPr lang="en-GB" dirty="0" smtClean="0"/>
              <a:t>Problem </a:t>
            </a:r>
            <a:r>
              <a:rPr lang="en-GB" dirty="0"/>
              <a:t>List -  Content </a:t>
            </a:r>
            <a:r>
              <a:rPr lang="en-GB" dirty="0" smtClean="0"/>
              <a:t>Development</a:t>
            </a:r>
          </a:p>
          <a:p>
            <a:pPr lvl="1"/>
            <a:r>
              <a:rPr lang="en-GB" dirty="0" smtClean="0"/>
              <a:t>Nursing </a:t>
            </a:r>
            <a:r>
              <a:rPr lang="en-GB" dirty="0"/>
              <a:t>problem list</a:t>
            </a:r>
          </a:p>
          <a:p>
            <a:r>
              <a:rPr lang="en-GB" dirty="0" smtClean="0"/>
              <a:t>Pre-coordination </a:t>
            </a:r>
            <a:r>
              <a:rPr lang="en-GB" dirty="0"/>
              <a:t>roadmap and expression library</a:t>
            </a:r>
          </a:p>
          <a:p>
            <a:r>
              <a:rPr lang="en-GB" dirty="0" smtClean="0"/>
              <a:t>Exchanging </a:t>
            </a:r>
            <a:r>
              <a:rPr lang="en-GB" dirty="0"/>
              <a:t>constrained SNOMED CT expressions as post-coordinated expressions</a:t>
            </a:r>
          </a:p>
          <a:p>
            <a:r>
              <a:rPr lang="en-GB" dirty="0" smtClean="0"/>
              <a:t>Observables and assessments</a:t>
            </a:r>
          </a:p>
          <a:p>
            <a:r>
              <a:rPr lang="en-GB" dirty="0" smtClean="0"/>
              <a:t>C-HOBIC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2013-10-06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44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 just our concern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World Health Organization </a:t>
            </a:r>
            <a:endParaRPr lang="en-US" dirty="0" smtClean="0"/>
          </a:p>
          <a:p>
            <a:r>
              <a:rPr lang="en-US" dirty="0" smtClean="0"/>
              <a:t>Professional Special Interest Group</a:t>
            </a:r>
          </a:p>
          <a:p>
            <a:pPr lvl="1"/>
            <a:r>
              <a:rPr lang="en-GB" dirty="0"/>
              <a:t>Physicians (predominantly elderly medicine)</a:t>
            </a:r>
          </a:p>
          <a:p>
            <a:pPr lvl="1"/>
            <a:r>
              <a:rPr lang="en-GB" dirty="0" smtClean="0"/>
              <a:t>Allied Health Professions</a:t>
            </a:r>
          </a:p>
          <a:p>
            <a:pPr lvl="2"/>
            <a:r>
              <a:rPr lang="en-US" sz="1800" dirty="0"/>
              <a:t>College of Occupational Therapists (UK)</a:t>
            </a:r>
            <a:r>
              <a:rPr lang="en-US" dirty="0"/>
              <a:t>	</a:t>
            </a:r>
            <a:endParaRPr lang="en-GB" dirty="0"/>
          </a:p>
          <a:p>
            <a:r>
              <a:rPr lang="en-US" dirty="0" smtClean="0"/>
              <a:t>Canadian </a:t>
            </a:r>
            <a:r>
              <a:rPr lang="en-US" dirty="0"/>
              <a:t>Health Outcomes for Better Information and </a:t>
            </a:r>
            <a:r>
              <a:rPr lang="en-US" dirty="0" smtClean="0"/>
              <a:t>Care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2013-10-06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9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in clinical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Assessment of current status</a:t>
            </a:r>
          </a:p>
          <a:p>
            <a:pPr lvl="1"/>
            <a:r>
              <a:rPr lang="en-GB" dirty="0" smtClean="0"/>
              <a:t>At beginning of care process</a:t>
            </a:r>
          </a:p>
          <a:p>
            <a:pPr lvl="1"/>
            <a:r>
              <a:rPr lang="en-GB" dirty="0" smtClean="0"/>
              <a:t>Progress towards desired outcome/goal</a:t>
            </a:r>
          </a:p>
          <a:p>
            <a:pPr lvl="1"/>
            <a:r>
              <a:rPr lang="en-GB" dirty="0" smtClean="0"/>
              <a:t>At completion of care process</a:t>
            </a:r>
          </a:p>
          <a:p>
            <a:r>
              <a:rPr lang="en-GB" dirty="0" smtClean="0"/>
              <a:t>Desired outcome/goal setting </a:t>
            </a:r>
          </a:p>
          <a:p>
            <a:pPr lvl="1"/>
            <a:r>
              <a:rPr lang="en-GB" dirty="0" smtClean="0"/>
              <a:t>Findings using SNOMED CT contextual modification (+/- HL7 mood)</a:t>
            </a:r>
          </a:p>
          <a:p>
            <a:pPr lvl="1"/>
            <a:r>
              <a:rPr lang="en-GB" dirty="0" smtClean="0"/>
              <a:t>Situations </a:t>
            </a:r>
            <a:r>
              <a:rPr lang="en-GB" dirty="0"/>
              <a:t>using </a:t>
            </a:r>
            <a:r>
              <a:rPr lang="en-GB" dirty="0" smtClean="0"/>
              <a:t>HL7 mood</a:t>
            </a:r>
          </a:p>
          <a:p>
            <a:pPr lvl="1"/>
            <a:r>
              <a:rPr lang="en-GB" dirty="0" smtClean="0"/>
              <a:t>Observable entities + value </a:t>
            </a:r>
            <a:r>
              <a:rPr lang="en-GB" dirty="0"/>
              <a:t>using HL7 mood</a:t>
            </a:r>
          </a:p>
          <a:p>
            <a:r>
              <a:rPr lang="en-GB" dirty="0" smtClean="0"/>
              <a:t>Outcome/goal achievement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2013-10-06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01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Representation in SNOMED CT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427984" y="2492375"/>
            <a:ext cx="4258816" cy="3633788"/>
          </a:xfrm>
        </p:spPr>
        <p:txBody>
          <a:bodyPr/>
          <a:lstStyle/>
          <a:p>
            <a:r>
              <a:rPr lang="en-GB" sz="2400" dirty="0" smtClean="0"/>
              <a:t>Are these all abilities?</a:t>
            </a:r>
          </a:p>
          <a:p>
            <a:pPr lvl="1"/>
            <a:r>
              <a:rPr lang="en-GB" sz="2000" b="1" dirty="0" smtClean="0"/>
              <a:t>Does</a:t>
            </a:r>
            <a:r>
              <a:rPr lang="en-GB" sz="2000" dirty="0" smtClean="0"/>
              <a:t> </a:t>
            </a:r>
            <a:r>
              <a:rPr lang="en-GB" sz="2000" dirty="0"/>
              <a:t>and </a:t>
            </a:r>
            <a:r>
              <a:rPr lang="en-GB" sz="2000" b="1" dirty="0" smtClean="0"/>
              <a:t>does not </a:t>
            </a:r>
          </a:p>
          <a:p>
            <a:pPr lvl="1"/>
            <a:r>
              <a:rPr lang="en-GB" sz="2000" b="1" dirty="0" smtClean="0"/>
              <a:t>Independent</a:t>
            </a:r>
            <a:r>
              <a:rPr lang="en-GB" sz="2000" dirty="0" smtClean="0"/>
              <a:t>, </a:t>
            </a:r>
            <a:r>
              <a:rPr lang="en-GB" sz="2000" b="1" dirty="0" smtClean="0"/>
              <a:t>assisted</a:t>
            </a:r>
            <a:r>
              <a:rPr lang="en-GB" sz="2000" dirty="0" smtClean="0"/>
              <a:t> and </a:t>
            </a:r>
            <a:r>
              <a:rPr lang="en-GB" sz="2000" b="1" dirty="0" smtClean="0"/>
              <a:t>dependent</a:t>
            </a:r>
          </a:p>
          <a:p>
            <a:r>
              <a:rPr lang="en-GB" sz="2400" dirty="0" smtClean="0"/>
              <a:t>Three axis </a:t>
            </a:r>
          </a:p>
          <a:p>
            <a:pPr lvl="1"/>
            <a:r>
              <a:rPr lang="en-GB" sz="2000" dirty="0" smtClean="0"/>
              <a:t>Ability</a:t>
            </a:r>
          </a:p>
          <a:p>
            <a:pPr lvl="1"/>
            <a:r>
              <a:rPr lang="en-GB" sz="2000" dirty="0" smtClean="0"/>
              <a:t>Dependence</a:t>
            </a:r>
          </a:p>
          <a:p>
            <a:pPr lvl="1"/>
            <a:r>
              <a:rPr lang="en-GB" sz="2000" dirty="0" smtClean="0"/>
              <a:t>Occurrence</a:t>
            </a:r>
          </a:p>
          <a:p>
            <a:r>
              <a:rPr lang="en-GB" sz="2400" dirty="0" smtClean="0"/>
              <a:t>Compositional</a:t>
            </a:r>
          </a:p>
          <a:p>
            <a:pPr lvl="1"/>
            <a:r>
              <a:rPr lang="en-GB" sz="2000" dirty="0" smtClean="0"/>
              <a:t>Able to and does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3078565" cy="2968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1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Inappropriate assumptions?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2400" dirty="0" smtClean="0"/>
              <a:t>Special category of telephone user has no subtypes, but…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Does a blind or disabled person have difficulty using telephone? </a:t>
            </a:r>
          </a:p>
          <a:p>
            <a:r>
              <a:rPr lang="en-GB" sz="2400" dirty="0" smtClean="0"/>
              <a:t>Deaf is probably fair?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00" y="6407150"/>
            <a:ext cx="1524000" cy="228600"/>
          </a:xfrm>
        </p:spPr>
        <p:txBody>
          <a:bodyPr/>
          <a:lstStyle/>
          <a:p>
            <a:r>
              <a:rPr lang="en-US" smtClean="0"/>
              <a:t>2013-10-06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804275" y="6407150"/>
            <a:ext cx="339725" cy="228600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06" y="2492375"/>
            <a:ext cx="2718988" cy="363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4" t="20890" r="31829" b="65363"/>
          <a:stretch/>
        </p:blipFill>
        <p:spPr bwMode="auto">
          <a:xfrm>
            <a:off x="5436096" y="3789040"/>
            <a:ext cx="2388094" cy="719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366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is not a blame game!!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SNOMED CT has been compiled and evolved from multiple legacy and current terminologies and classifications across multiple disciplines</a:t>
            </a:r>
          </a:p>
          <a:p>
            <a:r>
              <a:rPr lang="en-GB" dirty="0" smtClean="0"/>
              <a:t>SNOMED CT should harmonise semantically equivalent content in a single concept </a:t>
            </a:r>
          </a:p>
          <a:p>
            <a:r>
              <a:rPr lang="en-GB" dirty="0"/>
              <a:t>SNOMED CT should </a:t>
            </a:r>
            <a:r>
              <a:rPr lang="en-GB" dirty="0" smtClean="0"/>
              <a:t>separate semantically disparate content</a:t>
            </a:r>
          </a:p>
          <a:p>
            <a:r>
              <a:rPr lang="en-GB" dirty="0" smtClean="0"/>
              <a:t>A pre-coordinated solution may be required</a:t>
            </a:r>
          </a:p>
          <a:p>
            <a:r>
              <a:rPr lang="en-GB" dirty="0" smtClean="0"/>
              <a:t>A post-coordinated approach should be possible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64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with current representations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Inconsistency of representation</a:t>
            </a:r>
          </a:p>
          <a:p>
            <a:r>
              <a:rPr lang="en-GB" dirty="0"/>
              <a:t>Difficulty transferring between differing models interpretation</a:t>
            </a:r>
          </a:p>
          <a:p>
            <a:r>
              <a:rPr lang="en-GB" dirty="0"/>
              <a:t>The granularity reflected in some schemes appear difficult to reflect conceptually in an intuitive way,  e.g. maximal assistance and total dependence</a:t>
            </a:r>
          </a:p>
          <a:p>
            <a:r>
              <a:rPr lang="en-GB" dirty="0"/>
              <a:t>Analysis challenging as modelling does </a:t>
            </a:r>
            <a:r>
              <a:rPr lang="en-GB" dirty="0" smtClean="0"/>
              <a:t>not consistently </a:t>
            </a:r>
            <a:r>
              <a:rPr lang="en-GB" dirty="0"/>
              <a:t>include levels of </a:t>
            </a:r>
            <a:r>
              <a:rPr lang="en-GB" dirty="0" smtClean="0"/>
              <a:t>abilities, dependence or occurrence</a:t>
            </a:r>
          </a:p>
          <a:p>
            <a:r>
              <a:rPr lang="en-GB" dirty="0" smtClean="0"/>
              <a:t>Mappings have sometimes described dependence but mapped to abilities or vice/versa</a:t>
            </a:r>
          </a:p>
          <a:p>
            <a:r>
              <a:rPr lang="en-GB" dirty="0" smtClean="0"/>
              <a:t>Different ranges in vocabularies being mapped may result in many-to-one or one-to-many maps to/from SNOMED CT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2013-10-06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45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TSDO Presentation Slide Template">
  <a:themeElements>
    <a:clrScheme name="master_IHTSDO_turkis lin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505</Words>
  <Application>Microsoft Office PowerPoint</Application>
  <PresentationFormat>On-screen Show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IHTSDO Presentation Slide Template</vt:lpstr>
      <vt:lpstr>Functional status and activities of daily living concepts</vt:lpstr>
      <vt:lpstr>Glossary of terms</vt:lpstr>
      <vt:lpstr>Related work item requests</vt:lpstr>
      <vt:lpstr>Not just our concern</vt:lpstr>
      <vt:lpstr>Use in clinical practice</vt:lpstr>
      <vt:lpstr>Representation in SNOMED CT</vt:lpstr>
      <vt:lpstr>Inappropriate assumptions?</vt:lpstr>
      <vt:lpstr>This is not a blame game!!</vt:lpstr>
      <vt:lpstr>Challenges with current representations</vt:lpstr>
      <vt:lpstr>More later! </vt:lpstr>
    </vt:vector>
  </TitlesOfParts>
  <Company>Health &amp; Social Care Information Centre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Functional status and activities of daily living concepts</dc:title>
  <dc:creator>zawh1</dc:creator>
  <cp:lastModifiedBy>zawh1</cp:lastModifiedBy>
  <cp:revision>4</cp:revision>
  <dcterms:created xsi:type="dcterms:W3CDTF">2013-10-03T07:21:30Z</dcterms:created>
  <dcterms:modified xsi:type="dcterms:W3CDTF">2013-10-03T13:59:39Z</dcterms:modified>
</cp:coreProperties>
</file>