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8"/>
  </p:notesMasterIdLst>
  <p:sldIdLst>
    <p:sldId id="258" r:id="rId2"/>
    <p:sldId id="263" r:id="rId3"/>
    <p:sldId id="264" r:id="rId4"/>
    <p:sldId id="265" r:id="rId5"/>
    <p:sldId id="266" r:id="rId6"/>
    <p:sldId id="267" r:id="rId7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078" autoAdjust="0"/>
    <p:restoredTop sz="94757" autoAdjust="0"/>
  </p:normalViewPr>
  <p:slideViewPr>
    <p:cSldViewPr snapToGrid="0" snapToObjects="1">
      <p:cViewPr varScale="1">
        <p:scale>
          <a:sx n="94" d="100"/>
          <a:sy n="94" d="100"/>
        </p:scale>
        <p:origin x="-21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notesMaster" Target="notesMasters/notesMaster1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US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US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80" r:id="rId2"/>
    <p:sldLayoutId id="2147483679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SNOMED CT and Genomics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Mike Bainbridge</a:t>
            </a:r>
          </a:p>
          <a:p>
            <a:r>
              <a:rPr lang="en-US" sz="1800" dirty="0" smtClean="0"/>
              <a:t>Clinical lead, </a:t>
            </a:r>
            <a:r>
              <a:rPr lang="en-US" sz="1800" dirty="0" err="1" smtClean="0"/>
              <a:t>AsiaPac</a:t>
            </a:r>
            <a:endParaRPr lang="en-US" sz="1800" dirty="0"/>
          </a:p>
          <a:p>
            <a:r>
              <a:rPr lang="en-US" dirty="0" smtClean="0"/>
              <a:t>Peter </a:t>
            </a:r>
            <a:r>
              <a:rPr lang="en-US" dirty="0" err="1" smtClean="0"/>
              <a:t>Hendler</a:t>
            </a:r>
            <a:endParaRPr lang="en-US" dirty="0" smtClean="0"/>
          </a:p>
          <a:p>
            <a:r>
              <a:rPr lang="en-US" sz="1800" dirty="0"/>
              <a:t>Clinical lead, Americas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079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900" dirty="0" smtClean="0"/>
              <a:t>Genomics landscape - </a:t>
            </a:r>
            <a:r>
              <a:rPr lang="en-US" sz="1900" dirty="0"/>
              <a:t>numerous </a:t>
            </a:r>
            <a:r>
              <a:rPr lang="en-US" sz="1900" dirty="0" smtClean="0"/>
              <a:t>groups/individuals</a:t>
            </a:r>
            <a:r>
              <a:rPr lang="en-US" sz="1900" dirty="0"/>
              <a:t>, </a:t>
            </a:r>
            <a:r>
              <a:rPr lang="en-US" sz="1900" dirty="0" smtClean="0"/>
              <a:t>multiple </a:t>
            </a:r>
            <a:r>
              <a:rPr lang="en-US" sz="1900" dirty="0"/>
              <a:t>terminologies, databases and clinical information </a:t>
            </a:r>
            <a:r>
              <a:rPr lang="en-US" sz="1900" dirty="0" smtClean="0"/>
              <a:t>sources</a:t>
            </a:r>
          </a:p>
          <a:p>
            <a:r>
              <a:rPr lang="en-US" sz="1900" dirty="0" smtClean="0"/>
              <a:t>Genomics challenges - linking </a:t>
            </a:r>
            <a:r>
              <a:rPr lang="en-US" sz="1900" dirty="0"/>
              <a:t>information </a:t>
            </a:r>
            <a:r>
              <a:rPr lang="en-US" sz="1900" dirty="0" smtClean="0"/>
              <a:t>sources, linked to diagnosis</a:t>
            </a:r>
            <a:r>
              <a:rPr lang="en-US" sz="1900" dirty="0"/>
              <a:t>, environmental and social data as well as family history recorded within the </a:t>
            </a:r>
            <a:r>
              <a:rPr lang="en-US" sz="1900" dirty="0" smtClean="0"/>
              <a:t>HER</a:t>
            </a:r>
          </a:p>
          <a:p>
            <a:r>
              <a:rPr lang="en-US" sz="1900" dirty="0" smtClean="0"/>
              <a:t>SNOMED CT </a:t>
            </a:r>
            <a:r>
              <a:rPr lang="mr-IN" sz="1900" dirty="0" smtClean="0"/>
              <a:t>–</a:t>
            </a:r>
            <a:r>
              <a:rPr lang="en-US" sz="1900" dirty="0" smtClean="0"/>
              <a:t> provide linkages to information in HER, and leverage experience in interoperability</a:t>
            </a:r>
          </a:p>
          <a:p>
            <a:r>
              <a:rPr lang="en-US" sz="1900" dirty="0" smtClean="0"/>
              <a:t>Genomics has an impact on all clinical disciplines</a:t>
            </a:r>
          </a:p>
          <a:p>
            <a:r>
              <a:rPr lang="en-GB" sz="1900" dirty="0" smtClean="0"/>
              <a:t>Data analytics </a:t>
            </a:r>
            <a:r>
              <a:rPr lang="mr-IN" sz="1900" dirty="0" smtClean="0"/>
              <a:t>–</a:t>
            </a:r>
            <a:r>
              <a:rPr lang="en-GB" sz="1900" dirty="0" smtClean="0"/>
              <a:t> large amounts of data, but results will be wide and far reaching, changing medicine as we currently know it</a:t>
            </a:r>
          </a:p>
          <a:p>
            <a:endParaRPr lang="en-US" sz="19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Background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1900" dirty="0"/>
              <a:t>SNOMED CT </a:t>
            </a:r>
            <a:r>
              <a:rPr lang="en-GB" sz="1900" dirty="0" smtClean="0"/>
              <a:t> - contains some clinical </a:t>
            </a:r>
            <a:r>
              <a:rPr lang="en-GB" sz="1900" dirty="0"/>
              <a:t>genetics and molecular </a:t>
            </a:r>
            <a:r>
              <a:rPr lang="en-GB" sz="1900" dirty="0" smtClean="0"/>
              <a:t>pathology (incomplete/inconsistent)</a:t>
            </a:r>
          </a:p>
          <a:p>
            <a:r>
              <a:rPr lang="en-GB" sz="1900" dirty="0" smtClean="0"/>
              <a:t>Genomics </a:t>
            </a:r>
            <a:r>
              <a:rPr lang="en-GB" sz="1900" dirty="0"/>
              <a:t>requires </a:t>
            </a:r>
            <a:r>
              <a:rPr lang="en-GB" sz="1900" dirty="0" smtClean="0"/>
              <a:t>very </a:t>
            </a:r>
            <a:r>
              <a:rPr lang="en-GB" sz="1900" dirty="0"/>
              <a:t>distinct data </a:t>
            </a:r>
            <a:r>
              <a:rPr lang="en-GB" sz="1900" dirty="0" smtClean="0"/>
              <a:t>items - clinical findings, Substances, Organisms, Methods, Diagnoses</a:t>
            </a:r>
          </a:p>
          <a:p>
            <a:r>
              <a:rPr lang="en-GB" sz="1900" dirty="0" smtClean="0"/>
              <a:t>Genomics </a:t>
            </a:r>
            <a:r>
              <a:rPr lang="en-GB" sz="1900" dirty="0"/>
              <a:t>requires </a:t>
            </a:r>
            <a:r>
              <a:rPr lang="en-GB" sz="1900" dirty="0" smtClean="0"/>
              <a:t>representation </a:t>
            </a:r>
            <a:r>
              <a:rPr lang="en-GB" sz="1900" dirty="0"/>
              <a:t>in a complete manner, </a:t>
            </a:r>
            <a:r>
              <a:rPr lang="en-GB" sz="1900" dirty="0" smtClean="0"/>
              <a:t>with linkages </a:t>
            </a:r>
            <a:r>
              <a:rPr lang="en-GB" sz="1900" dirty="0"/>
              <a:t>between the data </a:t>
            </a:r>
            <a:r>
              <a:rPr lang="en-GB" sz="1900" dirty="0" smtClean="0"/>
              <a:t>items (modelling)</a:t>
            </a:r>
            <a:endParaRPr lang="en-GB" sz="1900" dirty="0"/>
          </a:p>
          <a:p>
            <a:r>
              <a:rPr lang="en-GB" sz="1900" dirty="0" smtClean="0"/>
              <a:t>Examples of current </a:t>
            </a:r>
            <a:r>
              <a:rPr lang="en-GB" sz="1900" dirty="0"/>
              <a:t>work </a:t>
            </a:r>
            <a:r>
              <a:rPr lang="en-GB" sz="1900" dirty="0" smtClean="0"/>
              <a:t>items - cancer </a:t>
            </a:r>
            <a:r>
              <a:rPr lang="en-GB" sz="1900" dirty="0"/>
              <a:t>synoptic reporting (</a:t>
            </a:r>
            <a:r>
              <a:rPr lang="en-GB" sz="1900" dirty="0" err="1"/>
              <a:t>IPaLM</a:t>
            </a:r>
            <a:r>
              <a:rPr lang="en-GB" sz="1900" dirty="0"/>
              <a:t> SIG), Organism project, Substances project, Orphanet alignment </a:t>
            </a:r>
            <a:r>
              <a:rPr lang="en-GB" sz="1900" dirty="0" smtClean="0"/>
              <a:t>activity</a:t>
            </a:r>
          </a:p>
          <a:p>
            <a:r>
              <a:rPr lang="en-GB" sz="1900" dirty="0" smtClean="0"/>
              <a:t>Pharmaceutical </a:t>
            </a:r>
            <a:r>
              <a:rPr lang="en-GB" sz="1900" dirty="0"/>
              <a:t>and medical products industries </a:t>
            </a:r>
            <a:r>
              <a:rPr lang="mr-IN" sz="1900" dirty="0" smtClean="0"/>
              <a:t>–</a:t>
            </a:r>
            <a:r>
              <a:rPr lang="en-GB" sz="1900" dirty="0" smtClean="0"/>
              <a:t> interest to </a:t>
            </a:r>
            <a:r>
              <a:rPr lang="en-GB" sz="1900" dirty="0"/>
              <a:t>use SNOMED data to help identify protein encoding gene sequences that may have therapeutic benefit</a:t>
            </a:r>
            <a:r>
              <a:rPr lang="en-GB" sz="1900" dirty="0" smtClean="0"/>
              <a:t>.</a:t>
            </a:r>
            <a:endParaRPr lang="en-GB" sz="19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SNOMED CT - current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510599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276678"/>
            <a:ext cx="8229600" cy="4658007"/>
          </a:xfrm>
        </p:spPr>
        <p:txBody>
          <a:bodyPr/>
          <a:lstStyle/>
          <a:p>
            <a:r>
              <a:rPr lang="en-US" sz="1900" dirty="0" smtClean="0"/>
              <a:t>IHTSDO needs a coordinated approach to genomics</a:t>
            </a:r>
          </a:p>
          <a:p>
            <a:r>
              <a:rPr lang="en-US" sz="1900" dirty="0"/>
              <a:t>Continuing to support the adoption of SNOMED CT in </a:t>
            </a:r>
            <a:r>
              <a:rPr lang="en-US" sz="1900" dirty="0" smtClean="0"/>
              <a:t>EHRs, and to include phenotypic data</a:t>
            </a:r>
          </a:p>
          <a:p>
            <a:r>
              <a:rPr lang="en-US" sz="1900" dirty="0" smtClean="0"/>
              <a:t>Persuading </a:t>
            </a:r>
            <a:r>
              <a:rPr lang="en-US" sz="1900" dirty="0"/>
              <a:t>the global genomics research community to use SNOMED CT for analytics and for IHTSDO to demonstrate the utility of the underlying semantic structure of SNOMED for this </a:t>
            </a:r>
            <a:r>
              <a:rPr lang="en-US" sz="1900" dirty="0" smtClean="0"/>
              <a:t>purpose</a:t>
            </a:r>
            <a:endParaRPr lang="en-GB" sz="1900" dirty="0" smtClean="0"/>
          </a:p>
          <a:p>
            <a:r>
              <a:rPr lang="en-US" sz="1900" dirty="0"/>
              <a:t>Engaging with a diverse number of clinical specialty </a:t>
            </a:r>
            <a:r>
              <a:rPr lang="en-US" sz="1900" dirty="0" smtClean="0"/>
              <a:t>groups</a:t>
            </a:r>
            <a:endParaRPr lang="en-GB" sz="1900" dirty="0" smtClean="0"/>
          </a:p>
          <a:p>
            <a:r>
              <a:rPr lang="en-US" sz="1900" dirty="0"/>
              <a:t>Identification of future developments in </a:t>
            </a:r>
            <a:r>
              <a:rPr lang="en-US" sz="1900" dirty="0" smtClean="0"/>
              <a:t>genomics</a:t>
            </a:r>
          </a:p>
          <a:p>
            <a:r>
              <a:rPr lang="en-US" sz="1900" dirty="0" smtClean="0"/>
              <a:t>Improving the content of SNOMED CT to meet the demands of genomics</a:t>
            </a:r>
          </a:p>
          <a:p>
            <a:r>
              <a:rPr lang="en-US" sz="1900" dirty="0" smtClean="0"/>
              <a:t>Developing linkages between SNOMED CT and genomics information sources</a:t>
            </a:r>
            <a:endParaRPr lang="en-US" sz="19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Issues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63887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303698"/>
            <a:ext cx="8229600" cy="4658007"/>
          </a:xfrm>
        </p:spPr>
        <p:txBody>
          <a:bodyPr/>
          <a:lstStyle/>
          <a:p>
            <a:r>
              <a:rPr lang="en-US" sz="1900" dirty="0" smtClean="0"/>
              <a:t>Briefing paper on the proposed approach submitted to Management Board for discussion/agreement</a:t>
            </a:r>
          </a:p>
          <a:p>
            <a:r>
              <a:rPr lang="en-US" sz="1900" dirty="0" smtClean="0"/>
              <a:t>Development of a strategic approach to genomics</a:t>
            </a:r>
          </a:p>
          <a:p>
            <a:pPr lvl="1"/>
            <a:r>
              <a:rPr lang="en-US" sz="1900" dirty="0" smtClean="0"/>
              <a:t>Including plan to leverage genomics resources</a:t>
            </a:r>
          </a:p>
          <a:p>
            <a:r>
              <a:rPr lang="en-US" sz="1900" dirty="0"/>
              <a:t>Develop and publish a genomics engagement </a:t>
            </a:r>
            <a:r>
              <a:rPr lang="en-US" sz="1900" dirty="0" smtClean="0"/>
              <a:t>plan</a:t>
            </a:r>
          </a:p>
          <a:p>
            <a:r>
              <a:rPr lang="en-US" sz="1900" dirty="0" smtClean="0"/>
              <a:t>Publication and communication of IHTSDO intentions regarding genomics</a:t>
            </a:r>
          </a:p>
          <a:p>
            <a:r>
              <a:rPr lang="en-US" sz="1900" dirty="0" smtClean="0"/>
              <a:t>Undertake a mapping exercise of genomics groups globally, including groups and data sources</a:t>
            </a:r>
          </a:p>
          <a:p>
            <a:r>
              <a:rPr lang="en-US" sz="1900" dirty="0" smtClean="0"/>
              <a:t>Genomics expert group</a:t>
            </a:r>
          </a:p>
          <a:p>
            <a:pPr lvl="1"/>
            <a:r>
              <a:rPr lang="en-US" sz="1900" dirty="0" smtClean="0"/>
              <a:t>Engage directly with clinicians involved in genomics developments</a:t>
            </a:r>
          </a:p>
          <a:p>
            <a:pPr lvl="1"/>
            <a:r>
              <a:rPr lang="en-US" sz="1900" dirty="0" smtClean="0"/>
              <a:t>Provision of software to show clinicians how SNOMED CT and genomics can work together</a:t>
            </a:r>
          </a:p>
          <a:p>
            <a:pPr lvl="1"/>
            <a:r>
              <a:rPr lang="en-US" sz="1900" dirty="0" smtClean="0"/>
              <a:t>Enable genomics expertise to shape the future SNOMED CT developments</a:t>
            </a:r>
          </a:p>
          <a:p>
            <a:r>
              <a:rPr lang="en-US" sz="1900" dirty="0" smtClean="0"/>
              <a:t>Identification of pilot sites to develop and test how SNOMED CT and genomics can work together most effectively</a:t>
            </a:r>
            <a:endParaRPr lang="en-US" sz="19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way forward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0722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Leveraging exisiting clinical expertise and contacts</a:t>
            </a:r>
          </a:p>
          <a:p>
            <a:r>
              <a:rPr lang="en-US" dirty="0" smtClean="0"/>
              <a:t>Getting the word out . . . . both formally and informally</a:t>
            </a:r>
          </a:p>
          <a:p>
            <a:r>
              <a:rPr lang="en-US" dirty="0" smtClean="0"/>
              <a:t>Formation of an IHTSDO genomics group</a:t>
            </a:r>
          </a:p>
          <a:p>
            <a:r>
              <a:rPr lang="en-US" dirty="0" smtClean="0"/>
              <a:t>Development of strategy and implementation plan</a:t>
            </a:r>
          </a:p>
          <a:p>
            <a:r>
              <a:rPr lang="en-US" dirty="0" smtClean="0"/>
              <a:t>Implementation of pilot sites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Discussion/next steps</a:t>
            </a:r>
            <a:endParaRPr lang="en-US" dirty="0"/>
          </a:p>
        </p:txBody>
      </p:sp>
      <p:pic>
        <p:nvPicPr>
          <p:cNvPr id="5" name="Picture 4" descr="Screen Shot 2016-10-21 at 17.27.1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78048" y="3939405"/>
            <a:ext cx="4756096" cy="2563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948184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_Template_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IHTSDO_PPT_Template_2014.potx</Template>
  <TotalTime>500</TotalTime>
  <Words>443</Words>
  <Application>Microsoft Macintosh PowerPoint</Application>
  <PresentationFormat>On-screen Show (4:3)</PresentationFormat>
  <Paragraphs>44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IHTSDO_PPT_Template_2014</vt:lpstr>
      <vt:lpstr>SNOMED CT and Genomics</vt:lpstr>
      <vt:lpstr>Background</vt:lpstr>
      <vt:lpstr>SNOMED CT - current</vt:lpstr>
      <vt:lpstr>Issues</vt:lpstr>
      <vt:lpstr>Proposed way forward</vt:lpstr>
      <vt:lpstr>Discussion/next steps</vt:lpstr>
    </vt:vector>
  </TitlesOfParts>
  <Manager/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IHTSDO</dc:creator>
  <cp:keywords/>
  <dc:description/>
  <cp:lastModifiedBy>Ian Green</cp:lastModifiedBy>
  <cp:revision>28</cp:revision>
  <dcterms:modified xsi:type="dcterms:W3CDTF">2016-10-21T16:28:26Z</dcterms:modified>
  <cp:category/>
</cp:coreProperties>
</file>