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9"/>
  </p:notesMasterIdLst>
  <p:sldIdLst>
    <p:sldId id="285" r:id="rId2"/>
    <p:sldId id="304" r:id="rId3"/>
    <p:sldId id="302" r:id="rId4"/>
    <p:sldId id="308" r:id="rId5"/>
    <p:sldId id="303" r:id="rId6"/>
    <p:sldId id="297" r:id="rId7"/>
    <p:sldId id="292" r:id="rId8"/>
    <p:sldId id="306" r:id="rId9"/>
    <p:sldId id="310" r:id="rId10"/>
    <p:sldId id="288" r:id="rId11"/>
    <p:sldId id="287" r:id="rId12"/>
    <p:sldId id="296" r:id="rId13"/>
    <p:sldId id="300" r:id="rId14"/>
    <p:sldId id="294" r:id="rId15"/>
    <p:sldId id="295" r:id="rId16"/>
    <p:sldId id="291" r:id="rId17"/>
    <p:sldId id="309" r:id="rId18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>
        <p:scale>
          <a:sx n="73" d="100"/>
          <a:sy n="73" d="100"/>
        </p:scale>
        <p:origin x="-2352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794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External Organization:</a:t>
            </a:r>
            <a:r>
              <a:rPr lang="en-CA" baseline="0" dirty="0" smtClean="0"/>
              <a:t> </a:t>
            </a:r>
            <a:r>
              <a:rPr lang="en-CA" dirty="0" smtClean="0"/>
              <a:t>3M</a:t>
            </a:r>
            <a:r>
              <a:rPr lang="en-CA" baseline="0" dirty="0" smtClean="0"/>
              <a:t> Health Information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3776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5145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81" r:id="rId9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jmi@snomed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 Collaboration updates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 smtClean="0"/>
              <a:t>Jane Millar – Collaboration Lead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3757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Principles/guidance </a:t>
            </a:r>
            <a:r>
              <a:rPr lang="en-GB" dirty="0"/>
              <a:t>for linking SNOMED CT and </a:t>
            </a:r>
            <a:r>
              <a:rPr lang="en-GB" dirty="0" smtClean="0"/>
              <a:t>GTINs </a:t>
            </a:r>
          </a:p>
          <a:p>
            <a:pPr lvl="1"/>
            <a:r>
              <a:rPr lang="en-GB" dirty="0" smtClean="0"/>
              <a:t>Draft version published for review and feedback based on usage – 1 year</a:t>
            </a:r>
          </a:p>
          <a:p>
            <a:pPr lvl="1"/>
            <a:r>
              <a:rPr lang="en-GB" dirty="0" smtClean="0"/>
              <a:t>Use Cases also published</a:t>
            </a:r>
          </a:p>
          <a:p>
            <a:r>
              <a:rPr lang="en-GB" dirty="0" smtClean="0"/>
              <a:t>Next piece of work - exploration of options </a:t>
            </a:r>
            <a:r>
              <a:rPr lang="en-GB" dirty="0"/>
              <a:t>for technical solutions to </a:t>
            </a:r>
            <a:r>
              <a:rPr lang="en-GB" dirty="0" smtClean="0"/>
              <a:t>support such linkages</a:t>
            </a:r>
          </a:p>
          <a:p>
            <a:r>
              <a:rPr lang="en-GB" dirty="0" smtClean="0"/>
              <a:t>Ongoing - joint communications about the work</a:t>
            </a:r>
            <a:endParaRPr lang="en-GB" dirty="0"/>
          </a:p>
          <a:p>
            <a:pPr marL="129541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GS1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976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License Agreement with DICOM</a:t>
            </a:r>
          </a:p>
          <a:p>
            <a:pPr lvl="1"/>
            <a:r>
              <a:rPr lang="en-GB" dirty="0" smtClean="0"/>
              <a:t>Agreed SNOMED CT set for use in DICOM standards</a:t>
            </a:r>
          </a:p>
          <a:p>
            <a:pPr lvl="1"/>
            <a:r>
              <a:rPr lang="en-GB" dirty="0" smtClean="0"/>
              <a:t>Updated 6 monthly as part of agreement in line with SNOMED CT International Release</a:t>
            </a:r>
          </a:p>
          <a:p>
            <a:pPr lvl="1"/>
            <a:r>
              <a:rPr lang="en-GB" dirty="0" smtClean="0"/>
              <a:t>Free for use internationally</a:t>
            </a:r>
          </a:p>
          <a:p>
            <a:pPr lvl="1"/>
            <a:r>
              <a:rPr lang="en-GB" dirty="0" smtClean="0"/>
              <a:t>Subject to license and fees apply if go beyond agreed set</a:t>
            </a:r>
          </a:p>
          <a:p>
            <a:pPr lvl="1"/>
            <a:r>
              <a:rPr lang="en-GB" dirty="0" smtClean="0"/>
              <a:t>Not a SNOMRED International </a:t>
            </a:r>
            <a:r>
              <a:rPr lang="en-GB" dirty="0" err="1" smtClean="0"/>
              <a:t>refset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Note that DICOM is used in 95% of digital imaging systems globally – so SNOMED CT is in use!!!! 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94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Joint </a:t>
            </a:r>
            <a:r>
              <a:rPr lang="en-GB" dirty="0"/>
              <a:t>Initiative on SDO Global Health Informatics </a:t>
            </a:r>
            <a:r>
              <a:rPr lang="en-GB" dirty="0" smtClean="0"/>
              <a:t>Standardization</a:t>
            </a:r>
          </a:p>
          <a:p>
            <a:r>
              <a:rPr lang="en-GB" dirty="0" smtClean="0"/>
              <a:t>Membership - CEN, CDISC, DICOM, GS1, HL7, IHE, SNOMED International, ISO + observers</a:t>
            </a:r>
          </a:p>
          <a:p>
            <a:r>
              <a:rPr lang="en-GB" dirty="0" smtClean="0"/>
              <a:t>SNOMED International current chair, IHE incoming 2018</a:t>
            </a:r>
          </a:p>
          <a:p>
            <a:r>
              <a:rPr lang="en-GB" dirty="0" smtClean="0"/>
              <a:t>Patient Summary Standards Set</a:t>
            </a:r>
          </a:p>
          <a:p>
            <a:pPr lvl="1"/>
            <a:r>
              <a:rPr lang="en-GB" dirty="0" smtClean="0"/>
              <a:t>‘End to end’ set of standards – based on existing standards</a:t>
            </a:r>
          </a:p>
          <a:p>
            <a:pPr lvl="2"/>
            <a:r>
              <a:rPr lang="en-GB" dirty="0" smtClean="0"/>
              <a:t>Use case</a:t>
            </a:r>
          </a:p>
          <a:p>
            <a:pPr lvl="2"/>
            <a:r>
              <a:rPr lang="en-GB" dirty="0" smtClean="0"/>
              <a:t>Standards set with options</a:t>
            </a:r>
          </a:p>
          <a:p>
            <a:pPr lvl="2"/>
            <a:r>
              <a:rPr lang="en-GB" dirty="0" smtClean="0"/>
              <a:t>Conformance criteria</a:t>
            </a:r>
          </a:p>
          <a:p>
            <a:pPr lvl="2"/>
            <a:r>
              <a:rPr lang="en-GB" dirty="0"/>
              <a:t> </a:t>
            </a:r>
            <a:r>
              <a:rPr lang="en-GB" dirty="0" smtClean="0"/>
              <a:t>Guidance on use</a:t>
            </a:r>
          </a:p>
          <a:p>
            <a:pPr lvl="1"/>
            <a:r>
              <a:rPr lang="en-GB" dirty="0" smtClean="0"/>
              <a:t>Free for use and not normative</a:t>
            </a:r>
          </a:p>
          <a:p>
            <a:pPr marL="577850" lvl="1" indent="0">
              <a:buNone/>
            </a:pPr>
            <a:r>
              <a:rPr lang="en-GB" dirty="0" smtClean="0"/>
              <a:t>Taking into account </a:t>
            </a:r>
            <a:r>
              <a:rPr lang="en-GB" dirty="0" err="1" smtClean="0"/>
              <a:t>epSoS</a:t>
            </a:r>
            <a:r>
              <a:rPr lang="en-GB" dirty="0" smtClean="0"/>
              <a:t>, HL7 IPS, Trillium Bridge, CEN work etc.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JIC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755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SNOMED International Liaison ‘A’ – can comment but </a:t>
            </a:r>
            <a:r>
              <a:rPr lang="en-GB" u="sng" dirty="0" smtClean="0"/>
              <a:t>not</a:t>
            </a:r>
            <a:r>
              <a:rPr lang="en-GB" dirty="0" smtClean="0"/>
              <a:t> vote</a:t>
            </a:r>
          </a:p>
          <a:p>
            <a:r>
              <a:rPr lang="en-GB" dirty="0" smtClean="0"/>
              <a:t>Review of all standards going through balloting process to identify which are of relevance</a:t>
            </a:r>
          </a:p>
          <a:p>
            <a:r>
              <a:rPr lang="en-GB" dirty="0" smtClean="0"/>
              <a:t>Different aspects:</a:t>
            </a:r>
          </a:p>
          <a:p>
            <a:pPr lvl="1"/>
            <a:r>
              <a:rPr lang="en-GB" dirty="0" smtClean="0"/>
              <a:t>No relevance e.g. patient identification</a:t>
            </a:r>
          </a:p>
          <a:p>
            <a:pPr lvl="1"/>
            <a:r>
              <a:rPr lang="en-GB" dirty="0" smtClean="0"/>
              <a:t>Of interest for potential future work areas e.g</a:t>
            </a:r>
            <a:r>
              <a:rPr lang="en-GB" dirty="0"/>
              <a:t>.</a:t>
            </a:r>
            <a:r>
              <a:rPr lang="en-GB" dirty="0" smtClean="0"/>
              <a:t> Traditional Medicine specifications</a:t>
            </a:r>
          </a:p>
          <a:p>
            <a:pPr lvl="1"/>
            <a:r>
              <a:rPr lang="en-GB" dirty="0" smtClean="0"/>
              <a:t>Likely impact and therefore review and potentially provide comments to the ballot</a:t>
            </a:r>
          </a:p>
          <a:p>
            <a:pPr lvl="1"/>
            <a:r>
              <a:rPr lang="en-GB" dirty="0" smtClean="0"/>
              <a:t>Need to actively influence, therefore participate in actual development  work </a:t>
            </a:r>
          </a:p>
          <a:p>
            <a:r>
              <a:rPr lang="en-GB" dirty="0" smtClean="0"/>
              <a:t>Attendance on working group calls and face to face meetings</a:t>
            </a:r>
          </a:p>
          <a:p>
            <a:r>
              <a:rPr lang="en-GB" dirty="0" smtClean="0"/>
              <a:t>Input to strategic direction of ISO TC215</a:t>
            </a:r>
          </a:p>
          <a:p>
            <a:pPr marL="129541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 TC215 Health Informatics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088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3236" y="1261792"/>
            <a:ext cx="8229600" cy="5209168"/>
          </a:xfrm>
        </p:spPr>
        <p:txBody>
          <a:bodyPr/>
          <a:lstStyle/>
          <a:p>
            <a:r>
              <a:rPr lang="en-GB" dirty="0"/>
              <a:t>American Dental </a:t>
            </a:r>
            <a:r>
              <a:rPr lang="en-GB" dirty="0" smtClean="0"/>
              <a:t>Association (ADA)</a:t>
            </a:r>
            <a:endParaRPr lang="en-GB" dirty="0"/>
          </a:p>
          <a:p>
            <a:pPr lvl="1"/>
            <a:r>
              <a:rPr lang="en-GB" dirty="0"/>
              <a:t>Development of General Dentistry Diagnoses subset, through International Dentistry SIG – release </a:t>
            </a:r>
            <a:r>
              <a:rPr lang="en-GB" dirty="0" smtClean="0"/>
              <a:t>March </a:t>
            </a:r>
            <a:r>
              <a:rPr lang="en-GB" dirty="0"/>
              <a:t>2017</a:t>
            </a:r>
          </a:p>
          <a:p>
            <a:pPr lvl="1"/>
            <a:r>
              <a:rPr lang="en-GB" dirty="0"/>
              <a:t>Development of a SNOMED CT subset equivalent to </a:t>
            </a:r>
            <a:r>
              <a:rPr lang="en-GB" dirty="0" smtClean="0"/>
              <a:t>SNODENT</a:t>
            </a:r>
          </a:p>
          <a:p>
            <a:pPr lvl="1"/>
            <a:r>
              <a:rPr lang="en-GB" dirty="0" smtClean="0"/>
              <a:t>Development of a SNOMED CT subset for </a:t>
            </a:r>
            <a:r>
              <a:rPr lang="en-GB" dirty="0" err="1" smtClean="0"/>
              <a:t>Odontogram</a:t>
            </a:r>
            <a:r>
              <a:rPr lang="en-GB" dirty="0" smtClean="0"/>
              <a:t> (based on work in Norway) – release September 2017</a:t>
            </a:r>
          </a:p>
          <a:p>
            <a:r>
              <a:rPr lang="en-GB" dirty="0" smtClean="0"/>
              <a:t>International Council of Nurses (ICN)</a:t>
            </a:r>
          </a:p>
          <a:p>
            <a:pPr lvl="1"/>
            <a:r>
              <a:rPr lang="en-GB" dirty="0" smtClean="0"/>
              <a:t>Maintenance and updating of equivalence tables :</a:t>
            </a:r>
          </a:p>
          <a:p>
            <a:pPr lvl="2"/>
            <a:r>
              <a:rPr lang="en-GB" dirty="0" smtClean="0"/>
              <a:t>ICNP to SNOMED CT Nursing Diagnoses</a:t>
            </a:r>
          </a:p>
          <a:p>
            <a:pPr lvl="2"/>
            <a:r>
              <a:rPr lang="en-GB" dirty="0"/>
              <a:t>ICNP to SNOMED CT Nursing </a:t>
            </a:r>
            <a:r>
              <a:rPr lang="en-GB" dirty="0" smtClean="0"/>
              <a:t>Interventions</a:t>
            </a:r>
          </a:p>
          <a:p>
            <a:pPr lvl="1"/>
            <a:r>
              <a:rPr lang="en-GB" dirty="0" smtClean="0"/>
              <a:t>Meeting with ICN CEO March 2017 to discuss future partnership opportunities – awaiting feedback</a:t>
            </a:r>
          </a:p>
          <a:p>
            <a:pPr marL="165100" indent="0">
              <a:buNone/>
            </a:pPr>
            <a:r>
              <a:rPr lang="en-GB" sz="2000" dirty="0" smtClean="0"/>
              <a:t>Note – based on equivalence tables for first version, producing </a:t>
            </a:r>
            <a:r>
              <a:rPr lang="en-GB" sz="2000" dirty="0" err="1" smtClean="0"/>
              <a:t>refsets</a:t>
            </a:r>
            <a:r>
              <a:rPr lang="en-GB" sz="2000" dirty="0" smtClean="0"/>
              <a:t> for Nursing Diagnoses and Nursing Interventions – September 2017 </a:t>
            </a:r>
            <a:endParaRPr lang="en-GB" sz="2000" dirty="0"/>
          </a:p>
          <a:p>
            <a:pPr lvl="2"/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Clinical Collaborations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628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Wonca</a:t>
            </a:r>
            <a:r>
              <a:rPr lang="en-GB" dirty="0" smtClean="0"/>
              <a:t> – World Organisation of General Practitioners</a:t>
            </a:r>
          </a:p>
          <a:p>
            <a:pPr lvl="1"/>
            <a:r>
              <a:rPr lang="en-GB" dirty="0" smtClean="0"/>
              <a:t>Maintenance and updating:</a:t>
            </a:r>
          </a:p>
          <a:p>
            <a:pPr lvl="2"/>
            <a:r>
              <a:rPr lang="en-GB" dirty="0" smtClean="0"/>
              <a:t>SNOMED CT GP/FP subset – Reasons for Encounter/Health Issues</a:t>
            </a:r>
          </a:p>
          <a:p>
            <a:pPr lvl="2"/>
            <a:r>
              <a:rPr lang="en-GB" dirty="0" smtClean="0"/>
              <a:t>SNOMED CT subset map to ICPC-2</a:t>
            </a:r>
          </a:p>
          <a:p>
            <a:r>
              <a:rPr lang="en-GB" dirty="0" smtClean="0"/>
              <a:t>INSERM – owners of </a:t>
            </a:r>
            <a:r>
              <a:rPr lang="en-GB" dirty="0" err="1" smtClean="0"/>
              <a:t>Orphanet</a:t>
            </a:r>
            <a:r>
              <a:rPr lang="en-GB" dirty="0" smtClean="0"/>
              <a:t> – Rare Diseases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ddition </a:t>
            </a:r>
            <a:r>
              <a:rPr lang="en-US" dirty="0"/>
              <a:t>to SNOMED CT </a:t>
            </a:r>
            <a:r>
              <a:rPr lang="en-US" dirty="0" smtClean="0"/>
              <a:t>of </a:t>
            </a:r>
            <a:r>
              <a:rPr lang="en-US" dirty="0" err="1" smtClean="0"/>
              <a:t>Orphanet</a:t>
            </a:r>
            <a:r>
              <a:rPr lang="en-US" dirty="0" smtClean="0"/>
              <a:t> concepts and provision of a </a:t>
            </a:r>
            <a:r>
              <a:rPr lang="en-US" dirty="0"/>
              <a:t>linkage </a:t>
            </a:r>
            <a:r>
              <a:rPr lang="en-US" dirty="0" smtClean="0"/>
              <a:t>table.</a:t>
            </a:r>
          </a:p>
          <a:p>
            <a:pPr lvl="1"/>
            <a:r>
              <a:rPr lang="en-US" dirty="0" smtClean="0"/>
              <a:t>Content being added to SNOMED CT approximately 500 per release</a:t>
            </a:r>
          </a:p>
          <a:p>
            <a:r>
              <a:rPr lang="en-US" dirty="0" smtClean="0"/>
              <a:t>ERA-EDTA – Renal Registry</a:t>
            </a:r>
          </a:p>
          <a:p>
            <a:pPr lvl="1"/>
            <a:r>
              <a:rPr lang="en-US" dirty="0" smtClean="0"/>
              <a:t>Draft proposal of SNOMED CT free set for Cause of Death data item to enable linkage between SNOMED CT encoded record to registry information requirements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linical </a:t>
            </a:r>
            <a:r>
              <a:rPr lang="en-GB" dirty="0"/>
              <a:t>Collaborations</a:t>
            </a:r>
          </a:p>
        </p:txBody>
      </p:sp>
    </p:spTree>
    <p:extLst>
      <p:ext uri="{BB962C8B-B14F-4D97-AF65-F5344CB8AC3E}">
        <p14:creationId xmlns:p14="http://schemas.microsoft.com/office/powerpoint/2010/main" val="3583481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openEHR</a:t>
            </a:r>
            <a:endParaRPr lang="en-GB" dirty="0" smtClean="0"/>
          </a:p>
          <a:p>
            <a:pPr lvl="1"/>
            <a:r>
              <a:rPr lang="en-GB" dirty="0" smtClean="0"/>
              <a:t>Letter issued requiring a SNOMED CT licence statement in all artefacts published containing SNOMED CT and reinforcing this where they are aware of usage in non-member country</a:t>
            </a:r>
          </a:p>
          <a:p>
            <a:pPr lvl="1"/>
            <a:r>
              <a:rPr lang="en-GB" dirty="0" smtClean="0"/>
              <a:t>Situation to be reviewed in 1 year</a:t>
            </a:r>
          </a:p>
          <a:p>
            <a:pPr lvl="2"/>
            <a:r>
              <a:rPr lang="en-GB" dirty="0" err="1" smtClean="0"/>
              <a:t>openEHR</a:t>
            </a:r>
            <a:r>
              <a:rPr lang="en-GB" dirty="0" smtClean="0"/>
              <a:t> has no mechanism for monitoring download/usage in SNOMED International non-member countries</a:t>
            </a:r>
          </a:p>
          <a:p>
            <a:pPr lvl="2"/>
            <a:r>
              <a:rPr lang="en-GB" dirty="0" smtClean="0"/>
              <a:t>Current licence is issued by UK and no requirement to report usage</a:t>
            </a:r>
          </a:p>
          <a:p>
            <a:r>
              <a:rPr lang="en-GB" dirty="0" smtClean="0"/>
              <a:t>CDISC</a:t>
            </a:r>
          </a:p>
          <a:p>
            <a:pPr lvl="1"/>
            <a:r>
              <a:rPr lang="en-GB" dirty="0" smtClean="0"/>
              <a:t>Currently </a:t>
            </a:r>
            <a:r>
              <a:rPr lang="en-US" dirty="0"/>
              <a:t>reference </a:t>
            </a:r>
            <a:r>
              <a:rPr lang="en-US" dirty="0" smtClean="0"/>
              <a:t>SNOMED CT </a:t>
            </a:r>
            <a:r>
              <a:rPr lang="en-US" dirty="0"/>
              <a:t>as a terminology for use in a number of </a:t>
            </a:r>
            <a:r>
              <a:rPr lang="en-US" dirty="0" smtClean="0"/>
              <a:t>CDISC </a:t>
            </a:r>
            <a:r>
              <a:rPr lang="en-US" dirty="0"/>
              <a:t>international data products </a:t>
            </a:r>
            <a:r>
              <a:rPr lang="en-US" dirty="0" smtClean="0"/>
              <a:t>linking clinical </a:t>
            </a:r>
            <a:r>
              <a:rPr lang="en-US" dirty="0"/>
              <a:t>research and </a:t>
            </a:r>
            <a:r>
              <a:rPr lang="en-US" dirty="0" smtClean="0"/>
              <a:t>EHR content </a:t>
            </a:r>
            <a:endParaRPr lang="en-GB" dirty="0" smtClean="0"/>
          </a:p>
          <a:p>
            <a:pPr lvl="1"/>
            <a:r>
              <a:rPr lang="en-GB" dirty="0" smtClean="0"/>
              <a:t>Discussions re need for licence statement as per </a:t>
            </a:r>
            <a:r>
              <a:rPr lang="en-GB" dirty="0" err="1" smtClean="0"/>
              <a:t>openEHR</a:t>
            </a:r>
            <a:r>
              <a:rPr lang="en-GB" dirty="0" smtClean="0"/>
              <a:t> – change in personnel at CDISC delaying but imminent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activities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271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Updating website content for collaborations and partnerships over 2017 Q2 under direction of Head of Communications</a:t>
            </a:r>
          </a:p>
          <a:p>
            <a:r>
              <a:rPr lang="en-US" dirty="0" smtClean="0"/>
              <a:t>Review of Member survey content to identify any gaps</a:t>
            </a:r>
          </a:p>
          <a:p>
            <a:r>
              <a:rPr lang="en-US" dirty="0" smtClean="0"/>
              <a:t>This presentation does not include all </a:t>
            </a:r>
            <a:r>
              <a:rPr lang="en-US" dirty="0" err="1" smtClean="0"/>
              <a:t>organisations</a:t>
            </a:r>
            <a:r>
              <a:rPr lang="en-US" dirty="0" smtClean="0"/>
              <a:t> we are working with – contact Jane Millar at </a:t>
            </a:r>
            <a:r>
              <a:rPr lang="en-US" dirty="0" smtClean="0">
                <a:hlinkClick r:id="rId2"/>
              </a:rPr>
              <a:t>jmi@snomed.org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Questions?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collaboration/partnership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87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31259"/>
            <a:ext cx="8229600" cy="4639236"/>
          </a:xfrm>
        </p:spPr>
        <p:txBody>
          <a:bodyPr/>
          <a:lstStyle/>
          <a:p>
            <a:r>
              <a:rPr lang="en-GB" sz="2000" dirty="0" smtClean="0"/>
              <a:t>Recognition of the need</a:t>
            </a:r>
            <a:r>
              <a:rPr lang="en-GB" sz="2000" dirty="0" smtClean="0">
                <a:latin typeface="Museo 300"/>
              </a:rPr>
              <a:t> </a:t>
            </a:r>
            <a:r>
              <a:rPr lang="en-GB" sz="2000" dirty="0">
                <a:latin typeface="Museo 300"/>
              </a:rPr>
              <a:t>for ‘bundling’ </a:t>
            </a:r>
            <a:r>
              <a:rPr lang="en-GB" sz="2000" dirty="0" smtClean="0">
                <a:latin typeface="Museo 300"/>
              </a:rPr>
              <a:t>or ‘packaging’ of </a:t>
            </a:r>
            <a:r>
              <a:rPr lang="en-GB" sz="2000" dirty="0">
                <a:latin typeface="Museo 300"/>
              </a:rPr>
              <a:t>standards </a:t>
            </a:r>
            <a:r>
              <a:rPr lang="en-GB" sz="2000" dirty="0" smtClean="0">
                <a:latin typeface="Museo 300"/>
              </a:rPr>
              <a:t>to support an </a:t>
            </a:r>
            <a:r>
              <a:rPr lang="en-GB" sz="2000" dirty="0">
                <a:latin typeface="Museo 300"/>
              </a:rPr>
              <a:t>interoperable </a:t>
            </a:r>
            <a:r>
              <a:rPr lang="en-GB" sz="2000" dirty="0" smtClean="0">
                <a:latin typeface="Museo 300"/>
              </a:rPr>
              <a:t>solution </a:t>
            </a:r>
            <a:r>
              <a:rPr lang="en-GB" sz="2000" dirty="0">
                <a:latin typeface="Museo 300"/>
              </a:rPr>
              <a:t>for specific </a:t>
            </a:r>
            <a:r>
              <a:rPr lang="en-GB" sz="2000" dirty="0" smtClean="0">
                <a:latin typeface="Museo 300"/>
              </a:rPr>
              <a:t>Use Cases – e.g. ISO TC 215 RSP Digital Imaging, JIC Patient Summary Standard Set</a:t>
            </a:r>
            <a:endParaRPr lang="en-GB" sz="2000" dirty="0">
              <a:latin typeface="Museo 300"/>
            </a:endParaRPr>
          </a:p>
          <a:p>
            <a:r>
              <a:rPr lang="en-GB" sz="2000" dirty="0" smtClean="0">
                <a:latin typeface="Museo 300"/>
              </a:rPr>
              <a:t>Meeting the needs of different stakeholders </a:t>
            </a:r>
          </a:p>
          <a:p>
            <a:pPr lvl="1"/>
            <a:r>
              <a:rPr lang="en-GB" sz="1800" dirty="0" smtClean="0">
                <a:latin typeface="Museo 300"/>
              </a:rPr>
              <a:t>e.g. vendors, clinicians, government agencies, statisticians, researchers</a:t>
            </a:r>
          </a:p>
          <a:p>
            <a:r>
              <a:rPr lang="en-GB" sz="2000" dirty="0" smtClean="0">
                <a:latin typeface="Museo 300"/>
              </a:rPr>
              <a:t>Addressing requirements of different Use Cases </a:t>
            </a:r>
          </a:p>
          <a:p>
            <a:pPr lvl="1"/>
            <a:r>
              <a:rPr lang="en-GB" sz="1800" dirty="0" smtClean="0">
                <a:latin typeface="Museo 300"/>
              </a:rPr>
              <a:t>e.g. EHR, Clinical Registries, derived data for billing, Genomics</a:t>
            </a:r>
          </a:p>
          <a:p>
            <a:r>
              <a:rPr lang="en-GB" sz="2000" dirty="0" smtClean="0">
                <a:latin typeface="Museo 300"/>
              </a:rPr>
              <a:t>Adaptability/flexibility for different economies and stages of implementation </a:t>
            </a:r>
          </a:p>
          <a:p>
            <a:r>
              <a:rPr lang="en-GB" sz="2000" dirty="0" smtClean="0"/>
              <a:t>Recognition of the need to link clinical information to supply chain and regulation for medical devices and drugs</a:t>
            </a:r>
            <a:endParaRPr lang="en-GB" sz="1800" dirty="0" smtClean="0">
              <a:latin typeface="Museo 300"/>
            </a:endParaRPr>
          </a:p>
          <a:p>
            <a:r>
              <a:rPr lang="en-GB" sz="2000" dirty="0" smtClean="0">
                <a:latin typeface="Museo 300"/>
              </a:rPr>
              <a:t>‘End to end</a:t>
            </a:r>
            <a:r>
              <a:rPr lang="en-GB" sz="2000" smtClean="0">
                <a:latin typeface="Museo 300"/>
              </a:rPr>
              <a:t>’ solutions </a:t>
            </a:r>
            <a:r>
              <a:rPr lang="en-GB" sz="2000" dirty="0" smtClean="0">
                <a:latin typeface="Museo 300"/>
              </a:rPr>
              <a:t>– incorporating data standards, messaging, security, identification, analytics </a:t>
            </a:r>
            <a:r>
              <a:rPr lang="en-GB" sz="2000" dirty="0" err="1" smtClean="0">
                <a:latin typeface="Museo 300"/>
              </a:rPr>
              <a:t>etc</a:t>
            </a:r>
            <a:endParaRPr lang="en-GB" sz="2000" dirty="0" smtClean="0">
              <a:latin typeface="Museo 300"/>
            </a:endParaRPr>
          </a:p>
          <a:p>
            <a:pPr marL="165100" indent="0">
              <a:buNone/>
            </a:pPr>
            <a:r>
              <a:rPr lang="en-GB" sz="2000" i="1" dirty="0" smtClean="0">
                <a:latin typeface="Museo 300"/>
              </a:rPr>
              <a:t>Therefore essential that those responsible for standards work together to produce usable products and services to avoid duplication, excessive costs and wasted time</a:t>
            </a:r>
          </a:p>
          <a:p>
            <a:endParaRPr lang="en-GB" sz="2000" dirty="0" smtClean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024" y="712694"/>
            <a:ext cx="8888504" cy="510988"/>
          </a:xfrm>
          <a:noFill/>
          <a:ln>
            <a:noFill/>
          </a:ln>
        </p:spPr>
        <p:txBody>
          <a:bodyPr lIns="91425" tIns="91425" rIns="91425" bIns="91425" anchor="ctr" anchorCtr="0"/>
          <a:lstStyle/>
          <a:p>
            <a:r>
              <a:rPr lang="en-US" dirty="0" smtClean="0">
                <a:latin typeface="Museo 300"/>
                <a:cs typeface="Trebuchet MS"/>
              </a:rPr>
              <a:t>Background driving collaboration/partnerships</a:t>
            </a:r>
            <a:endParaRPr lang="en-US" dirty="0">
              <a:latin typeface="Museo 300"/>
              <a:cs typeface="Trebuchet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874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Commitment to linkages between SNOMED CT and WHO Classifications for the benefit of Member States and other stakeholder groups</a:t>
            </a:r>
          </a:p>
          <a:p>
            <a:pPr lvl="0"/>
            <a:r>
              <a:rPr lang="en-GB" dirty="0"/>
              <a:t>Working together in development of sustainable solutions </a:t>
            </a:r>
          </a:p>
          <a:p>
            <a:pPr lvl="0"/>
            <a:r>
              <a:rPr lang="en-GB" dirty="0"/>
              <a:t>Focused on solutions which are practical and implementable, and cost-effective</a:t>
            </a:r>
          </a:p>
          <a:p>
            <a:pPr lvl="0"/>
            <a:r>
              <a:rPr lang="en-GB" dirty="0"/>
              <a:t>Openness and transparency between the two organisations and to Member States and other stakeholder groups</a:t>
            </a:r>
          </a:p>
          <a:p>
            <a:pPr marL="129541" indent="0">
              <a:buNone/>
            </a:pPr>
            <a:endParaRPr lang="en-GB" dirty="0" smtClean="0">
              <a:latin typeface="Museo 300"/>
            </a:endParaRPr>
          </a:p>
          <a:p>
            <a:endParaRPr lang="en-GB" dirty="0" smtClean="0">
              <a:latin typeface="Museo 300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458177" cy="507995"/>
          </a:xfrm>
        </p:spPr>
        <p:txBody>
          <a:bodyPr/>
          <a:lstStyle/>
          <a:p>
            <a:r>
              <a:rPr lang="en-GB" dirty="0" smtClean="0">
                <a:latin typeface="Museo 300"/>
              </a:rPr>
              <a:t> WHO collaboration principles (1)</a:t>
            </a:r>
            <a:endParaRPr lang="en-GB" dirty="0">
              <a:latin typeface="Museo 300"/>
            </a:endParaRPr>
          </a:p>
        </p:txBody>
      </p:sp>
    </p:spTree>
    <p:extLst>
      <p:ext uri="{BB962C8B-B14F-4D97-AF65-F5344CB8AC3E}">
        <p14:creationId xmlns:p14="http://schemas.microsoft.com/office/powerpoint/2010/main" val="1645556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Sharing </a:t>
            </a:r>
            <a:r>
              <a:rPr lang="en-GB" dirty="0"/>
              <a:t>of knowledge and skills where there is benefit to the content, quality and processes underpinning each organisations products and services</a:t>
            </a:r>
          </a:p>
          <a:p>
            <a:pPr lvl="0"/>
            <a:r>
              <a:rPr lang="en-GB" dirty="0"/>
              <a:t>Annual joint work plans agreed and resourced appropriately by both organisations </a:t>
            </a:r>
          </a:p>
          <a:p>
            <a:pPr lvl="0"/>
            <a:r>
              <a:rPr lang="en-GB" dirty="0"/>
              <a:t>A clear governance structure providing timely and appropriate guidance and oversight of all relevant activities.</a:t>
            </a:r>
          </a:p>
          <a:p>
            <a:pPr marL="129541" indent="0">
              <a:buNone/>
            </a:pPr>
            <a:endParaRPr lang="en-GB" dirty="0" smtClean="0">
              <a:latin typeface="Museo 300"/>
            </a:endParaRPr>
          </a:p>
          <a:p>
            <a:endParaRPr lang="en-GB" dirty="0" smtClean="0">
              <a:latin typeface="Museo 300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458177" cy="507995"/>
          </a:xfrm>
        </p:spPr>
        <p:txBody>
          <a:bodyPr/>
          <a:lstStyle/>
          <a:p>
            <a:r>
              <a:rPr lang="en-GB" dirty="0" smtClean="0">
                <a:latin typeface="Museo 300"/>
              </a:rPr>
              <a:t> WHO collaboration principles (2)</a:t>
            </a:r>
            <a:endParaRPr lang="en-GB" dirty="0">
              <a:latin typeface="Museo 300"/>
            </a:endParaRPr>
          </a:p>
        </p:txBody>
      </p:sp>
    </p:spTree>
    <p:extLst>
      <p:ext uri="{BB962C8B-B14F-4D97-AF65-F5344CB8AC3E}">
        <p14:creationId xmlns:p14="http://schemas.microsoft.com/office/powerpoint/2010/main" val="3991256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22352"/>
            <a:ext cx="8229600" cy="4887964"/>
          </a:xfrm>
        </p:spPr>
        <p:txBody>
          <a:bodyPr/>
          <a:lstStyle/>
          <a:p>
            <a:pPr lvl="0"/>
            <a:r>
              <a:rPr lang="en-US" dirty="0"/>
              <a:t>Better data while reducing data capture and reporting costs</a:t>
            </a:r>
            <a:endParaRPr lang="en-GB" dirty="0"/>
          </a:p>
          <a:p>
            <a:pPr lvl="0"/>
            <a:r>
              <a:rPr lang="en-US" dirty="0"/>
              <a:t>Improved accuracy of clinical and administrative data by standardization</a:t>
            </a:r>
            <a:endParaRPr lang="en-GB" dirty="0"/>
          </a:p>
          <a:p>
            <a:pPr lvl="0"/>
            <a:r>
              <a:rPr lang="en-US" dirty="0"/>
              <a:t>Re-use of clinical data for other purposes including billing, statistical, epidemiology, research</a:t>
            </a:r>
            <a:endParaRPr lang="en-GB" dirty="0"/>
          </a:p>
          <a:p>
            <a:pPr lvl="0"/>
            <a:r>
              <a:rPr lang="en-US" dirty="0"/>
              <a:t>Exchange of standard information in health information systems</a:t>
            </a:r>
            <a:endParaRPr lang="en-GB" dirty="0"/>
          </a:p>
          <a:p>
            <a:pPr lvl="0"/>
            <a:r>
              <a:rPr lang="en-US" dirty="0"/>
              <a:t>Efficient submission and response to national reporting requirements</a:t>
            </a:r>
            <a:endParaRPr lang="en-GB" dirty="0"/>
          </a:p>
          <a:p>
            <a:pPr lvl="0"/>
            <a:r>
              <a:rPr lang="en-US" dirty="0"/>
              <a:t>Increased quality of products via feedback from linkage development and usage</a:t>
            </a:r>
            <a:endParaRPr lang="en-GB" dirty="0"/>
          </a:p>
          <a:p>
            <a:pPr lvl="0"/>
            <a:r>
              <a:rPr lang="en-US" dirty="0"/>
              <a:t>By working together, offer solutions that decrease costs for members states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Museo 300"/>
              </a:rPr>
              <a:t>WHO collaboration benefits</a:t>
            </a:r>
            <a:endParaRPr lang="en-GB" dirty="0">
              <a:latin typeface="Museo 300"/>
            </a:endParaRPr>
          </a:p>
        </p:txBody>
      </p:sp>
    </p:spTree>
    <p:extLst>
      <p:ext uri="{BB962C8B-B14F-4D97-AF65-F5344CB8AC3E}">
        <p14:creationId xmlns:p14="http://schemas.microsoft.com/office/powerpoint/2010/main" val="4193887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Maps SNOMED CT to ICD-10 2016 (International)</a:t>
            </a:r>
          </a:p>
          <a:p>
            <a:r>
              <a:rPr lang="en-US" dirty="0" smtClean="0"/>
              <a:t>Content alignment as relevant and maps to ICD-O</a:t>
            </a:r>
          </a:p>
          <a:p>
            <a:r>
              <a:rPr lang="en-US" dirty="0" smtClean="0"/>
              <a:t>Content alignment with ICD-11 Mortality and Morbidity Statistics ICD-11 (MMS) – March 2017 field trial content</a:t>
            </a:r>
          </a:p>
          <a:p>
            <a:r>
              <a:rPr lang="en-US" dirty="0" smtClean="0"/>
              <a:t>Mapping to ICD-11 to MMS for 2018 release by WHO - - in preparation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049656" cy="507995"/>
          </a:xfrm>
        </p:spPr>
        <p:txBody>
          <a:bodyPr/>
          <a:lstStyle/>
          <a:p>
            <a:r>
              <a:rPr lang="en-US" dirty="0" smtClean="0"/>
              <a:t>SNOMED International WHO related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685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19349"/>
            <a:ext cx="8229600" cy="5029199"/>
          </a:xfrm>
        </p:spPr>
        <p:txBody>
          <a:bodyPr/>
          <a:lstStyle/>
          <a:p>
            <a:r>
              <a:rPr lang="en-GB" sz="2200" dirty="0" smtClean="0"/>
              <a:t>SNOMED </a:t>
            </a:r>
            <a:r>
              <a:rPr lang="en-GB" sz="2200" dirty="0"/>
              <a:t>CT ‘Development’ License for HL7 </a:t>
            </a:r>
            <a:r>
              <a:rPr lang="en-GB" sz="2200" dirty="0" smtClean="0"/>
              <a:t>Affiliates in SNOMED International non-member countries</a:t>
            </a:r>
          </a:p>
          <a:p>
            <a:pPr lvl="1"/>
            <a:r>
              <a:rPr lang="en-GB" sz="1800" dirty="0" smtClean="0"/>
              <a:t>Issued to HL7 France</a:t>
            </a:r>
          </a:p>
          <a:p>
            <a:pPr lvl="1"/>
            <a:r>
              <a:rPr lang="en-GB" sz="1800" dirty="0" smtClean="0"/>
              <a:t>Discussion with HL7 Brazil in May </a:t>
            </a:r>
            <a:r>
              <a:rPr lang="en-GB" sz="1800" dirty="0" smtClean="0"/>
              <a:t>2017</a:t>
            </a:r>
          </a:p>
          <a:p>
            <a:pPr lvl="1"/>
            <a:r>
              <a:rPr lang="en-GB" sz="1800" dirty="0" smtClean="0"/>
              <a:t>Application of licencing in Art Décor (</a:t>
            </a:r>
            <a:r>
              <a:rPr lang="en-GB" sz="1800" smtClean="0"/>
              <a:t>Germany based)</a:t>
            </a:r>
            <a:endParaRPr lang="en-GB" sz="1800" dirty="0" smtClean="0"/>
          </a:p>
          <a:p>
            <a:r>
              <a:rPr lang="en-GB" sz="2200" dirty="0"/>
              <a:t>Input to HL7 Terminology Authority policy and guidance direction when referencing SNOMED </a:t>
            </a:r>
            <a:r>
              <a:rPr lang="en-GB" sz="2200" dirty="0" smtClean="0"/>
              <a:t>CT</a:t>
            </a:r>
          </a:p>
          <a:p>
            <a:r>
              <a:rPr lang="en-US" sz="2200" dirty="0"/>
              <a:t>HL7 </a:t>
            </a:r>
            <a:r>
              <a:rPr lang="en-US" sz="2200" dirty="0" smtClean="0"/>
              <a:t>International </a:t>
            </a:r>
            <a:r>
              <a:rPr lang="en-US" sz="2200" dirty="0"/>
              <a:t>progress with identifying an agreed set of SNOMED CT that can be </a:t>
            </a:r>
            <a:r>
              <a:rPr lang="en-US" sz="2200" dirty="0" smtClean="0"/>
              <a:t>used </a:t>
            </a:r>
            <a:r>
              <a:rPr lang="en-US" sz="2200" dirty="0"/>
              <a:t>free in HL7 International products regardless of country of usage</a:t>
            </a:r>
            <a:r>
              <a:rPr lang="en-US" sz="2200" dirty="0" smtClean="0"/>
              <a:t>.</a:t>
            </a:r>
          </a:p>
          <a:p>
            <a:r>
              <a:rPr lang="en-US" sz="2200" dirty="0" smtClean="0"/>
              <a:t>Development of joint work proposal focusing on SNOMED CT binding in FHIR and CIMI for international products – currently no resources available at HL7</a:t>
            </a:r>
            <a:endParaRPr lang="en-GB" sz="2200" dirty="0" smtClean="0"/>
          </a:p>
          <a:p>
            <a:r>
              <a:rPr lang="en-GB" sz="2200" dirty="0" smtClean="0"/>
              <a:t>Input to </a:t>
            </a:r>
            <a:r>
              <a:rPr lang="en-GB" sz="2200" dirty="0"/>
              <a:t>SNOMED CT </a:t>
            </a:r>
            <a:r>
              <a:rPr lang="en-GB" sz="2200" dirty="0" smtClean="0"/>
              <a:t>references </a:t>
            </a:r>
            <a:r>
              <a:rPr lang="en-GB" sz="2200" dirty="0"/>
              <a:t>in </a:t>
            </a:r>
            <a:r>
              <a:rPr lang="en-GB" sz="2200" dirty="0" err="1" smtClean="0"/>
              <a:t>TermInfo</a:t>
            </a:r>
            <a:endParaRPr lang="en-GB" sz="2200" dirty="0" smtClean="0"/>
          </a:p>
          <a:p>
            <a:r>
              <a:rPr lang="en-GB" sz="2200" dirty="0" smtClean="0"/>
              <a:t>Monitoring </a:t>
            </a:r>
            <a:r>
              <a:rPr lang="en-GB" sz="2200" dirty="0"/>
              <a:t>HL7 </a:t>
            </a:r>
            <a:r>
              <a:rPr lang="en-GB" sz="2200" dirty="0" smtClean="0"/>
              <a:t>International portal </a:t>
            </a:r>
            <a:r>
              <a:rPr lang="en-GB" sz="2200" dirty="0"/>
              <a:t>to access SNOMED </a:t>
            </a:r>
            <a:r>
              <a:rPr lang="en-GB" sz="2200" dirty="0" smtClean="0"/>
              <a:t>CT</a:t>
            </a:r>
          </a:p>
          <a:p>
            <a:pPr marL="129541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968343" cy="507995"/>
          </a:xfrm>
        </p:spPr>
        <p:txBody>
          <a:bodyPr/>
          <a:lstStyle/>
          <a:p>
            <a:r>
              <a:rPr lang="en-GB" dirty="0" smtClean="0"/>
              <a:t>HL7 International – 2016 agreement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209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42900"/>
            <a:r>
              <a:rPr lang="en-CA" dirty="0" smtClean="0"/>
              <a:t>Content work as per Content update</a:t>
            </a:r>
          </a:p>
          <a:p>
            <a:pPr indent="-342900"/>
            <a:r>
              <a:rPr lang="en-CA" dirty="0" smtClean="0"/>
              <a:t>Evaluation</a:t>
            </a:r>
            <a:r>
              <a:rPr lang="en-CA" dirty="0" smtClean="0">
                <a:solidFill>
                  <a:srgbClr val="0055B0"/>
                </a:solidFill>
                <a:latin typeface="Museo 300"/>
                <a:cs typeface="Museo 300"/>
              </a:rPr>
              <a:t> of Agreement with recommendations on going forward – part of review of key collaborations</a:t>
            </a:r>
          </a:p>
          <a:p>
            <a:pPr indent="-342900"/>
            <a:r>
              <a:rPr lang="en-CA" dirty="0" smtClean="0"/>
              <a:t>Work with Members to agree how to collate requirements for non-LOINC countries</a:t>
            </a:r>
            <a:endParaRPr lang="en-CA" dirty="0">
              <a:solidFill>
                <a:srgbClr val="0055B0"/>
              </a:solidFill>
              <a:latin typeface="Museo 300"/>
              <a:cs typeface="Museo 300"/>
            </a:endParaRPr>
          </a:p>
          <a:p>
            <a:pPr marL="400050" lvl="1" indent="0">
              <a:buNone/>
            </a:pPr>
            <a:endParaRPr lang="en-CA" dirty="0">
              <a:solidFill>
                <a:srgbClr val="FF0000"/>
              </a:solidFill>
            </a:endParaRP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LOINC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40224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work reported separately</a:t>
            </a:r>
          </a:p>
          <a:p>
            <a:r>
              <a:rPr lang="en-US" dirty="0" smtClean="0"/>
              <a:t>Monthly feeds of new/changed GMDN content</a:t>
            </a:r>
          </a:p>
          <a:p>
            <a:r>
              <a:rPr lang="en-US" dirty="0" smtClean="0"/>
              <a:t>Monthly operational calls established</a:t>
            </a:r>
          </a:p>
          <a:p>
            <a:r>
              <a:rPr lang="en-US" dirty="0" smtClean="0"/>
              <a:t>Agreement currently being evaluated as coming up for renewal – ready to information new SNOMED International MB in July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GMDNA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910993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IHTSDO_PPT_Template_2014.potx</Template>
  <TotalTime>1789</TotalTime>
  <Words>1284</Words>
  <Application>Microsoft Macintosh PowerPoint</Application>
  <PresentationFormat>On-screen Show (4:3)</PresentationFormat>
  <Paragraphs>132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IHTSDO_PPT_Template_2014</vt:lpstr>
      <vt:lpstr>Key Collaboration updates </vt:lpstr>
      <vt:lpstr>Background driving collaboration/partnerships</vt:lpstr>
      <vt:lpstr> WHO collaboration principles (1)</vt:lpstr>
      <vt:lpstr> WHO collaboration principles (2)</vt:lpstr>
      <vt:lpstr>WHO collaboration benefits</vt:lpstr>
      <vt:lpstr>SNOMED International WHO related work</vt:lpstr>
      <vt:lpstr>HL7 International – 2016 agreement</vt:lpstr>
      <vt:lpstr>LOINC </vt:lpstr>
      <vt:lpstr>GMDNA</vt:lpstr>
      <vt:lpstr>GS1</vt:lpstr>
      <vt:lpstr>DICOM</vt:lpstr>
      <vt:lpstr>JIC </vt:lpstr>
      <vt:lpstr>ISO TC215 Health Informatics</vt:lpstr>
      <vt:lpstr>Clinical Collaborations</vt:lpstr>
      <vt:lpstr>Clinical Collaborations</vt:lpstr>
      <vt:lpstr>Further activities</vt:lpstr>
      <vt:lpstr>Other collaboration/partnership work</vt:lpstr>
    </vt:vector>
  </TitlesOfParts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IHTSDO</dc:creator>
  <cp:lastModifiedBy>Jane Millar</cp:lastModifiedBy>
  <cp:revision>70</cp:revision>
  <dcterms:modified xsi:type="dcterms:W3CDTF">2017-04-22T14:12:33Z</dcterms:modified>
</cp:coreProperties>
</file>