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22"/>
  </p:notesMasterIdLst>
  <p:sldIdLst>
    <p:sldId id="256" r:id="rId2"/>
    <p:sldId id="286" r:id="rId3"/>
    <p:sldId id="259" r:id="rId4"/>
    <p:sldId id="261" r:id="rId5"/>
    <p:sldId id="283" r:id="rId6"/>
    <p:sldId id="266" r:id="rId7"/>
    <p:sldId id="303" r:id="rId8"/>
    <p:sldId id="273" r:id="rId9"/>
    <p:sldId id="269" r:id="rId10"/>
    <p:sldId id="287" r:id="rId11"/>
    <p:sldId id="301" r:id="rId12"/>
    <p:sldId id="304" r:id="rId13"/>
    <p:sldId id="305" r:id="rId14"/>
    <p:sldId id="308" r:id="rId15"/>
    <p:sldId id="306" r:id="rId16"/>
    <p:sldId id="302" r:id="rId17"/>
    <p:sldId id="309" r:id="rId18"/>
    <p:sldId id="310" r:id="rId19"/>
    <p:sldId id="300" r:id="rId20"/>
    <p:sldId id="258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1F2D"/>
    <a:srgbClr val="AD122A"/>
    <a:srgbClr val="989EA3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639" autoAdjust="0"/>
  </p:normalViewPr>
  <p:slideViewPr>
    <p:cSldViewPr snapToGrid="0" snapToObjects="1">
      <p:cViewPr>
        <p:scale>
          <a:sx n="82" d="100"/>
          <a:sy n="82" d="100"/>
        </p:scale>
        <p:origin x="-102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91F9A1-1F26-4405-B9CF-EA17576B037D}" type="datetimeFigureOut">
              <a:rPr lang="en-US" smtClean="0"/>
              <a:t>10/23/2016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CA040-84BE-460C-9D34-F8DD0E3A1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72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796361"/>
          </a:xfrm>
        </p:spPr>
        <p:txBody>
          <a:bodyPr tIns="0" bIns="0"/>
          <a:lstStyle/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342663"/>
            <a:ext cx="7282212" cy="4490267"/>
          </a:xfrm>
        </p:spPr>
        <p:txBody>
          <a:bodyPr>
            <a:normAutofit/>
          </a:bodyPr>
          <a:lstStyle>
            <a:lvl1pPr marL="285750" indent="-28575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597306"/>
            <a:ext cx="3465576" cy="4180741"/>
          </a:xfrm>
        </p:spPr>
        <p:txBody>
          <a:bodyPr anchor="t">
            <a:normAutofit/>
          </a:bodyPr>
          <a:lstStyle>
            <a:lvl1pPr marL="285750" indent="-285750">
              <a:buFont typeface="Wingdings" panose="05000000000000000000" pitchFamily="2" charset="2"/>
              <a:buChar char="Ø"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597306"/>
            <a:ext cx="3465137" cy="4180741"/>
          </a:xfrm>
        </p:spPr>
        <p:txBody>
          <a:bodyPr anchor="t">
            <a:normAutofit/>
          </a:bodyPr>
          <a:lstStyle>
            <a:lvl1pPr marL="285750" indent="-285750">
              <a:buFont typeface="Wingdings" panose="05000000000000000000" pitchFamily="2" charset="2"/>
              <a:buChar char="Ø"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10/23/2016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831085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423686"/>
            <a:ext cx="7282212" cy="5148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85750" indent="-285750" algn="l" defTabSz="457200" rtl="0" eaLnBrk="1" latinLnBrk="0" hangingPunct="1">
        <a:lnSpc>
          <a:spcPct val="90000"/>
        </a:lnSpc>
        <a:spcBef>
          <a:spcPct val="200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6720" y="394369"/>
            <a:ext cx="6480951" cy="2013165"/>
          </a:xfrm>
        </p:spPr>
        <p:txBody>
          <a:bodyPr>
            <a:normAutofit/>
          </a:bodyPr>
          <a:lstStyle/>
          <a:p>
            <a:r>
              <a:rPr lang="en-US" sz="4200" dirty="0" smtClean="0"/>
              <a:t>Genomic Definition by Reference Mapping</a:t>
            </a:r>
            <a:endParaRPr lang="en-US" sz="4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6720" y="2870522"/>
            <a:ext cx="7139260" cy="1944546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 smtClean="0"/>
              <a:t>James R. Campbell MD</a:t>
            </a:r>
          </a:p>
          <a:p>
            <a:r>
              <a:rPr lang="en-US" sz="2400" dirty="0" smtClean="0"/>
              <a:t>W. Scott Campbell PhD</a:t>
            </a:r>
          </a:p>
          <a:p>
            <a:endParaRPr lang="en-US" sz="2400" dirty="0" smtClean="0"/>
          </a:p>
          <a:p>
            <a:r>
              <a:rPr lang="en-US" sz="2400" dirty="0" smtClean="0"/>
              <a:t>Departments of Internal Medicine and Pathology</a:t>
            </a:r>
          </a:p>
          <a:p>
            <a:r>
              <a:rPr lang="en-US" sz="2400" dirty="0" smtClean="0"/>
              <a:t>University of Nebraska Medical Center</a:t>
            </a:r>
          </a:p>
          <a:p>
            <a:endParaRPr lang="en-US" sz="2400" dirty="0"/>
          </a:p>
          <a:p>
            <a:r>
              <a:rPr lang="en-US" sz="2400" dirty="0" smtClean="0"/>
              <a:t>Mapping SIG; </a:t>
            </a:r>
            <a:r>
              <a:rPr lang="en-US" sz="2400" dirty="0"/>
              <a:t>IHTSDO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SNOMED CT Content Extensions for Molecular Genetics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Body structures&gt;&gt;Cell structures&gt;&gt;</a:t>
            </a:r>
            <a:r>
              <a:rPr lang="en-US" u="sng" dirty="0" smtClean="0"/>
              <a:t>Nucleotide sequences and Named Genes</a:t>
            </a:r>
          </a:p>
          <a:p>
            <a:r>
              <a:rPr lang="en-US" dirty="0" smtClean="0"/>
              <a:t>Substances&gt;&gt;</a:t>
            </a:r>
            <a:r>
              <a:rPr lang="en-US" u="sng" dirty="0" smtClean="0"/>
              <a:t>Proteins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Qualifiers&gt;&gt;Techniques&gt;&gt; </a:t>
            </a:r>
            <a:r>
              <a:rPr lang="en-US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 and MP methods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Qualifiers&gt;&gt;Measurement Properties&gt;&gt;</a:t>
            </a:r>
            <a:r>
              <a:rPr lang="en-US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 and MP properties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Observable entity&gt;&gt;</a:t>
            </a:r>
            <a:r>
              <a:rPr lang="en-US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 and MP observables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Clinical findings&gt;&gt;</a:t>
            </a:r>
            <a:r>
              <a:rPr lang="en-US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Anatomic and molecular genetic observation results and disorders</a:t>
            </a:r>
            <a:endParaRPr lang="en-US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475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Developments for MP:</a:t>
            </a:r>
            <a:br>
              <a:rPr lang="en-US" dirty="0" smtClean="0"/>
            </a:br>
            <a:r>
              <a:rPr lang="en-US" dirty="0" smtClean="0"/>
              <a:t>Genes and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8" r="13133" b="18104"/>
          <a:stretch/>
        </p:blipFill>
        <p:spPr bwMode="auto">
          <a:xfrm>
            <a:off x="956666" y="1268267"/>
            <a:ext cx="7315200" cy="456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8" r="13450" b="42307"/>
          <a:stretch/>
        </p:blipFill>
        <p:spPr bwMode="auto">
          <a:xfrm>
            <a:off x="1014538" y="1348447"/>
            <a:ext cx="7315200" cy="322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7" r="12318" b="40018"/>
          <a:stretch/>
        </p:blipFill>
        <p:spPr bwMode="auto">
          <a:xfrm>
            <a:off x="904562" y="1678328"/>
            <a:ext cx="8229600" cy="3925240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42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897967" cy="796361"/>
          </a:xfrm>
        </p:spPr>
        <p:txBody>
          <a:bodyPr>
            <a:normAutofit/>
          </a:bodyPr>
          <a:lstStyle/>
          <a:p>
            <a:r>
              <a:rPr lang="en-US" sz="3800" dirty="0" smtClean="0"/>
              <a:t>HGNC Resources &amp; References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6" t="11257" r="13766"/>
          <a:stretch/>
        </p:blipFill>
        <p:spPr bwMode="auto">
          <a:xfrm>
            <a:off x="1041721" y="1342661"/>
            <a:ext cx="7315200" cy="4971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" t="12102" r="49340" b="7971"/>
          <a:stretch/>
        </p:blipFill>
        <p:spPr bwMode="auto">
          <a:xfrm>
            <a:off x="3922082" y="2111019"/>
            <a:ext cx="5212080" cy="4746981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75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Potential Attributes for  Reference Mapping (and definition) of Human Genes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?Organism(s</a:t>
            </a:r>
            <a:r>
              <a:rPr lang="en-US" dirty="0"/>
              <a:t>)</a:t>
            </a:r>
          </a:p>
          <a:p>
            <a:r>
              <a:rPr lang="en-US" dirty="0" smtClean="0"/>
              <a:t>(part of) Chromosome</a:t>
            </a:r>
          </a:p>
          <a:p>
            <a:r>
              <a:rPr lang="en-US" dirty="0" smtClean="0"/>
              <a:t>Chromosome region</a:t>
            </a:r>
          </a:p>
          <a:p>
            <a:r>
              <a:rPr lang="en-US" dirty="0" smtClean="0"/>
              <a:t>Locus type (</a:t>
            </a:r>
            <a:r>
              <a:rPr lang="en-US" dirty="0" err="1" smtClean="0"/>
              <a:t>eg</a:t>
            </a:r>
            <a:r>
              <a:rPr lang="en-US" dirty="0" smtClean="0"/>
              <a:t>: gene with protein product)</a:t>
            </a:r>
          </a:p>
          <a:p>
            <a:r>
              <a:rPr lang="en-US" dirty="0" smtClean="0"/>
              <a:t>Gene family</a:t>
            </a:r>
          </a:p>
          <a:p>
            <a:r>
              <a:rPr lang="en-US" dirty="0" smtClean="0"/>
              <a:t>Genome map reference:</a:t>
            </a:r>
          </a:p>
          <a:p>
            <a:pPr lvl="1"/>
            <a:r>
              <a:rPr lang="en-US" dirty="0" smtClean="0"/>
              <a:t>Nucleotide address start</a:t>
            </a:r>
          </a:p>
          <a:p>
            <a:pPr lvl="1"/>
            <a:r>
              <a:rPr lang="en-US" dirty="0" smtClean="0"/>
              <a:t>Nucleotide address end</a:t>
            </a:r>
          </a:p>
          <a:p>
            <a:r>
              <a:rPr lang="en-US" dirty="0" smtClean="0"/>
              <a:t>Transcription Protein products: {</a:t>
            </a:r>
            <a:r>
              <a:rPr lang="en-US" dirty="0" err="1" smtClean="0"/>
              <a:t>Uniprot</a:t>
            </a:r>
            <a:r>
              <a:rPr lang="en-US" dirty="0" smtClean="0"/>
              <a:t> names and IDs; SNOMED CT ID}</a:t>
            </a:r>
          </a:p>
          <a:p>
            <a:r>
              <a:rPr lang="en-US" dirty="0" smtClean="0"/>
              <a:t>?Phenotype mappings: {Colorectal cancer, somatic; Noonan syndrome 7;…; SNOMED CT ID}</a:t>
            </a:r>
          </a:p>
          <a:p>
            <a:r>
              <a:rPr lang="en-US" dirty="0" smtClean="0"/>
              <a:t>HGNC ID; Ensemble ID; ….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79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 locus definition (draft)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5" r="12658" b="22607"/>
          <a:stretch/>
        </p:blipFill>
        <p:spPr bwMode="auto">
          <a:xfrm>
            <a:off x="706055" y="1597306"/>
            <a:ext cx="8229600" cy="4815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548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Proposal for Reference Mapping Definition Deployment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Genomic extension data to be published with map reference definitions from scientific data bases</a:t>
            </a:r>
          </a:p>
          <a:p>
            <a:pPr marL="0" indent="0">
              <a:buNone/>
            </a:pPr>
            <a:r>
              <a:rPr lang="en-US" dirty="0" smtClean="0"/>
              <a:t>New version maintenance</a:t>
            </a:r>
          </a:p>
          <a:p>
            <a:r>
              <a:rPr lang="en-US" dirty="0" smtClean="0"/>
              <a:t>Install latest version of SNOMED CT and relevant extensions</a:t>
            </a:r>
          </a:p>
          <a:p>
            <a:r>
              <a:rPr lang="en-US" dirty="0" smtClean="0"/>
              <a:t>Employ mapping </a:t>
            </a:r>
            <a:r>
              <a:rPr lang="en-US" dirty="0" err="1" smtClean="0"/>
              <a:t>refset</a:t>
            </a:r>
            <a:r>
              <a:rPr lang="en-US" dirty="0" smtClean="0"/>
              <a:t> and supplied procedure to populate </a:t>
            </a:r>
            <a:r>
              <a:rPr lang="en-US" dirty="0" err="1" smtClean="0"/>
              <a:t>refernce</a:t>
            </a:r>
            <a:r>
              <a:rPr lang="en-US" dirty="0" smtClean="0"/>
              <a:t> definitions  for genomic concrete domains</a:t>
            </a:r>
          </a:p>
          <a:p>
            <a:r>
              <a:rPr lang="en-US" dirty="0" smtClean="0"/>
              <a:t> DL Classify to fully define gene loci and proteins employing scientific databases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89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Application to </a:t>
            </a:r>
            <a:r>
              <a:rPr lang="en-US" smtClean="0"/>
              <a:t>MP:</a:t>
            </a:r>
            <a:br>
              <a:rPr lang="en-US" smtClean="0"/>
            </a:br>
            <a:r>
              <a:rPr lang="en-US"/>
              <a:t>P</a:t>
            </a:r>
            <a:r>
              <a:rPr lang="en-US" smtClean="0"/>
              <a:t>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8" r="12975" b="33863"/>
          <a:stretch/>
        </p:blipFill>
        <p:spPr bwMode="auto">
          <a:xfrm>
            <a:off x="956667" y="1466594"/>
            <a:ext cx="7315200" cy="367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27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Potential attributes for reference definition of proteins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Metabolic/catalytic activity (role)</a:t>
            </a:r>
          </a:p>
          <a:p>
            <a:r>
              <a:rPr lang="en-US" dirty="0" smtClean="0"/>
              <a:t>Gene Transcription source</a:t>
            </a:r>
          </a:p>
          <a:p>
            <a:r>
              <a:rPr lang="en-US" dirty="0" smtClean="0"/>
              <a:t>Cofactors</a:t>
            </a:r>
          </a:p>
          <a:p>
            <a:r>
              <a:rPr lang="en-US" dirty="0" smtClean="0"/>
              <a:t>GO: molecular function</a:t>
            </a:r>
          </a:p>
          <a:p>
            <a:r>
              <a:rPr lang="en-US" dirty="0" smtClean="0"/>
              <a:t>GO: biological processes</a:t>
            </a:r>
          </a:p>
          <a:p>
            <a:r>
              <a:rPr lang="en-US" dirty="0" smtClean="0"/>
              <a:t>Organism(s)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22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model (draft)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5" r="12816" b="30096"/>
          <a:stretch/>
        </p:blipFill>
        <p:spPr bwMode="auto">
          <a:xfrm>
            <a:off x="798654" y="1342663"/>
            <a:ext cx="8229600" cy="4358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466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573" y="2791791"/>
            <a:ext cx="7606427" cy="7963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Questions?</a:t>
            </a:r>
            <a:br>
              <a:rPr lang="en-US" dirty="0" smtClean="0"/>
            </a:br>
            <a:r>
              <a:rPr lang="en-US" dirty="0" smtClean="0"/>
              <a:t>Discussion…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47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Allison Cushman-</a:t>
            </a:r>
            <a:r>
              <a:rPr lang="en-US" dirty="0" err="1" smtClean="0"/>
              <a:t>Vokoun</a:t>
            </a:r>
            <a:r>
              <a:rPr lang="en-US" dirty="0" smtClean="0"/>
              <a:t> MD PhD </a:t>
            </a:r>
          </a:p>
          <a:p>
            <a:r>
              <a:rPr lang="en-US" dirty="0" smtClean="0"/>
              <a:t>Geoffrey </a:t>
            </a:r>
            <a:r>
              <a:rPr lang="en-US" dirty="0" err="1" smtClean="0"/>
              <a:t>Talmon</a:t>
            </a:r>
            <a:r>
              <a:rPr lang="en-US" dirty="0" smtClean="0"/>
              <a:t> MD</a:t>
            </a:r>
          </a:p>
          <a:p>
            <a:r>
              <a:rPr lang="en-US" dirty="0" smtClean="0"/>
              <a:t>Audrey </a:t>
            </a:r>
            <a:r>
              <a:rPr lang="en-US" dirty="0" err="1" smtClean="0"/>
              <a:t>Lazenby</a:t>
            </a:r>
            <a:r>
              <a:rPr lang="en-US" dirty="0" smtClean="0"/>
              <a:t> MD</a:t>
            </a:r>
          </a:p>
          <a:p>
            <a:r>
              <a:rPr lang="en-US" dirty="0" smtClean="0"/>
              <a:t>Raj Dash MD</a:t>
            </a:r>
          </a:p>
          <a:p>
            <a:r>
              <a:rPr lang="en-US" dirty="0" smtClean="0"/>
              <a:t>Mary Kennedy </a:t>
            </a:r>
          </a:p>
          <a:p>
            <a:r>
              <a:rPr lang="en-US" dirty="0" smtClean="0"/>
              <a:t>Jay Pedersen 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5441"/>
            <a:ext cx="7606427" cy="135915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16283"/>
            <a:ext cx="7282212" cy="5104435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/>
              <a:t>Terminology challenges created by Personalized Medicine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/>
              <a:t>Precision medicine terminology use cases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H</a:t>
            </a:r>
            <a:r>
              <a:rPr lang="en-US" sz="3200" dirty="0" smtClean="0"/>
              <a:t>armonized model for observables and observations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 smtClean="0"/>
              <a:t>Progress report: MP content development and deployment</a:t>
            </a:r>
          </a:p>
        </p:txBody>
      </p:sp>
    </p:spTree>
    <p:extLst>
      <p:ext uri="{BB962C8B-B14F-4D97-AF65-F5344CB8AC3E}">
        <p14:creationId xmlns:p14="http://schemas.microsoft.com/office/powerpoint/2010/main" val="10951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Revolution in healthcare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Sequencing of human genome has led to flood of new observational data appearing in scientific literature and now…clinical records</a:t>
            </a:r>
          </a:p>
          <a:p>
            <a:r>
              <a:rPr lang="en-US" dirty="0" smtClean="0"/>
              <a:t>Majority of this clinical data is unstructured and not useful for decision support in the EHR or clinical research</a:t>
            </a:r>
          </a:p>
          <a:p>
            <a:endParaRPr lang="en-US" dirty="0" smtClean="0"/>
          </a:p>
          <a:p>
            <a:r>
              <a:rPr lang="en-US" dirty="0"/>
              <a:t>U</a:t>
            </a:r>
            <a:r>
              <a:rPr lang="en-US" dirty="0" smtClean="0"/>
              <a:t>nderstanding of genetic and molecular basis of human disease now having impact on diagnosis and therapy</a:t>
            </a:r>
          </a:p>
          <a:p>
            <a:r>
              <a:rPr lang="en-US" dirty="0" smtClean="0"/>
              <a:t> Challenge posed by precision medicine - to have sufficiently detailed molecular genetics observations and diagnostic data in treatment of cancer, infectious disease, pharmacogenetics and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1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Precision Medicine</a:t>
            </a:r>
            <a:br>
              <a:rPr lang="en-US" dirty="0" smtClean="0"/>
            </a:br>
            <a:r>
              <a:rPr lang="en-US" dirty="0" smtClean="0"/>
              <a:t>Terminology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Health maintenance alert for BRCA1 or BRCA2 positive patients</a:t>
            </a:r>
          </a:p>
          <a:p>
            <a:r>
              <a:rPr lang="en-US" dirty="0" smtClean="0"/>
              <a:t>Retrieve all colon cancer tissue specimens which had BRAF gene testing </a:t>
            </a:r>
          </a:p>
          <a:p>
            <a:r>
              <a:rPr lang="en-US" dirty="0" smtClean="0"/>
              <a:t>Alert cardiologist for CYP2C19 negative patients prior to angioplasty to adjust </a:t>
            </a:r>
            <a:r>
              <a:rPr lang="en-US" dirty="0" err="1" smtClean="0"/>
              <a:t>clopidogrel</a:t>
            </a:r>
            <a:r>
              <a:rPr lang="en-US" dirty="0" smtClean="0"/>
              <a:t> dosing</a:t>
            </a:r>
          </a:p>
          <a:p>
            <a:r>
              <a:rPr lang="en-US" dirty="0" smtClean="0"/>
              <a:t>Which patient with </a:t>
            </a:r>
            <a:r>
              <a:rPr lang="en-US" dirty="0"/>
              <a:t>cystic </a:t>
            </a:r>
            <a:r>
              <a:rPr lang="en-US" dirty="0" smtClean="0"/>
              <a:t>fibrosis should be treated with </a:t>
            </a:r>
            <a:r>
              <a:rPr lang="en-US" dirty="0" err="1" smtClean="0"/>
              <a:t>Ivacaftor</a:t>
            </a:r>
            <a:r>
              <a:rPr lang="en-US" dirty="0" smtClean="0"/>
              <a:t> at $300,000 per year? 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85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056" y="222210"/>
            <a:ext cx="8437944" cy="796361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Limitations of ONC terminologies</a:t>
            </a:r>
            <a:br>
              <a:rPr lang="en-US" sz="4000" dirty="0" smtClean="0"/>
            </a:br>
            <a:r>
              <a:rPr lang="en-US" sz="4000" dirty="0" smtClean="0"/>
              <a:t>for Human Genomics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9346" y="1169043"/>
            <a:ext cx="7282212" cy="44902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 smtClean="0"/>
              <a:t>Research community</a:t>
            </a:r>
          </a:p>
          <a:p>
            <a:r>
              <a:rPr lang="en-US" sz="1600" dirty="0" smtClean="0"/>
              <a:t>HUGO; Human Gene Nomenclature Committee</a:t>
            </a:r>
          </a:p>
          <a:p>
            <a:r>
              <a:rPr lang="en-US" sz="1600" dirty="0" err="1" smtClean="0"/>
              <a:t>UniProt</a:t>
            </a:r>
            <a:r>
              <a:rPr lang="en-US" sz="1600" dirty="0" smtClean="0"/>
              <a:t>; Ensemble; Cosmic</a:t>
            </a:r>
          </a:p>
          <a:p>
            <a:r>
              <a:rPr lang="en-US" sz="1600" dirty="0" smtClean="0"/>
              <a:t>NCBO: OMIM; </a:t>
            </a:r>
            <a:r>
              <a:rPr lang="en-US" sz="1600" dirty="0" err="1" smtClean="0"/>
              <a:t>Orphanet</a:t>
            </a:r>
            <a:r>
              <a:rPr lang="en-US" sz="1600" dirty="0" smtClean="0"/>
              <a:t>; Protein Ontology</a:t>
            </a:r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Clinical community</a:t>
            </a:r>
          </a:p>
          <a:p>
            <a:r>
              <a:rPr lang="en-US" sz="1600" dirty="0" smtClean="0"/>
              <a:t>SNOMED CT:</a:t>
            </a:r>
          </a:p>
          <a:p>
            <a:pPr lvl="1"/>
            <a:r>
              <a:rPr lang="en-US" sz="1600" dirty="0" smtClean="0"/>
              <a:t>No concept model for subcellular anatomy or molecular structure</a:t>
            </a:r>
          </a:p>
          <a:p>
            <a:pPr lvl="1"/>
            <a:r>
              <a:rPr lang="en-US" sz="1600" dirty="0" smtClean="0"/>
              <a:t>No concept model for Observable entity or molecular basis of disease in Clinical findings</a:t>
            </a:r>
          </a:p>
          <a:p>
            <a:pPr lvl="1"/>
            <a:r>
              <a:rPr lang="en-US" sz="1600" dirty="0" smtClean="0"/>
              <a:t>Little content, all primitives</a:t>
            </a:r>
          </a:p>
          <a:p>
            <a:r>
              <a:rPr lang="en-US" sz="1600" dirty="0" smtClean="0"/>
              <a:t>LOINC 2.54:</a:t>
            </a:r>
          </a:p>
          <a:p>
            <a:pPr lvl="1"/>
            <a:r>
              <a:rPr lang="en-US" sz="1600" dirty="0" smtClean="0"/>
              <a:t>1275 PCR; 1406 MOLGEN; 116 FISH; 1502 CELL MARKERS</a:t>
            </a:r>
          </a:p>
          <a:p>
            <a:pPr lvl="1"/>
            <a:r>
              <a:rPr lang="en-US" sz="1600" dirty="0" smtClean="0"/>
              <a:t>Concept model inadequate to fully define what is being result</a:t>
            </a:r>
          </a:p>
          <a:p>
            <a:pPr lvl="1"/>
            <a:r>
              <a:rPr lang="en-US" sz="1600" dirty="0" smtClean="0"/>
              <a:t>Provides only tag-level interoperability of molecular data</a:t>
            </a:r>
          </a:p>
          <a:p>
            <a:pPr lvl="1"/>
            <a:endParaRPr lang="en-US" sz="1600" dirty="0"/>
          </a:p>
          <a:p>
            <a:r>
              <a:rPr lang="en-US" sz="1600" dirty="0" smtClean="0"/>
              <a:t>No meaningful bridge joining genetic scientific findings with clinical concept models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755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 Data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342663"/>
            <a:ext cx="7606426" cy="449026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HGNC: Human Gene Organizing committee agreeing standard nomenclature and compiling reference resources</a:t>
            </a:r>
          </a:p>
          <a:p>
            <a:r>
              <a:rPr lang="en-US" dirty="0" err="1" smtClean="0"/>
              <a:t>UniProt</a:t>
            </a:r>
            <a:r>
              <a:rPr lang="en-US" dirty="0" smtClean="0"/>
              <a:t>: Catalogue of proteins with genetic references</a:t>
            </a:r>
          </a:p>
          <a:p>
            <a:r>
              <a:rPr lang="en-US" dirty="0" smtClean="0"/>
              <a:t>NCBO: GO and PRO do not appear to organize ontologies in clinically useful manner </a:t>
            </a:r>
          </a:p>
          <a:p>
            <a:r>
              <a:rPr lang="en-US" dirty="0" smtClean="0"/>
              <a:t>Ensemble: Secondary resource with sequence data</a:t>
            </a:r>
          </a:p>
          <a:p>
            <a:r>
              <a:rPr lang="en-US" dirty="0" smtClean="0"/>
              <a:t>COSMIC: catalogue of somatically acquired mutations in human cancer</a:t>
            </a:r>
          </a:p>
          <a:p>
            <a:r>
              <a:rPr lang="en-US" dirty="0" smtClean="0"/>
              <a:t>OMIM: Relates genotypic data to phenotypic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9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UNMC: Project for structured encoding of AP/MP cancer reports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342663"/>
            <a:ext cx="7282212" cy="490766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Objective: Detailed structured reporting of all anatomic and molecular pathology observations for all CAP synoptic cancer worksheets (82 types of malignancies)</a:t>
            </a:r>
          </a:p>
          <a:p>
            <a:r>
              <a:rPr lang="en-US" dirty="0" smtClean="0"/>
              <a:t>Proposal: Analyze detailed semantics of CAP worksheets; apply harmonized concept model to develop terminology requirements; deploy as real-time structured reporting from COPATH system interfaced to tissue biobank and EPIC</a:t>
            </a:r>
          </a:p>
          <a:p>
            <a:r>
              <a:rPr lang="en-US" dirty="0" smtClean="0"/>
              <a:t>Tooling: Nebraska Lexicon© extension namespace; SNOWOWL authoring platform; SNOMED CT International + US Extension + Technology preview; ELK 0.4.1 DL classifier</a:t>
            </a:r>
          </a:p>
          <a:p>
            <a:endParaRPr lang="en-US" dirty="0" smtClean="0"/>
          </a:p>
          <a:p>
            <a:r>
              <a:rPr lang="en-US" dirty="0" smtClean="0"/>
              <a:t>Penciled into IHTSDO </a:t>
            </a:r>
            <a:r>
              <a:rPr lang="en-US" dirty="0" err="1" smtClean="0"/>
              <a:t>workplan</a:t>
            </a:r>
            <a:r>
              <a:rPr lang="en-US" dirty="0" smtClean="0"/>
              <a:t> for 2017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44" y="2526718"/>
            <a:ext cx="5559425" cy="415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575" y="2526718"/>
            <a:ext cx="5559425" cy="4331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425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442129"/>
            <a:ext cx="7606427" cy="7963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Observables Project:</a:t>
            </a:r>
            <a:br>
              <a:rPr lang="en-US" dirty="0" smtClean="0"/>
            </a:br>
            <a:r>
              <a:rPr lang="en-US" dirty="0"/>
              <a:t>C</a:t>
            </a:r>
            <a:r>
              <a:rPr lang="en-US" dirty="0" smtClean="0"/>
              <a:t>oncept model draft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81" r="12688"/>
          <a:stretch/>
        </p:blipFill>
        <p:spPr bwMode="auto">
          <a:xfrm>
            <a:off x="1187076" y="1238490"/>
            <a:ext cx="6858000" cy="5194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704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1951</TotalTime>
  <Words>726</Words>
  <Application>Microsoft Office PowerPoint</Application>
  <PresentationFormat>On-screen Show (4:3)</PresentationFormat>
  <Paragraphs>101</Paragraphs>
  <Slides>20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NeMed_Presentation</vt:lpstr>
      <vt:lpstr>Genomic Definition by Reference Mapping</vt:lpstr>
      <vt:lpstr>Acknowledgements</vt:lpstr>
      <vt:lpstr>Outline</vt:lpstr>
      <vt:lpstr>Revolution in healthcare</vt:lpstr>
      <vt:lpstr>Precision Medicine Terminology Use Cases</vt:lpstr>
      <vt:lpstr>Limitations of ONC terminologies for Human Genomics</vt:lpstr>
      <vt:lpstr>Reference Data Bases</vt:lpstr>
      <vt:lpstr>UNMC: Project for structured encoding of AP/MP cancer reports</vt:lpstr>
      <vt:lpstr>Observables Project: Concept model draft</vt:lpstr>
      <vt:lpstr>SNOMED CT Content Extensions for Molecular Genetics</vt:lpstr>
      <vt:lpstr>Developments for MP: Genes and proteins</vt:lpstr>
      <vt:lpstr>HGNC Resources &amp; References</vt:lpstr>
      <vt:lpstr>Potential Attributes for  Reference Mapping (and definition) of Human Genes </vt:lpstr>
      <vt:lpstr>Gene locus definition (draft)</vt:lpstr>
      <vt:lpstr>Proposal for Reference Mapping Definition Deployment</vt:lpstr>
      <vt:lpstr>Application to MP: Proteins</vt:lpstr>
      <vt:lpstr>Potential attributes for reference definition of proteins</vt:lpstr>
      <vt:lpstr>Protein model (draft)</vt:lpstr>
      <vt:lpstr>Questions? Discussion…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Administrator</cp:lastModifiedBy>
  <cp:revision>136</cp:revision>
  <dcterms:created xsi:type="dcterms:W3CDTF">2014-09-17T15:14:42Z</dcterms:created>
  <dcterms:modified xsi:type="dcterms:W3CDTF">2016-10-23T22:11:19Z</dcterms:modified>
</cp:coreProperties>
</file>