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89" r:id="rId3"/>
    <p:sldId id="279" r:id="rId4"/>
    <p:sldId id="281" r:id="rId5"/>
    <p:sldId id="264" r:id="rId6"/>
    <p:sldId id="272" r:id="rId7"/>
    <p:sldId id="282" r:id="rId8"/>
    <p:sldId id="290" r:id="rId9"/>
    <p:sldId id="291" r:id="rId10"/>
    <p:sldId id="293" r:id="rId11"/>
    <p:sldId id="294" r:id="rId12"/>
    <p:sldId id="292" r:id="rId13"/>
    <p:sldId id="265" r:id="rId14"/>
    <p:sldId id="288" r:id="rId15"/>
    <p:sldId id="283" r:id="rId16"/>
    <p:sldId id="286" r:id="rId17"/>
    <p:sldId id="280" r:id="rId18"/>
    <p:sldId id="287" r:id="rId19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Millar" initials="JM" lastIdx="3" clrIdx="0"/>
  <p:cmAuthor id="1" name="Ian Green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1" autoAdjust="0"/>
    <p:restoredTop sz="94764" autoAdjust="0"/>
  </p:normalViewPr>
  <p:slideViewPr>
    <p:cSldViewPr snapToGrid="0" snapToObjects="1">
      <p:cViewPr>
        <p:scale>
          <a:sx n="108" d="100"/>
          <a:sy n="108" d="100"/>
        </p:scale>
        <p:origin x="-372" y="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104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1-23T10:47:02.568" idx="1">
    <p:pos x="5139" y="3989"/>
    <p:text>See Juliet's email
Suggest a formal review, to go along with the proposals and detail the case for change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53B7C-F28F-1B49-8FD5-5E6239A18FC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EFEEA-A13C-9049-8DD7-9CC51A60E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100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914399" y="3257550"/>
            <a:ext cx="7315200" cy="3086098"/>
          </a:xfrm>
          <a:prstGeom prst="rect">
            <a:avLst/>
          </a:prstGeom>
        </p:spPr>
        <p:txBody>
          <a:bodyPr lIns="86515" tIns="86515" rIns="86515" bIns="86515" anchor="ctr" anchorCtr="0">
            <a:noAutofit/>
          </a:bodyPr>
          <a:lstStyle/>
          <a:p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2859088" y="514350"/>
            <a:ext cx="3427412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(30/11/16 09:46) -----</a:t>
            </a:r>
          </a:p>
          <a:p>
            <a:r>
              <a:rPr lang="en-US"/>
              <a:t>task allocation internal or external, need a reason to put one in place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79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(30/11/16 09:46) -----</a:t>
            </a:r>
          </a:p>
          <a:p>
            <a:r>
              <a:rPr lang="en-US"/>
              <a:t>Add dates on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6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  <p:pic>
        <p:nvPicPr>
          <p:cNvPr id="7" name="Picture 6" descr="snomed-brand-RGB-smal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103" y="158737"/>
            <a:ext cx="1156771" cy="11567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snomed-brand-RGB-small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4" r:id="rId5"/>
    <p:sldLayoutId id="2147483655" r:id="rId6"/>
    <p:sldLayoutId id="2147483656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Engaging with global clinical communities (on a day to day basis)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Ian Green</a:t>
            </a:r>
          </a:p>
          <a:p>
            <a:r>
              <a:rPr lang="en-US" sz="1800" dirty="0" smtClean="0"/>
              <a:t>Clinical Engagement and Education Business Manager</a:t>
            </a:r>
          </a:p>
          <a:p>
            <a:r>
              <a:rPr lang="en-US" dirty="0" smtClean="0"/>
              <a:t>Jane Millar</a:t>
            </a:r>
          </a:p>
          <a:p>
            <a:r>
              <a:rPr lang="en-US" sz="1800" dirty="0" smtClean="0"/>
              <a:t>Collaboration Lead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44999"/>
            <a:ext cx="8229600" cy="4658007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Clinical Specialty Groups (e.g. </a:t>
            </a:r>
            <a:r>
              <a:rPr lang="en-US" sz="2000" dirty="0" err="1" smtClean="0">
                <a:solidFill>
                  <a:srgbClr val="FF0000"/>
                </a:solidFill>
              </a:rPr>
              <a:t>IPaLM</a:t>
            </a:r>
            <a:r>
              <a:rPr lang="en-US" sz="2000" dirty="0" smtClean="0">
                <a:solidFill>
                  <a:srgbClr val="FF0000"/>
                </a:solidFill>
              </a:rPr>
              <a:t>, Physiotherapy)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 smtClean="0"/>
              <a:t>Open</a:t>
            </a:r>
          </a:p>
          <a:p>
            <a:pPr lvl="1"/>
            <a:r>
              <a:rPr lang="en-US" sz="1800" dirty="0"/>
              <a:t>T</a:t>
            </a:r>
            <a:r>
              <a:rPr lang="en-US" sz="1800" dirty="0" smtClean="0"/>
              <a:t>opic focus</a:t>
            </a:r>
          </a:p>
          <a:p>
            <a:pPr lvl="1"/>
            <a:r>
              <a:rPr lang="en-US" sz="1800" dirty="0" smtClean="0"/>
              <a:t>Forum for sharing and to support discussion</a:t>
            </a:r>
          </a:p>
          <a:p>
            <a:pPr lvl="1"/>
            <a:r>
              <a:rPr lang="en-US" sz="1800" dirty="0" smtClean="0"/>
              <a:t>Identification of rising global clinical themes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Project groups (e.g. Dentistry </a:t>
            </a:r>
            <a:r>
              <a:rPr lang="en-US" sz="2000" dirty="0" err="1" smtClean="0">
                <a:solidFill>
                  <a:srgbClr val="FF0000"/>
                </a:solidFill>
              </a:rPr>
              <a:t>odontogram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sz="1800" dirty="0" smtClean="0"/>
              <a:t>Task and finish </a:t>
            </a:r>
          </a:p>
          <a:p>
            <a:pPr lvl="1"/>
            <a:r>
              <a:rPr lang="en-US" sz="1800" dirty="0" smtClean="0"/>
              <a:t>Delivering identified work plan items</a:t>
            </a:r>
          </a:p>
          <a:p>
            <a:pPr lvl="1"/>
            <a:r>
              <a:rPr lang="en-US" sz="1800" dirty="0" smtClean="0"/>
              <a:t>Specific membership based on skills/knowledge</a:t>
            </a:r>
          </a:p>
          <a:p>
            <a:pPr lvl="1"/>
            <a:r>
              <a:rPr lang="en-US" sz="1800" dirty="0" smtClean="0"/>
              <a:t>SNOMED International supported</a:t>
            </a:r>
          </a:p>
          <a:p>
            <a:pPr lvl="1"/>
            <a:r>
              <a:rPr lang="en-US" sz="1800" dirty="0"/>
              <a:t>F</a:t>
            </a:r>
            <a:r>
              <a:rPr lang="en-US" sz="1800" dirty="0" smtClean="0"/>
              <a:t>unding </a:t>
            </a:r>
            <a:r>
              <a:rPr lang="en-US" sz="1800" dirty="0"/>
              <a:t>based on project plan agreed by SNOMED </a:t>
            </a:r>
            <a:r>
              <a:rPr lang="en-US" sz="1800" dirty="0" smtClean="0"/>
              <a:t>International</a:t>
            </a:r>
          </a:p>
          <a:p>
            <a:pPr lvl="1"/>
            <a:r>
              <a:rPr lang="en-US" sz="1800" dirty="0" smtClean="0"/>
              <a:t>Project </a:t>
            </a:r>
            <a:r>
              <a:rPr lang="en-US" sz="1800" dirty="0"/>
              <a:t>plan </a:t>
            </a:r>
            <a:r>
              <a:rPr lang="en-US" sz="1800" dirty="0" smtClean="0"/>
              <a:t>with </a:t>
            </a:r>
            <a:r>
              <a:rPr lang="en-US" sz="1800" dirty="0"/>
              <a:t>deliverables and timescales based on SNOMED International work </a:t>
            </a:r>
            <a:r>
              <a:rPr lang="en-US" sz="1800" dirty="0" smtClean="0"/>
              <a:t>plan</a:t>
            </a:r>
          </a:p>
          <a:p>
            <a:pPr lvl="2"/>
            <a:endParaRPr lang="en-US" sz="1800" dirty="0" smtClean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65040"/>
            <a:ext cx="6592043" cy="507995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roposed model </a:t>
            </a:r>
            <a:r>
              <a:rPr lang="mr-IN" dirty="0" smtClean="0"/>
              <a:t>–</a:t>
            </a:r>
            <a:r>
              <a:rPr lang="en-US" dirty="0" smtClean="0"/>
              <a:t> Format (1)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7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5441" y="1386095"/>
            <a:ext cx="8229600" cy="4658007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Specialty Editorial groups (e.g. GP/FP subset group)</a:t>
            </a:r>
          </a:p>
          <a:p>
            <a:pPr lvl="1"/>
            <a:r>
              <a:rPr lang="en-US" sz="1800" dirty="0" smtClean="0"/>
              <a:t>Ongoing</a:t>
            </a:r>
          </a:p>
          <a:p>
            <a:pPr lvl="1"/>
            <a:r>
              <a:rPr lang="en-US" sz="1800" dirty="0" smtClean="0"/>
              <a:t>Focused on specific BAU </a:t>
            </a:r>
            <a:r>
              <a:rPr lang="en-US" sz="1800" dirty="0"/>
              <a:t>SNOMED International </a:t>
            </a:r>
            <a:r>
              <a:rPr lang="en-US" sz="1800" dirty="0" smtClean="0"/>
              <a:t>derivative product (e.g. GP/FP subset)</a:t>
            </a:r>
          </a:p>
          <a:p>
            <a:pPr lvl="1"/>
            <a:r>
              <a:rPr lang="en-US" sz="1800" dirty="0" smtClean="0"/>
              <a:t>Clinical validation</a:t>
            </a:r>
          </a:p>
          <a:p>
            <a:pPr lvl="1"/>
            <a:r>
              <a:rPr lang="en-US" sz="1800" dirty="0" smtClean="0"/>
              <a:t>Specific membership based on skills/knowledge</a:t>
            </a:r>
          </a:p>
          <a:p>
            <a:pPr lvl="1"/>
            <a:r>
              <a:rPr lang="en-US" sz="1800" dirty="0"/>
              <a:t>SNOMED International </a:t>
            </a:r>
            <a:r>
              <a:rPr lang="en-US" sz="1800" dirty="0" smtClean="0"/>
              <a:t>supported</a:t>
            </a:r>
          </a:p>
          <a:p>
            <a:pPr lvl="2"/>
            <a:r>
              <a:rPr lang="en-US" sz="1800" dirty="0" smtClean="0"/>
              <a:t>Allocated SNOMED International author</a:t>
            </a:r>
          </a:p>
          <a:p>
            <a:pPr lvl="2"/>
            <a:r>
              <a:rPr lang="en-US" sz="1800" dirty="0" smtClean="0"/>
              <a:t>Additional </a:t>
            </a:r>
            <a:r>
              <a:rPr lang="en-US" sz="1800" dirty="0"/>
              <a:t>SNOMED </a:t>
            </a:r>
            <a:r>
              <a:rPr lang="en-US" sz="1800" dirty="0" smtClean="0"/>
              <a:t>International </a:t>
            </a:r>
            <a:r>
              <a:rPr lang="en-US" sz="1800" dirty="0"/>
              <a:t>staff, as products move into wider </a:t>
            </a:r>
            <a:r>
              <a:rPr lang="en-US" sz="1800" dirty="0" smtClean="0"/>
              <a:t>usage</a:t>
            </a:r>
          </a:p>
          <a:p>
            <a:pPr lvl="2"/>
            <a:r>
              <a:rPr lang="en-US" sz="1800" dirty="0" smtClean="0"/>
              <a:t>Collaboration lead where linked to an Agreement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65040"/>
            <a:ext cx="6592043" cy="507995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roposed model </a:t>
            </a:r>
            <a:r>
              <a:rPr lang="mr-IN" dirty="0" smtClean="0"/>
              <a:t>–</a:t>
            </a:r>
            <a:r>
              <a:rPr lang="en-US" dirty="0" smtClean="0"/>
              <a:t> Format (2)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89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301470" y="3494244"/>
            <a:ext cx="6175530" cy="2728756"/>
          </a:xfrm>
          <a:prstGeom prst="rect">
            <a:avLst/>
          </a:prstGeom>
          <a:pattFill prst="lgGrid">
            <a:fgClr>
              <a:schemeClr val="bg1">
                <a:lumMod val="75000"/>
              </a:schemeClr>
            </a:fgClr>
            <a:bgClr>
              <a:prstClr val="white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23274" y="1738387"/>
            <a:ext cx="3415321" cy="30822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MANAGEMENT TEAM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323274" y="2519566"/>
            <a:ext cx="3415321" cy="30822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CLINICAL COORDINATION GROUP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484822" y="3699534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CLINICAL  </a:t>
            </a:r>
            <a:r>
              <a:rPr lang="en-US" sz="700" dirty="0" smtClean="0"/>
              <a:t>PHARMACY GROUP</a:t>
            </a:r>
            <a:endParaRPr lang="en-US" sz="700" dirty="0"/>
          </a:p>
        </p:txBody>
      </p:sp>
      <p:sp>
        <p:nvSpPr>
          <p:cNvPr id="30" name="Rectangle 29"/>
          <p:cNvSpPr/>
          <p:nvPr/>
        </p:nvSpPr>
        <p:spPr>
          <a:xfrm>
            <a:off x="344496" y="3672131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CLINICAL ANAESTHESIA </a:t>
            </a:r>
            <a:r>
              <a:rPr lang="en-US" sz="700" dirty="0" smtClean="0"/>
              <a:t>GROUP</a:t>
            </a:r>
            <a:endParaRPr lang="en-US" sz="700" dirty="0"/>
          </a:p>
        </p:txBody>
      </p:sp>
      <p:sp>
        <p:nvSpPr>
          <p:cNvPr id="31" name="Rectangle 30"/>
          <p:cNvSpPr/>
          <p:nvPr/>
        </p:nvSpPr>
        <p:spPr>
          <a:xfrm>
            <a:off x="1381190" y="3672131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CLINICAL  </a:t>
            </a:r>
            <a:endParaRPr lang="en-US" sz="700" dirty="0" smtClean="0"/>
          </a:p>
          <a:p>
            <a:pPr algn="ctr"/>
            <a:r>
              <a:rPr lang="en-US" sz="700" dirty="0" smtClean="0"/>
              <a:t>IFP/GP GROUP</a:t>
            </a:r>
            <a:endParaRPr lang="en-US" sz="700" dirty="0"/>
          </a:p>
        </p:txBody>
      </p:sp>
      <p:sp>
        <p:nvSpPr>
          <p:cNvPr id="33" name="Rectangle 32"/>
          <p:cNvSpPr/>
          <p:nvPr/>
        </p:nvSpPr>
        <p:spPr>
          <a:xfrm>
            <a:off x="2416884" y="3679668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CLINICAL DENTISTRY GROUP</a:t>
            </a:r>
            <a:endParaRPr lang="en-US" sz="700" dirty="0"/>
          </a:p>
        </p:txBody>
      </p:sp>
      <p:sp>
        <p:nvSpPr>
          <p:cNvPr id="35" name="Rectangle 34"/>
          <p:cNvSpPr/>
          <p:nvPr/>
        </p:nvSpPr>
        <p:spPr>
          <a:xfrm>
            <a:off x="3448128" y="3691997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CLINICAL  </a:t>
            </a:r>
            <a:r>
              <a:rPr lang="en-US" sz="700" dirty="0" smtClean="0"/>
              <a:t>NURSING GROUP</a:t>
            </a:r>
            <a:endParaRPr lang="en-US" sz="700" dirty="0"/>
          </a:p>
        </p:txBody>
      </p:sp>
      <p:sp>
        <p:nvSpPr>
          <p:cNvPr id="36" name="Rectangle 35"/>
          <p:cNvSpPr/>
          <p:nvPr/>
        </p:nvSpPr>
        <p:spPr>
          <a:xfrm>
            <a:off x="5508191" y="3707071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CLINICAL </a:t>
            </a:r>
            <a:r>
              <a:rPr lang="en-US" sz="700" dirty="0" err="1" smtClean="0"/>
              <a:t>IPaLM</a:t>
            </a:r>
            <a:endParaRPr lang="en-US" sz="700" dirty="0" smtClean="0"/>
          </a:p>
          <a:p>
            <a:pPr algn="ctr"/>
            <a:r>
              <a:rPr lang="en-US" sz="700" dirty="0" smtClean="0"/>
              <a:t>GROUP</a:t>
            </a:r>
            <a:endParaRPr lang="en-US" sz="700" dirty="0"/>
          </a:p>
        </p:txBody>
      </p:sp>
      <p:sp>
        <p:nvSpPr>
          <p:cNvPr id="37" name="Rectangle 36"/>
          <p:cNvSpPr/>
          <p:nvPr/>
        </p:nvSpPr>
        <p:spPr>
          <a:xfrm>
            <a:off x="1386804" y="5192851"/>
            <a:ext cx="804233" cy="70235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GP/FP SUBSET</a:t>
            </a:r>
          </a:p>
          <a:p>
            <a:pPr algn="ctr"/>
            <a:r>
              <a:rPr lang="en-US" sz="800" dirty="0" smtClean="0"/>
              <a:t>SPECIALTY</a:t>
            </a:r>
          </a:p>
          <a:p>
            <a:pPr algn="ctr"/>
            <a:r>
              <a:rPr lang="en-US" sz="800" dirty="0" smtClean="0"/>
              <a:t>EDITORIAL</a:t>
            </a:r>
          </a:p>
          <a:p>
            <a:pPr algn="ctr"/>
            <a:r>
              <a:rPr lang="en-US" sz="800" dirty="0" smtClean="0"/>
              <a:t>GROUP</a:t>
            </a:r>
            <a:endParaRPr lang="en-US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2052404" y="5895201"/>
            <a:ext cx="1612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EXISTING GROUPS</a:t>
            </a:r>
            <a:endParaRPr lang="en-US" sz="1200" b="1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Up Arrow 53"/>
          <p:cNvSpPr/>
          <p:nvPr/>
        </p:nvSpPr>
        <p:spPr>
          <a:xfrm>
            <a:off x="3942165" y="2095927"/>
            <a:ext cx="172609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537793" y="3721109"/>
            <a:ext cx="829633" cy="5794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CLINICAL </a:t>
            </a:r>
          </a:p>
          <a:p>
            <a:pPr algn="ctr"/>
            <a:r>
              <a:rPr lang="en-US" sz="700" dirty="0" smtClean="0"/>
              <a:t>SPECIALTY</a:t>
            </a:r>
            <a:endParaRPr lang="en-US" sz="700" dirty="0"/>
          </a:p>
          <a:p>
            <a:pPr algn="ctr"/>
            <a:r>
              <a:rPr lang="en-US" sz="700" dirty="0" smtClean="0"/>
              <a:t>GROUP</a:t>
            </a:r>
            <a:endParaRPr lang="en-US" sz="700" dirty="0"/>
          </a:p>
        </p:txBody>
      </p:sp>
      <p:sp>
        <p:nvSpPr>
          <p:cNvPr id="74" name="Rectangle 73"/>
          <p:cNvSpPr/>
          <p:nvPr/>
        </p:nvSpPr>
        <p:spPr>
          <a:xfrm>
            <a:off x="2411648" y="5203096"/>
            <a:ext cx="804233" cy="692105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DENTAL</a:t>
            </a:r>
          </a:p>
          <a:p>
            <a:pPr algn="ctr"/>
            <a:r>
              <a:rPr lang="en-US" sz="800" dirty="0" smtClean="0"/>
              <a:t>PROJECT</a:t>
            </a:r>
            <a:br>
              <a:rPr lang="en-US" sz="800" dirty="0" smtClean="0"/>
            </a:br>
            <a:r>
              <a:rPr lang="en-US" sz="800" dirty="0" smtClean="0"/>
              <a:t>GROUP</a:t>
            </a:r>
            <a:endParaRPr lang="en-US" sz="800" dirty="0"/>
          </a:p>
        </p:txBody>
      </p:sp>
      <p:sp>
        <p:nvSpPr>
          <p:cNvPr id="77" name="Rectangle 76"/>
          <p:cNvSpPr/>
          <p:nvPr/>
        </p:nvSpPr>
        <p:spPr>
          <a:xfrm>
            <a:off x="7405526" y="3721109"/>
            <a:ext cx="829633" cy="5794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CLINICAL</a:t>
            </a:r>
          </a:p>
          <a:p>
            <a:pPr algn="ctr"/>
            <a:r>
              <a:rPr lang="en-US" sz="700" dirty="0" smtClean="0"/>
              <a:t>SPECIALTY</a:t>
            </a:r>
            <a:endParaRPr lang="en-US" sz="700" dirty="0"/>
          </a:p>
          <a:p>
            <a:pPr algn="ctr"/>
            <a:r>
              <a:rPr lang="en-US" sz="700" dirty="0" smtClean="0"/>
              <a:t> GROUP</a:t>
            </a:r>
            <a:endParaRPr lang="en-US" sz="700" dirty="0"/>
          </a:p>
        </p:txBody>
      </p:sp>
      <p:sp>
        <p:nvSpPr>
          <p:cNvPr id="79" name="Rectangle 78"/>
          <p:cNvSpPr/>
          <p:nvPr/>
        </p:nvSpPr>
        <p:spPr>
          <a:xfrm>
            <a:off x="3450417" y="5213404"/>
            <a:ext cx="804233" cy="68179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ICNP/SNOMED</a:t>
            </a:r>
          </a:p>
          <a:p>
            <a:pPr algn="ctr"/>
            <a:r>
              <a:rPr lang="en-US" sz="800" dirty="0"/>
              <a:t>SPECIALTY</a:t>
            </a:r>
          </a:p>
          <a:p>
            <a:pPr algn="ctr"/>
            <a:r>
              <a:rPr lang="en-US" sz="800" dirty="0" smtClean="0"/>
              <a:t>EDITORIAL GROUP</a:t>
            </a:r>
            <a:endParaRPr lang="en-US" sz="800" dirty="0"/>
          </a:p>
        </p:txBody>
      </p:sp>
      <p:sp>
        <p:nvSpPr>
          <p:cNvPr id="82" name="TextBox 81"/>
          <p:cNvSpPr txBox="1"/>
          <p:nvPr/>
        </p:nvSpPr>
        <p:spPr>
          <a:xfrm>
            <a:off x="8343900" y="3848100"/>
            <a:ext cx="703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+ + 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778829" y="4480307"/>
            <a:ext cx="1253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NEW GROUPS</a:t>
            </a:r>
            <a:endParaRPr lang="en-US" sz="1200" b="1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 rot="16200000">
            <a:off x="-145691" y="3804434"/>
            <a:ext cx="586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CSG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 rot="16200000">
            <a:off x="-425378" y="5198794"/>
            <a:ext cx="1713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SPECIALTY EDITORIAL/</a:t>
            </a:r>
          </a:p>
          <a:p>
            <a:pPr algn="ctr"/>
            <a:r>
              <a:rPr lang="en-US" sz="1200" dirty="0" smtClean="0"/>
              <a:t>PROJECT </a:t>
            </a:r>
          </a:p>
          <a:p>
            <a:pPr algn="ctr"/>
            <a:r>
              <a:rPr lang="en-US" sz="1200" dirty="0" smtClean="0"/>
              <a:t>GROUPS</a:t>
            </a:r>
            <a:endParaRPr lang="en-US" sz="1200" dirty="0"/>
          </a:p>
        </p:txBody>
      </p:sp>
      <p:sp>
        <p:nvSpPr>
          <p:cNvPr id="86" name="Up Arrow 85"/>
          <p:cNvSpPr/>
          <p:nvPr/>
        </p:nvSpPr>
        <p:spPr>
          <a:xfrm>
            <a:off x="3921956" y="2853190"/>
            <a:ext cx="172609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672460" y="3141780"/>
            <a:ext cx="7176140" cy="1348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Up Arrow 87"/>
          <p:cNvSpPr/>
          <p:nvPr/>
        </p:nvSpPr>
        <p:spPr>
          <a:xfrm>
            <a:off x="685160" y="3291563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Up Arrow 89"/>
          <p:cNvSpPr/>
          <p:nvPr/>
        </p:nvSpPr>
        <p:spPr>
          <a:xfrm>
            <a:off x="1739260" y="3291563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Up Arrow 90"/>
          <p:cNvSpPr/>
          <p:nvPr/>
        </p:nvSpPr>
        <p:spPr>
          <a:xfrm>
            <a:off x="2767960" y="3293134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Up Arrow 91"/>
          <p:cNvSpPr/>
          <p:nvPr/>
        </p:nvSpPr>
        <p:spPr>
          <a:xfrm>
            <a:off x="3774571" y="3300844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Up Arrow 92"/>
          <p:cNvSpPr/>
          <p:nvPr/>
        </p:nvSpPr>
        <p:spPr>
          <a:xfrm>
            <a:off x="4815971" y="3299100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Up Arrow 93"/>
          <p:cNvSpPr/>
          <p:nvPr/>
        </p:nvSpPr>
        <p:spPr>
          <a:xfrm>
            <a:off x="5857371" y="3309426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Up Arrow 94"/>
          <p:cNvSpPr/>
          <p:nvPr/>
        </p:nvSpPr>
        <p:spPr>
          <a:xfrm>
            <a:off x="6889158" y="3322126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Up Arrow 95"/>
          <p:cNvSpPr/>
          <p:nvPr/>
        </p:nvSpPr>
        <p:spPr>
          <a:xfrm>
            <a:off x="7739315" y="3324500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Straight Arrow Connector 98"/>
          <p:cNvCxnSpPr/>
          <p:nvPr/>
        </p:nvCxnSpPr>
        <p:spPr>
          <a:xfrm flipV="1">
            <a:off x="1802760" y="4262472"/>
            <a:ext cx="0" cy="892279"/>
          </a:xfrm>
          <a:prstGeom prst="straightConnector1">
            <a:avLst/>
          </a:prstGeom>
          <a:ln>
            <a:solidFill>
              <a:schemeClr val="accent2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2818120" y="4275172"/>
            <a:ext cx="0" cy="892279"/>
          </a:xfrm>
          <a:prstGeom prst="straightConnector1">
            <a:avLst/>
          </a:prstGeom>
          <a:ln>
            <a:solidFill>
              <a:schemeClr val="accent2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V="1">
            <a:off x="3829531" y="4298466"/>
            <a:ext cx="0" cy="892279"/>
          </a:xfrm>
          <a:prstGeom prst="straightConnector1">
            <a:avLst/>
          </a:prstGeom>
          <a:ln>
            <a:solidFill>
              <a:schemeClr val="accent2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78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5739" y="1312476"/>
            <a:ext cx="8593838" cy="4658007"/>
          </a:xfrm>
        </p:spPr>
        <p:txBody>
          <a:bodyPr/>
          <a:lstStyle/>
          <a:p>
            <a:r>
              <a:rPr lang="en-US" sz="2000" dirty="0" smtClean="0"/>
              <a:t>Confluence based site</a:t>
            </a:r>
          </a:p>
          <a:p>
            <a:r>
              <a:rPr lang="en-US" sz="2000" dirty="0" smtClean="0"/>
              <a:t>Discussion forum</a:t>
            </a:r>
          </a:p>
          <a:p>
            <a:pPr lvl="1"/>
            <a:r>
              <a:rPr lang="en-US" sz="1600" dirty="0" smtClean="0"/>
              <a:t>Virtual meetings when required</a:t>
            </a:r>
          </a:p>
          <a:p>
            <a:r>
              <a:rPr lang="en-US" sz="2000" dirty="0" smtClean="0"/>
              <a:t>Identify a domain lead over time, based on expertise</a:t>
            </a:r>
          </a:p>
          <a:p>
            <a:r>
              <a:rPr lang="en-US" sz="2000" dirty="0" smtClean="0"/>
              <a:t>Discussion items </a:t>
            </a:r>
            <a:r>
              <a:rPr lang="en-US" sz="2000" dirty="0"/>
              <a:t>raised by group members and/or </a:t>
            </a:r>
            <a:r>
              <a:rPr lang="en-US" sz="2000" dirty="0" smtClean="0"/>
              <a:t>SNOMED International </a:t>
            </a:r>
            <a:r>
              <a:rPr lang="mr-IN" sz="2000" dirty="0" smtClean="0"/>
              <a:t>–</a:t>
            </a:r>
            <a:r>
              <a:rPr lang="en-US" sz="2000" dirty="0" smtClean="0"/>
              <a:t> </a:t>
            </a:r>
            <a:r>
              <a:rPr lang="en-US" sz="2000" dirty="0" err="1" smtClean="0"/>
              <a:t>uni</a:t>
            </a:r>
            <a:r>
              <a:rPr lang="en-US" sz="2000" dirty="0" smtClean="0"/>
              <a:t> and multi-professional</a:t>
            </a:r>
            <a:endParaRPr lang="en-US" sz="2000" dirty="0"/>
          </a:p>
          <a:p>
            <a:r>
              <a:rPr lang="en-US" sz="2000" dirty="0"/>
              <a:t>O</a:t>
            </a:r>
            <a:r>
              <a:rPr lang="en-US" sz="2000" dirty="0" smtClean="0"/>
              <a:t>pen membership, but need to be group registered to take an active part in discussions</a:t>
            </a:r>
          </a:p>
          <a:p>
            <a:r>
              <a:rPr lang="en-US" sz="2000" dirty="0" smtClean="0"/>
              <a:t>Membership available to clinicians and non-clinicians</a:t>
            </a:r>
          </a:p>
          <a:p>
            <a:r>
              <a:rPr lang="en-US" sz="2000" dirty="0" smtClean="0"/>
              <a:t>Group </a:t>
            </a:r>
            <a:r>
              <a:rPr lang="en-US" sz="2000" dirty="0"/>
              <a:t>moderation provided by SNOMED </a:t>
            </a:r>
            <a:r>
              <a:rPr lang="en-US" sz="2000" dirty="0" smtClean="0"/>
              <a:t>International </a:t>
            </a:r>
            <a:r>
              <a:rPr lang="en-US" sz="2000" dirty="0"/>
              <a:t>(Clinical Engagement business manager)</a:t>
            </a:r>
          </a:p>
          <a:p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43801"/>
            <a:ext cx="6592043" cy="507995"/>
          </a:xfrm>
        </p:spPr>
        <p:txBody>
          <a:bodyPr/>
          <a:lstStyle/>
          <a:p>
            <a:r>
              <a:rPr lang="en-US" dirty="0" smtClean="0"/>
              <a:t>How the proposed model will work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07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Confirm criteria</a:t>
            </a:r>
            <a:r>
              <a:rPr lang="en-US" dirty="0"/>
              <a:t>/</a:t>
            </a:r>
            <a:r>
              <a:rPr lang="en-US" dirty="0" smtClean="0"/>
              <a:t>requirements for CSG</a:t>
            </a:r>
            <a:endParaRPr lang="en-US" dirty="0"/>
          </a:p>
          <a:p>
            <a:r>
              <a:rPr lang="en-US" dirty="0" smtClean="0"/>
              <a:t>Publish </a:t>
            </a:r>
            <a:r>
              <a:rPr lang="en-US" dirty="0"/>
              <a:t>clear statement of ways of working via Confluence site to manage clinician expectations</a:t>
            </a:r>
          </a:p>
          <a:p>
            <a:r>
              <a:rPr lang="en-US" dirty="0" smtClean="0"/>
              <a:t>Set up Confluence site</a:t>
            </a:r>
          </a:p>
          <a:p>
            <a:r>
              <a:rPr lang="en-US" dirty="0" smtClean="0"/>
              <a:t>Notification of CSG to clinicians, clinical groups and other potential stakeholders</a:t>
            </a:r>
          </a:p>
          <a:p>
            <a:r>
              <a:rPr lang="en-US" dirty="0" smtClean="0"/>
              <a:t>Identify </a:t>
            </a:r>
            <a:r>
              <a:rPr lang="en-US" dirty="0"/>
              <a:t>domain lead, over time based on expertise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6939136" cy="507995"/>
          </a:xfrm>
        </p:spPr>
        <p:txBody>
          <a:bodyPr/>
          <a:lstStyle/>
          <a:p>
            <a:r>
              <a:rPr lang="en-US" dirty="0" smtClean="0"/>
              <a:t>Setting up Clinical Specialty Group (CSG)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88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213359">
              <a:buClr>
                <a:srgbClr val="0055B0"/>
              </a:buClr>
            </a:pPr>
            <a:r>
              <a:rPr lang="en-US" sz="2400" dirty="0"/>
              <a:t>Provides a scalable solution for all clinical </a:t>
            </a:r>
            <a:r>
              <a:rPr lang="en-US" sz="2400" dirty="0" smtClean="0"/>
              <a:t>specialties </a:t>
            </a: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Provides a framework for multi-disciplinary topics and working across professions</a:t>
            </a: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Provides a flexible format for future developments</a:t>
            </a:r>
            <a:endParaRPr lang="en-US" sz="2400" dirty="0"/>
          </a:p>
          <a:p>
            <a:pPr marL="342900" lvl="1" indent="-213359">
              <a:buClr>
                <a:srgbClr val="0055B0"/>
              </a:buClr>
            </a:pPr>
            <a:r>
              <a:rPr lang="en-US" sz="2400" dirty="0"/>
              <a:t>Provides access to </a:t>
            </a:r>
            <a:r>
              <a:rPr lang="en-US" sz="2400" dirty="0" smtClean="0"/>
              <a:t>expertise from all clinical domains</a:t>
            </a: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Provides a flexible platform to support discussion forums</a:t>
            </a: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Provides a mechanism for different levels of engagement</a:t>
            </a: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Provides a manageable approach to resource management for both current and future needs</a:t>
            </a:r>
          </a:p>
          <a:p>
            <a:pPr marL="342900" lvl="1" indent="-213359">
              <a:buClr>
                <a:srgbClr val="0055B0"/>
              </a:buClr>
            </a:pPr>
            <a:endParaRPr lang="en-US" dirty="0"/>
          </a:p>
          <a:p>
            <a:pPr marL="342900" lvl="1" indent="-213359">
              <a:buClr>
                <a:srgbClr val="0055B0"/>
              </a:buClr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39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4180"/>
            <a:ext cx="8229600" cy="4658007"/>
          </a:xfrm>
        </p:spPr>
        <p:txBody>
          <a:bodyPr/>
          <a:lstStyle/>
          <a:p>
            <a:r>
              <a:rPr lang="en-US" dirty="0" smtClean="0"/>
              <a:t>Agree formation of a new CSG</a:t>
            </a:r>
          </a:p>
          <a:p>
            <a:r>
              <a:rPr lang="en-US" dirty="0" smtClean="0"/>
              <a:t>Review work requests from CSG’s and provide recommendations</a:t>
            </a:r>
          </a:p>
          <a:p>
            <a:r>
              <a:rPr lang="en-US" dirty="0" smtClean="0"/>
              <a:t>Provide oversight and cross fertilization of discussions/activities across all CSG’s</a:t>
            </a:r>
          </a:p>
          <a:p>
            <a:r>
              <a:rPr lang="en-US" dirty="0" smtClean="0"/>
              <a:t>Provide mechanism for reaching agreement on conflicting clinical content requirements</a:t>
            </a:r>
          </a:p>
          <a:p>
            <a:r>
              <a:rPr lang="en-US" dirty="0" smtClean="0"/>
              <a:t>Provide quarterly updates to Management Board including emerging themes, important clinical issues </a:t>
            </a:r>
            <a:r>
              <a:rPr lang="en-US" dirty="0" err="1" smtClean="0"/>
              <a:t>etc</a:t>
            </a:r>
            <a:r>
              <a:rPr lang="en-US" dirty="0" smtClean="0"/>
              <a:t> . . . </a:t>
            </a:r>
          </a:p>
          <a:p>
            <a:endParaRPr lang="en-US" dirty="0"/>
          </a:p>
          <a:p>
            <a:r>
              <a:rPr lang="en-US" dirty="0" smtClean="0"/>
              <a:t>Group membership</a:t>
            </a:r>
          </a:p>
          <a:p>
            <a:pPr lvl="1"/>
            <a:r>
              <a:rPr lang="en-US" dirty="0" smtClean="0"/>
              <a:t>Clinical Engagement leads</a:t>
            </a:r>
          </a:p>
          <a:p>
            <a:pPr lvl="1"/>
            <a:r>
              <a:rPr lang="en-US" dirty="0" smtClean="0"/>
              <a:t>Management Board representative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8950" y="714356"/>
            <a:ext cx="6952939" cy="507995"/>
          </a:xfrm>
        </p:spPr>
        <p:txBody>
          <a:bodyPr/>
          <a:lstStyle/>
          <a:p>
            <a:r>
              <a:rPr lang="en-US" dirty="0" smtClean="0"/>
              <a:t>Role of Clinical Coordination Group (CCG)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06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38197"/>
            <a:ext cx="8229600" cy="4658007"/>
          </a:xfrm>
        </p:spPr>
        <p:txBody>
          <a:bodyPr/>
          <a:lstStyle/>
          <a:p>
            <a:r>
              <a:rPr lang="en-US" dirty="0" smtClean="0"/>
              <a:t>Announcement </a:t>
            </a:r>
            <a:r>
              <a:rPr lang="en-US" dirty="0"/>
              <a:t>of new ways of working</a:t>
            </a:r>
          </a:p>
          <a:p>
            <a:r>
              <a:rPr lang="en-US" dirty="0" smtClean="0"/>
              <a:t>Establish a framework for coverage of groups within Confluence</a:t>
            </a:r>
          </a:p>
          <a:p>
            <a:r>
              <a:rPr lang="en-US" dirty="0" smtClean="0"/>
              <a:t>Central Confluence page for CSG’s</a:t>
            </a:r>
          </a:p>
          <a:p>
            <a:r>
              <a:rPr lang="en-US" dirty="0" smtClean="0"/>
              <a:t>Migrate existing SIG’s to new structure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5844" y="783936"/>
            <a:ext cx="8554152" cy="507995"/>
          </a:xfrm>
        </p:spPr>
        <p:txBody>
          <a:bodyPr/>
          <a:lstStyle/>
          <a:p>
            <a:r>
              <a:rPr lang="en-US" dirty="0" smtClean="0"/>
              <a:t>Clinical Specialty Group </a:t>
            </a:r>
            <a:r>
              <a:rPr lang="mr-IN" dirty="0" smtClean="0"/>
              <a:t>–</a:t>
            </a:r>
            <a:r>
              <a:rPr lang="en-US" dirty="0" smtClean="0"/>
              <a:t> start up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6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6486"/>
            <a:ext cx="8229600" cy="4658007"/>
          </a:xfrm>
        </p:spPr>
        <p:txBody>
          <a:bodyPr/>
          <a:lstStyle/>
          <a:p>
            <a:r>
              <a:rPr lang="en-US" sz="2000" dirty="0" smtClean="0"/>
              <a:t>Develop recommendations on the way forward </a:t>
            </a:r>
            <a:r>
              <a:rPr lang="mr-IN" sz="2000" dirty="0" smtClean="0"/>
              <a:t>–</a:t>
            </a:r>
            <a:r>
              <a:rPr lang="en-US" sz="2000" dirty="0" smtClean="0"/>
              <a:t> Clinical Engagement team</a:t>
            </a:r>
          </a:p>
          <a:p>
            <a:r>
              <a:rPr lang="en-US" sz="2000" dirty="0" smtClean="0"/>
              <a:t>Discuss with HPCG MB representative</a:t>
            </a:r>
          </a:p>
          <a:p>
            <a:r>
              <a:rPr lang="en-US" sz="2000" dirty="0" smtClean="0"/>
              <a:t>Discuss recommendations with HPCG and SIG’s </a:t>
            </a:r>
            <a:r>
              <a:rPr lang="en-GB" sz="2000" dirty="0" smtClean="0"/>
              <a:t>(</a:t>
            </a:r>
            <a:r>
              <a:rPr lang="en-US" sz="2000" dirty="0" smtClean="0"/>
              <a:t>January 2017)</a:t>
            </a:r>
          </a:p>
          <a:p>
            <a:pPr marL="129541" indent="0">
              <a:buNone/>
            </a:pPr>
            <a:r>
              <a:rPr lang="en-US" sz="2000" b="1" dirty="0"/>
              <a:t>Option</a:t>
            </a:r>
            <a:r>
              <a:rPr lang="en-US" sz="2000" b="1" dirty="0" smtClean="0"/>
              <a:t>.1.</a:t>
            </a:r>
            <a:endParaRPr lang="en-US" sz="2000" b="1" dirty="0"/>
          </a:p>
          <a:p>
            <a:r>
              <a:rPr lang="en-US" sz="2000" dirty="0"/>
              <a:t>Based on discussions at HPCG (Jan, 2017)</a:t>
            </a:r>
          </a:p>
          <a:p>
            <a:r>
              <a:rPr lang="en-US" sz="2000" dirty="0"/>
              <a:t>Framework/approach to Management Board (Jan, 2017)</a:t>
            </a:r>
          </a:p>
          <a:p>
            <a:r>
              <a:rPr lang="en-US" sz="2000" dirty="0"/>
              <a:t>Addition of any operational aspects based on SIG discussions (Feb, 2017)</a:t>
            </a:r>
          </a:p>
          <a:p>
            <a:r>
              <a:rPr lang="en-US" sz="2000" dirty="0"/>
              <a:t>Implementation of recommendations (April, 2017</a:t>
            </a:r>
            <a:r>
              <a:rPr lang="en-US" sz="2000" dirty="0" smtClean="0"/>
              <a:t>)</a:t>
            </a:r>
            <a:endParaRPr lang="en-US" sz="2000" b="1" dirty="0" smtClean="0"/>
          </a:p>
          <a:p>
            <a:pPr marL="129541" indent="0">
              <a:buNone/>
            </a:pPr>
            <a:r>
              <a:rPr lang="en-US" sz="2000" b="1" dirty="0" smtClean="0"/>
              <a:t>Option.2.</a:t>
            </a:r>
          </a:p>
          <a:p>
            <a:r>
              <a:rPr lang="en-US" sz="2000" dirty="0" smtClean="0"/>
              <a:t>Consultation period </a:t>
            </a:r>
            <a:r>
              <a:rPr lang="en-GB" sz="2000" dirty="0" smtClean="0"/>
              <a:t>(</a:t>
            </a:r>
            <a:r>
              <a:rPr lang="en-US" sz="2000" dirty="0" smtClean="0"/>
              <a:t>January - 10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, February 2017)</a:t>
            </a:r>
          </a:p>
          <a:p>
            <a:r>
              <a:rPr lang="en-US" sz="2000" dirty="0" smtClean="0"/>
              <a:t>Feedback reviewed by Clinical Engagement and CSRM team, and recommendations updated (28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, February 2017)</a:t>
            </a:r>
          </a:p>
          <a:p>
            <a:r>
              <a:rPr lang="en-US" sz="2000" dirty="0" smtClean="0"/>
              <a:t>Final recommendations to Management Board (March 2017)</a:t>
            </a:r>
          </a:p>
          <a:p>
            <a:r>
              <a:rPr lang="en-US" sz="2000" dirty="0" smtClean="0"/>
              <a:t>Implementation of recommendations (</a:t>
            </a:r>
            <a:r>
              <a:rPr lang="en-US" sz="2000" dirty="0"/>
              <a:t>April, 2017</a:t>
            </a:r>
            <a:r>
              <a:rPr lang="en-US" sz="2000" dirty="0" smtClean="0"/>
              <a:t>)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1880969" cy="523220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Next steps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04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sldNum" idx="4294967295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US" sz="11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57200" y="473477"/>
            <a:ext cx="6592042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Trebuchet MS"/>
              <a:buNone/>
            </a:pPr>
            <a:r>
              <a:rPr lang="en-US" sz="3200" b="0" i="0" u="none" strike="noStrike" cap="none">
                <a:solidFill>
                  <a:srgbClr val="21218A"/>
                </a:solidFill>
                <a:latin typeface="Trebuchet MS"/>
                <a:ea typeface="Trebuchet MS"/>
                <a:cs typeface="Trebuchet MS"/>
                <a:sym typeface="Trebuchet MS"/>
              </a:rPr>
              <a:t>Vision of Clinical Engagement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341522" y="1652530"/>
            <a:ext cx="5034708" cy="1722088"/>
          </a:xfrm>
          <a:prstGeom prst="rect">
            <a:avLst/>
          </a:prstGeom>
          <a:solidFill>
            <a:srgbClr val="D0D0F4"/>
          </a:solidFill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129541" marR="0" lvl="0" indent="-25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To ensure that all activities of </a:t>
            </a:r>
            <a:r>
              <a:rPr lang="en-US" sz="2400" b="0" i="0" u="none" strike="noStrike" cap="none" dirty="0" smtClean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SNOMED International </a:t>
            </a: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are </a:t>
            </a:r>
            <a:r>
              <a:rPr lang="en-US" sz="2400" b="0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influenced</a:t>
            </a: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 by </a:t>
            </a:r>
            <a:r>
              <a:rPr lang="en-US" sz="2400" b="0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global clinical communities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3014856" y="4715219"/>
            <a:ext cx="5671944" cy="1421175"/>
          </a:xfrm>
          <a:prstGeom prst="rect">
            <a:avLst/>
          </a:prstGeom>
          <a:solidFill>
            <a:srgbClr val="D0D0F4"/>
          </a:solidFill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129541" lvl="0" indent="-2541">
              <a:buClr>
                <a:srgbClr val="0055B0"/>
              </a:buClr>
              <a:buSzPct val="25000"/>
            </a:pPr>
            <a:r>
              <a:rPr lang="en-US" sz="2400" dirty="0">
                <a:solidFill>
                  <a:srgbClr val="7030A0"/>
                </a:solidFill>
              </a:rPr>
              <a:t>SNOMED </a:t>
            </a:r>
            <a:r>
              <a:rPr lang="en-US" sz="2400" dirty="0" smtClean="0">
                <a:solidFill>
                  <a:srgbClr val="7030A0"/>
                </a:solidFill>
              </a:rPr>
              <a:t>International </a:t>
            </a: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culture has a progressive and </a:t>
            </a:r>
            <a:r>
              <a:rPr lang="en-US" sz="2400" b="0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sustainable</a:t>
            </a: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 approach to engaging clinicians </a:t>
            </a: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85932" y="1388642"/>
            <a:ext cx="3032981" cy="2569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678" y="4056908"/>
            <a:ext cx="2909178" cy="218872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0" y="-684"/>
            <a:ext cx="1162648" cy="523220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Vision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55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position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2260204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Current </a:t>
            </a:r>
            <a:r>
              <a:rPr lang="en-US" sz="2800" dirty="0" smtClean="0">
                <a:solidFill>
                  <a:schemeClr val="bg1"/>
                </a:solidFill>
              </a:rPr>
              <a:t>state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1642" y="2377158"/>
            <a:ext cx="3757630" cy="7479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Healthcare Professions Coordination Group (HPCG)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8284" y="4064669"/>
            <a:ext cx="1456408" cy="7479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2"/>
                </a:solidFill>
              </a:rPr>
              <a:t>IPaLM</a:t>
            </a:r>
            <a:endParaRPr lang="en-US" dirty="0" smtClean="0">
              <a:solidFill>
                <a:schemeClr val="accent2"/>
              </a:solidFill>
            </a:endParaRP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SIG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13608" y="4954812"/>
            <a:ext cx="1456408" cy="7479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accent2"/>
                </a:solidFill>
              </a:rPr>
              <a:t>ANAESTHETICS</a:t>
            </a:r>
          </a:p>
          <a:p>
            <a:pPr algn="ctr"/>
            <a:r>
              <a:rPr lang="en-US" sz="1300" dirty="0" smtClean="0">
                <a:solidFill>
                  <a:schemeClr val="accent2"/>
                </a:solidFill>
              </a:rPr>
              <a:t>SIG</a:t>
            </a:r>
            <a:endParaRPr lang="en-US" sz="1300" dirty="0">
              <a:solidFill>
                <a:schemeClr val="accent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97196" y="4954812"/>
            <a:ext cx="1456408" cy="7479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NURSING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SIG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02153" y="4942732"/>
            <a:ext cx="1456408" cy="7479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DENTISTRY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SIG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99101" y="4450355"/>
            <a:ext cx="1456408" cy="747987"/>
          </a:xfrm>
          <a:prstGeom prst="rect">
            <a:avLst/>
          </a:prstGeom>
          <a:solidFill>
            <a:srgbClr val="FF66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IFP/GP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SIG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99101" y="3149496"/>
            <a:ext cx="1456408" cy="747987"/>
          </a:xfrm>
          <a:prstGeom prst="rect">
            <a:avLst/>
          </a:prstGeom>
          <a:pattFill prst="pct20">
            <a:fgClr>
              <a:schemeClr val="accent2">
                <a:lumMod val="40000"/>
                <a:lumOff val="60000"/>
              </a:schemeClr>
            </a:fgClr>
            <a:bgClr>
              <a:prstClr val="white"/>
            </a:bgClr>
          </a:pattFill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PHARMACY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SIG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86573" y="3096923"/>
            <a:ext cx="1655239" cy="971130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0"/>
          </p:cNvCxnSpPr>
          <p:nvPr/>
        </p:nvCxnSpPr>
        <p:spPr>
          <a:xfrm flipV="1">
            <a:off x="2641812" y="3157807"/>
            <a:ext cx="889664" cy="1797005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0"/>
          </p:cNvCxnSpPr>
          <p:nvPr/>
        </p:nvCxnSpPr>
        <p:spPr>
          <a:xfrm flipV="1">
            <a:off x="4425400" y="3157807"/>
            <a:ext cx="0" cy="1797005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0" idx="0"/>
          </p:cNvCxnSpPr>
          <p:nvPr/>
        </p:nvCxnSpPr>
        <p:spPr>
          <a:xfrm flipH="1" flipV="1">
            <a:off x="5305912" y="3157807"/>
            <a:ext cx="924445" cy="1784925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1"/>
          </p:cNvCxnSpPr>
          <p:nvPr/>
        </p:nvCxnSpPr>
        <p:spPr>
          <a:xfrm flipH="1" flipV="1">
            <a:off x="5636444" y="3157807"/>
            <a:ext cx="1762657" cy="1666542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2" idx="1"/>
          </p:cNvCxnSpPr>
          <p:nvPr/>
        </p:nvCxnSpPr>
        <p:spPr>
          <a:xfrm flipH="1" flipV="1">
            <a:off x="6419272" y="3157807"/>
            <a:ext cx="979829" cy="365683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347295" y="5964667"/>
            <a:ext cx="2045441" cy="747987"/>
          </a:xfrm>
          <a:prstGeom prst="rect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bg1"/>
                </a:solidFill>
              </a:rPr>
              <a:t>MAP</a:t>
            </a:r>
          </a:p>
          <a:p>
            <a:pPr algn="ctr"/>
            <a:r>
              <a:rPr lang="en-US" sz="1300" dirty="0" smtClean="0">
                <a:solidFill>
                  <a:schemeClr val="bg1"/>
                </a:solidFill>
              </a:rPr>
              <a:t>SIG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625865" y="5964667"/>
            <a:ext cx="2021157" cy="747987"/>
          </a:xfrm>
          <a:prstGeom prst="rect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rgbClr val="FFFFFF"/>
                </a:solidFill>
              </a:rPr>
              <a:t>IMPLEMENTATION</a:t>
            </a:r>
          </a:p>
          <a:p>
            <a:pPr algn="ctr"/>
            <a:r>
              <a:rPr lang="en-US" sz="1300" dirty="0" smtClean="0">
                <a:solidFill>
                  <a:srgbClr val="FFFFFF"/>
                </a:solidFill>
              </a:rPr>
              <a:t>SIG</a:t>
            </a:r>
            <a:endParaRPr lang="en-US" sz="1300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50453" y="1641987"/>
            <a:ext cx="1761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Management Board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661642" y="1395355"/>
            <a:ext cx="3757630" cy="554410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Management </a:t>
            </a:r>
            <a:r>
              <a:rPr lang="en-US" dirty="0" smtClean="0"/>
              <a:t>Board</a:t>
            </a:r>
            <a:endParaRPr lang="en-US" dirty="0"/>
          </a:p>
        </p:txBody>
      </p:sp>
      <p:sp>
        <p:nvSpPr>
          <p:cNvPr id="6" name="Up Arrow 5"/>
          <p:cNvSpPr/>
          <p:nvPr/>
        </p:nvSpPr>
        <p:spPr>
          <a:xfrm>
            <a:off x="4206678" y="1981837"/>
            <a:ext cx="437444" cy="351230"/>
          </a:xfrm>
          <a:prstGeom prst="up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7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Clinical SIGs (</a:t>
            </a:r>
            <a:r>
              <a:rPr lang="en-US" sz="2000" dirty="0" err="1" smtClean="0"/>
              <a:t>Anaesthesia</a:t>
            </a:r>
            <a:r>
              <a:rPr lang="en-US" sz="2000" dirty="0" smtClean="0"/>
              <a:t>, Nursing, </a:t>
            </a:r>
            <a:r>
              <a:rPr lang="en-US" sz="2000" dirty="0" err="1" smtClean="0"/>
              <a:t>IPaLM</a:t>
            </a:r>
            <a:r>
              <a:rPr lang="en-US" sz="2000" dirty="0" smtClean="0"/>
              <a:t>, International Dentistry, Pharmacy, IFP/GP)</a:t>
            </a:r>
          </a:p>
          <a:p>
            <a:pPr lvl="1"/>
            <a:r>
              <a:rPr lang="en-US" sz="1600" dirty="0" smtClean="0"/>
              <a:t>Agreed terms of reference (</a:t>
            </a:r>
            <a:r>
              <a:rPr lang="en-US" sz="1600" dirty="0" err="1" smtClean="0"/>
              <a:t>ToR</a:t>
            </a:r>
            <a:r>
              <a:rPr lang="en-US" sz="1600" dirty="0" smtClean="0"/>
              <a:t>) in place</a:t>
            </a:r>
          </a:p>
          <a:p>
            <a:pPr lvl="1"/>
            <a:r>
              <a:rPr lang="en-US" sz="1600" dirty="0" smtClean="0"/>
              <a:t>Nominated leadership signed off by MB</a:t>
            </a:r>
          </a:p>
          <a:p>
            <a:pPr lvl="1"/>
            <a:r>
              <a:rPr lang="en-US" sz="1600" dirty="0" smtClean="0"/>
              <a:t>Allocated SNOMED International author liaison</a:t>
            </a:r>
          </a:p>
          <a:p>
            <a:pPr lvl="1"/>
            <a:r>
              <a:rPr lang="en-US" sz="1600" dirty="0" smtClean="0"/>
              <a:t>Oversight by MT member, providing coordination and guidance</a:t>
            </a:r>
          </a:p>
          <a:p>
            <a:pPr lvl="1"/>
            <a:r>
              <a:rPr lang="en-US" sz="1600" dirty="0" smtClean="0"/>
              <a:t>Representation on Healthcare Professionals Coordination Group (HPCG)</a:t>
            </a:r>
          </a:p>
          <a:p>
            <a:pPr lvl="1"/>
            <a:r>
              <a:rPr lang="en-US" sz="1600" dirty="0" smtClean="0"/>
              <a:t>Meet virtually and face to face at </a:t>
            </a:r>
            <a:r>
              <a:rPr lang="en-US" sz="1600" dirty="0"/>
              <a:t>SNOMED </a:t>
            </a:r>
            <a:r>
              <a:rPr lang="en-US" sz="1600" dirty="0" smtClean="0"/>
              <a:t>International meeting(s) as required, based on work items</a:t>
            </a:r>
          </a:p>
          <a:p>
            <a:r>
              <a:rPr lang="en-US" sz="2000" dirty="0" smtClean="0"/>
              <a:t>Note:</a:t>
            </a:r>
          </a:p>
          <a:p>
            <a:pPr lvl="1"/>
            <a:r>
              <a:rPr lang="en-US" sz="1600" dirty="0" smtClean="0"/>
              <a:t>Non functioning currently </a:t>
            </a:r>
            <a:r>
              <a:rPr lang="mr-IN" sz="1600" dirty="0" smtClean="0"/>
              <a:t>–</a:t>
            </a:r>
            <a:r>
              <a:rPr lang="en-US" sz="1600" dirty="0" smtClean="0"/>
              <a:t> Pharmacy SIG and IFP/GP SIG (except to support updates of GP/FP subset and SNOMED CT to ICPC2 map)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position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2260204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Current </a:t>
            </a:r>
            <a:r>
              <a:rPr lang="en-US" sz="2800" dirty="0" smtClean="0">
                <a:solidFill>
                  <a:schemeClr val="bg1"/>
                </a:solidFill>
              </a:rPr>
              <a:t>state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26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7088"/>
            <a:ext cx="8229600" cy="4658007"/>
          </a:xfrm>
        </p:spPr>
        <p:txBody>
          <a:bodyPr/>
          <a:lstStyle/>
          <a:p>
            <a:r>
              <a:rPr lang="en-US" sz="2000" dirty="0" smtClean="0"/>
              <a:t>Provide access to global clinical experts</a:t>
            </a:r>
          </a:p>
          <a:p>
            <a:r>
              <a:rPr lang="en-US" sz="2000" dirty="0" smtClean="0"/>
              <a:t>Provide clinical advice on content and implementation</a:t>
            </a:r>
          </a:p>
          <a:p>
            <a:r>
              <a:rPr lang="en-US" sz="2000" dirty="0" smtClean="0"/>
              <a:t>Provide intelligence on global clinical developments</a:t>
            </a:r>
          </a:p>
          <a:p>
            <a:r>
              <a:rPr lang="en-US" sz="2000" dirty="0" smtClean="0"/>
              <a:t>Provide clinical oversight for some SNOMED International products (e.g. GP/FP subset)</a:t>
            </a:r>
          </a:p>
          <a:p>
            <a:r>
              <a:rPr lang="en-US" sz="2000" dirty="0" smtClean="0"/>
              <a:t>Contribute to delivery of specific pieces of work, as per </a:t>
            </a:r>
            <a:r>
              <a:rPr lang="en-US" sz="2000" dirty="0"/>
              <a:t>SNOMED International work </a:t>
            </a:r>
            <a:r>
              <a:rPr lang="en-US" sz="2000" dirty="0" smtClean="0"/>
              <a:t>plan (e.g. general dentistry subset)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5223" y="720771"/>
            <a:ext cx="7436555" cy="507995"/>
          </a:xfrm>
        </p:spPr>
        <p:txBody>
          <a:bodyPr/>
          <a:lstStyle/>
          <a:p>
            <a:r>
              <a:rPr lang="en-US" dirty="0" smtClean="0"/>
              <a:t>Role of clinical SIG’s (based on agreed </a:t>
            </a:r>
            <a:r>
              <a:rPr lang="en-US" dirty="0" err="1" smtClean="0"/>
              <a:t>ToR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2260204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Current </a:t>
            </a:r>
            <a:r>
              <a:rPr lang="en-US" sz="2800" dirty="0" smtClean="0">
                <a:solidFill>
                  <a:schemeClr val="bg1"/>
                </a:solidFill>
              </a:rPr>
              <a:t>state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6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59888"/>
            <a:ext cx="8229600" cy="4658007"/>
          </a:xfrm>
        </p:spPr>
        <p:txBody>
          <a:bodyPr/>
          <a:lstStyle/>
          <a:p>
            <a:r>
              <a:rPr lang="en-US" sz="2000" dirty="0" smtClean="0"/>
              <a:t>Difficulty recruiting SIG leadership as chair required to:</a:t>
            </a:r>
          </a:p>
          <a:p>
            <a:pPr lvl="1"/>
            <a:r>
              <a:rPr lang="en-US" sz="1600" dirty="0" smtClean="0"/>
              <a:t>“Run” </a:t>
            </a:r>
            <a:r>
              <a:rPr lang="en-US" sz="1600" dirty="0"/>
              <a:t>the </a:t>
            </a:r>
            <a:r>
              <a:rPr lang="en-US" sz="1600" dirty="0" smtClean="0"/>
              <a:t>group</a:t>
            </a:r>
          </a:p>
          <a:p>
            <a:pPr lvl="1"/>
            <a:r>
              <a:rPr lang="en-US" sz="1600" dirty="0"/>
              <a:t>M</a:t>
            </a:r>
            <a:r>
              <a:rPr lang="en-US" sz="1600" dirty="0" smtClean="0"/>
              <a:t>anage agendas, minutes </a:t>
            </a:r>
            <a:r>
              <a:rPr lang="en-US" sz="1600" dirty="0" err="1" smtClean="0"/>
              <a:t>etc</a:t>
            </a:r>
            <a:r>
              <a:rPr lang="en-US" sz="1600" dirty="0"/>
              <a:t> </a:t>
            </a:r>
            <a:r>
              <a:rPr lang="en-US" sz="1600" dirty="0" smtClean="0"/>
              <a:t>. . .</a:t>
            </a:r>
          </a:p>
          <a:p>
            <a:pPr lvl="1"/>
            <a:r>
              <a:rPr lang="en-US" sz="1600" dirty="0" err="1" smtClean="0"/>
              <a:t>Corrale</a:t>
            </a:r>
            <a:r>
              <a:rPr lang="en-US" sz="1600" dirty="0" smtClean="0"/>
              <a:t> volunteers to deliver (for agreed work plan items)</a:t>
            </a:r>
          </a:p>
          <a:p>
            <a:pPr lvl="1"/>
            <a:r>
              <a:rPr lang="en-US" sz="1600" dirty="0"/>
              <a:t>E</a:t>
            </a:r>
            <a:r>
              <a:rPr lang="en-US" sz="1600" dirty="0" smtClean="0"/>
              <a:t>nsure international input and not personal views</a:t>
            </a:r>
          </a:p>
          <a:p>
            <a:pPr marL="565150" lvl="1" indent="0">
              <a:buNone/>
            </a:pPr>
            <a:endParaRPr lang="en-US" i="1" dirty="0" smtClean="0"/>
          </a:p>
          <a:p>
            <a:pPr marL="565150" lvl="1" indent="0">
              <a:buNone/>
            </a:pPr>
            <a:r>
              <a:rPr lang="en-US" i="1" dirty="0" smtClean="0"/>
              <a:t>Clinicians are volunteers and have </a:t>
            </a:r>
            <a:r>
              <a:rPr lang="en-US" i="1" dirty="0"/>
              <a:t>day </a:t>
            </a:r>
            <a:r>
              <a:rPr lang="en-US" i="1" dirty="0" smtClean="0"/>
              <a:t>jobs with other priorities</a:t>
            </a:r>
          </a:p>
          <a:p>
            <a:pPr marL="565150" lvl="1" indent="0">
              <a:buNone/>
            </a:pPr>
            <a:endParaRPr lang="en-US" i="1" dirty="0"/>
          </a:p>
          <a:p>
            <a:r>
              <a:rPr lang="en-US" sz="2000" dirty="0" smtClean="0"/>
              <a:t>New clinical groups have an interest in global dialogue regarding SNOMED CT </a:t>
            </a:r>
            <a:r>
              <a:rPr lang="mr-IN" sz="2000" dirty="0" smtClean="0"/>
              <a:t>–</a:t>
            </a:r>
            <a:r>
              <a:rPr lang="en-US" sz="2000" dirty="0" smtClean="0"/>
              <a:t> content and implementation (e.g. physiotherapy)</a:t>
            </a:r>
          </a:p>
          <a:p>
            <a:r>
              <a:rPr lang="en-US" sz="2000" dirty="0" smtClean="0"/>
              <a:t>Need to ensure </a:t>
            </a:r>
            <a:r>
              <a:rPr lang="en-US" sz="2000" dirty="0"/>
              <a:t>SNOMED </a:t>
            </a:r>
            <a:r>
              <a:rPr lang="en-US" sz="2000" dirty="0" smtClean="0"/>
              <a:t>International resource is used effectively</a:t>
            </a:r>
          </a:p>
          <a:p>
            <a:r>
              <a:rPr lang="en-US" sz="2000" dirty="0" smtClean="0"/>
              <a:t>Variable attendance</a:t>
            </a:r>
          </a:p>
          <a:p>
            <a:pPr lvl="1"/>
            <a:r>
              <a:rPr lang="en-US" sz="1600" dirty="0" smtClean="0"/>
              <a:t>Lack of leadership</a:t>
            </a:r>
          </a:p>
          <a:p>
            <a:pPr lvl="1"/>
            <a:r>
              <a:rPr lang="en-US" sz="1600" dirty="0" smtClean="0"/>
              <a:t>Lack of clarity on how their requirements are </a:t>
            </a:r>
            <a:r>
              <a:rPr lang="en-US" sz="1600" dirty="0" err="1" smtClean="0"/>
              <a:t>prioritised</a:t>
            </a:r>
            <a:endParaRPr lang="en-US" sz="1600" dirty="0"/>
          </a:p>
          <a:p>
            <a:pPr lvl="1"/>
            <a:r>
              <a:rPr lang="en-US" sz="1600" dirty="0" smtClean="0"/>
              <a:t>For some, feeling that their views are undervalued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issues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-684"/>
            <a:ext cx="2260204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Current </a:t>
            </a:r>
            <a:r>
              <a:rPr lang="en-US" sz="2800" dirty="0" smtClean="0">
                <a:solidFill>
                  <a:schemeClr val="bg1"/>
                </a:solidFill>
              </a:rPr>
              <a:t>state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92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7087"/>
            <a:ext cx="8229600" cy="4658007"/>
          </a:xfrm>
        </p:spPr>
        <p:txBody>
          <a:bodyPr/>
          <a:lstStyle/>
          <a:p>
            <a:r>
              <a:rPr lang="en-US" sz="2000" dirty="0" smtClean="0"/>
              <a:t>Clinical engagement strategy </a:t>
            </a:r>
          </a:p>
          <a:p>
            <a:pPr lvl="1"/>
            <a:r>
              <a:rPr lang="en-US" dirty="0" smtClean="0"/>
              <a:t>Increase profile of SNOMED CT globally across all clinical groups</a:t>
            </a:r>
          </a:p>
          <a:p>
            <a:pPr lvl="1"/>
            <a:r>
              <a:rPr lang="en-US" dirty="0" smtClean="0"/>
              <a:t>Requirement to collaborate inter and multi professionally on content development and implementation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equirement for effective sharing and distribution of good practice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mproved communication to a global network of clinicians</a:t>
            </a:r>
          </a:p>
          <a:p>
            <a:pPr lvl="1"/>
            <a:r>
              <a:rPr lang="en-US" dirty="0" smtClean="0"/>
              <a:t>Specification of clinical requirements for SNOMED International prioritization</a:t>
            </a:r>
          </a:p>
          <a:p>
            <a:r>
              <a:rPr lang="en-US" sz="2000" dirty="0" smtClean="0"/>
              <a:t>Increasing demand from clinical bodies to have a “relationship” with SNOMED International</a:t>
            </a:r>
          </a:p>
          <a:p>
            <a:r>
              <a:rPr lang="en-US" sz="2000" dirty="0" smtClean="0"/>
              <a:t>Local and national strategies specify more clinical validation</a:t>
            </a:r>
          </a:p>
          <a:p>
            <a:r>
              <a:rPr lang="en-US" sz="2000" dirty="0"/>
              <a:t>Putting in place 100+ clinical SIG’s to cover all specialties is not sustainable </a:t>
            </a:r>
            <a:r>
              <a:rPr lang="en-US" sz="2000" dirty="0" smtClean="0"/>
              <a:t>for </a:t>
            </a:r>
            <a:r>
              <a:rPr lang="en-US" sz="2000" dirty="0"/>
              <a:t>SNOMED International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Drivers for change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2819502" cy="52322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Case for change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3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4180"/>
            <a:ext cx="8229600" cy="4658007"/>
          </a:xfrm>
        </p:spPr>
        <p:txBody>
          <a:bodyPr/>
          <a:lstStyle/>
          <a:p>
            <a:r>
              <a:rPr lang="en-US" dirty="0" smtClean="0"/>
              <a:t>Sustainable, scalable solution (future requirement for 100+ clinical specialties)</a:t>
            </a:r>
          </a:p>
          <a:p>
            <a:r>
              <a:rPr lang="en-US" dirty="0"/>
              <a:t>O</a:t>
            </a:r>
            <a:r>
              <a:rPr lang="en-US" dirty="0" smtClean="0"/>
              <a:t>pen and transparent solution</a:t>
            </a:r>
          </a:p>
          <a:p>
            <a:r>
              <a:rPr lang="en-US" dirty="0" smtClean="0"/>
              <a:t>Support mechanism for </a:t>
            </a:r>
          </a:p>
          <a:p>
            <a:pPr lvl="1"/>
            <a:r>
              <a:rPr lang="en-US" dirty="0" smtClean="0"/>
              <a:t>different levels of engagement and knowledge</a:t>
            </a:r>
          </a:p>
          <a:p>
            <a:pPr lvl="1"/>
            <a:r>
              <a:rPr lang="en-US" dirty="0" smtClean="0"/>
              <a:t>global communication, e.g.</a:t>
            </a:r>
          </a:p>
          <a:p>
            <a:pPr lvl="2"/>
            <a:r>
              <a:rPr lang="en-US" dirty="0" smtClean="0"/>
              <a:t>Clinician enquiries/discussion points</a:t>
            </a:r>
          </a:p>
          <a:p>
            <a:pPr lvl="2"/>
            <a:r>
              <a:rPr lang="en-US" dirty="0" smtClean="0"/>
              <a:t>SNOMED International requests for input to specific work items</a:t>
            </a:r>
          </a:p>
          <a:p>
            <a:pPr lvl="1"/>
            <a:r>
              <a:rPr lang="en-US" dirty="0" smtClean="0"/>
              <a:t>Cross working/multi-professional for specific topics, e.g. Genomics, Functioning, Diabetes</a:t>
            </a:r>
          </a:p>
          <a:p>
            <a:pPr lvl="1"/>
            <a:r>
              <a:rPr lang="en-US" dirty="0" smtClean="0"/>
              <a:t>individual and group engagement</a:t>
            </a:r>
          </a:p>
          <a:p>
            <a:r>
              <a:rPr lang="en-US" dirty="0" smtClean="0"/>
              <a:t>Enable identification of clinical champions, as per strategy</a:t>
            </a:r>
          </a:p>
          <a:p>
            <a:r>
              <a:rPr lang="en-US" dirty="0"/>
              <a:t>I</a:t>
            </a:r>
            <a:r>
              <a:rPr lang="en-US" dirty="0" smtClean="0"/>
              <a:t>nvolvement across all time zones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09" y="763672"/>
            <a:ext cx="9899739" cy="507995"/>
          </a:xfrm>
        </p:spPr>
        <p:txBody>
          <a:bodyPr/>
          <a:lstStyle/>
          <a:p>
            <a:r>
              <a:rPr lang="en-US" sz="2300" dirty="0" smtClean="0"/>
              <a:t>Requirements (aligned with Clinical Engagement strategy)</a:t>
            </a:r>
            <a:endParaRPr lang="en-US" sz="23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07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44999"/>
            <a:ext cx="8229600" cy="4658007"/>
          </a:xfrm>
        </p:spPr>
        <p:txBody>
          <a:bodyPr/>
          <a:lstStyle/>
          <a:p>
            <a:r>
              <a:rPr lang="en-US" dirty="0" smtClean="0"/>
              <a:t>Virtual </a:t>
            </a:r>
          </a:p>
          <a:p>
            <a:pPr lvl="1"/>
            <a:r>
              <a:rPr lang="en-US" dirty="0" smtClean="0"/>
              <a:t>Face to face - for specific agreed deliverables</a:t>
            </a:r>
          </a:p>
          <a:p>
            <a:pPr lvl="1"/>
            <a:r>
              <a:rPr lang="en-US" dirty="0" smtClean="0"/>
              <a:t>Face to face - if there is a clinical engagement event</a:t>
            </a:r>
          </a:p>
          <a:p>
            <a:r>
              <a:rPr lang="en-US" dirty="0" smtClean="0"/>
              <a:t>Specialty based</a:t>
            </a:r>
          </a:p>
          <a:p>
            <a:r>
              <a:rPr lang="en-US" dirty="0" smtClean="0"/>
              <a:t>Advisory</a:t>
            </a:r>
          </a:p>
          <a:p>
            <a:r>
              <a:rPr lang="en-US" dirty="0" smtClean="0"/>
              <a:t>Open membership, including Vendors, multi-professional </a:t>
            </a:r>
            <a:r>
              <a:rPr lang="en-US" dirty="0" err="1" smtClean="0"/>
              <a:t>etc</a:t>
            </a:r>
            <a:r>
              <a:rPr lang="en-US" dirty="0" smtClean="0"/>
              <a:t> . . . </a:t>
            </a:r>
          </a:p>
          <a:p>
            <a:r>
              <a:rPr lang="en-US" dirty="0" smtClean="0"/>
              <a:t>Route for identifying work items that have clinical global relevance</a:t>
            </a:r>
          </a:p>
          <a:p>
            <a:r>
              <a:rPr lang="en-US" dirty="0"/>
              <a:t>T</a:t>
            </a:r>
            <a:r>
              <a:rPr lang="en-US" dirty="0" smtClean="0"/>
              <a:t>opics raised by clinicians and SNOMED International</a:t>
            </a:r>
          </a:p>
          <a:p>
            <a:r>
              <a:rPr lang="en-US" dirty="0" smtClean="0"/>
              <a:t>Group moderation provided by </a:t>
            </a:r>
            <a:r>
              <a:rPr lang="en-US" dirty="0"/>
              <a:t>SNOMED International </a:t>
            </a:r>
            <a:r>
              <a:rPr lang="en-US" dirty="0" smtClean="0"/>
              <a:t>to provide support/guidance where appropriate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65040"/>
            <a:ext cx="6592043" cy="507995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roposed model - principles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20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TSDO_PPT_Template_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IHTSDO_PPT_Template_2014.potx</Template>
  <TotalTime>4230</TotalTime>
  <Words>1272</Words>
  <Application>Microsoft Office PowerPoint</Application>
  <PresentationFormat>On-screen Show (4:3)</PresentationFormat>
  <Paragraphs>223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IHTSDO_PPT_Template_2014</vt:lpstr>
      <vt:lpstr>Engaging with global clinical communities (on a day to day basis)</vt:lpstr>
      <vt:lpstr>Vision of Clinical Engagement</vt:lpstr>
      <vt:lpstr>Current position</vt:lpstr>
      <vt:lpstr>Current position</vt:lpstr>
      <vt:lpstr>Role of clinical SIG’s (based on agreed ToR)</vt:lpstr>
      <vt:lpstr>Current issues</vt:lpstr>
      <vt:lpstr>Drivers for change</vt:lpstr>
      <vt:lpstr>Requirements (aligned with Clinical Engagement strategy)</vt:lpstr>
      <vt:lpstr>Proposed model - principles</vt:lpstr>
      <vt:lpstr>Proposed model – Format (1)</vt:lpstr>
      <vt:lpstr>Proposed model – Format (2)</vt:lpstr>
      <vt:lpstr>The model</vt:lpstr>
      <vt:lpstr>How the proposed model will work</vt:lpstr>
      <vt:lpstr>Setting up Clinical Specialty Group (CSG)</vt:lpstr>
      <vt:lpstr>Benefits</vt:lpstr>
      <vt:lpstr>Role of Clinical Coordination Group (CCG)</vt:lpstr>
      <vt:lpstr>Clinical Specialty Group – start up</vt:lpstr>
      <vt:lpstr>Next steps</vt:lpstr>
    </vt:vector>
  </TitlesOfParts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IHTSDO</dc:creator>
  <cp:lastModifiedBy>Jane Millar</cp:lastModifiedBy>
  <cp:revision>131</cp:revision>
  <cp:lastPrinted>2016-12-05T11:02:06Z</cp:lastPrinted>
  <dcterms:modified xsi:type="dcterms:W3CDTF">2017-01-04T15:09:28Z</dcterms:modified>
</cp:coreProperties>
</file>