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6" r:id="rId5"/>
    <p:sldId id="261" r:id="rId6"/>
    <p:sldId id="257" r:id="rId7"/>
    <p:sldId id="269" r:id="rId8"/>
    <p:sldId id="268" r:id="rId9"/>
    <p:sldId id="277" r:id="rId10"/>
    <p:sldId id="278" r:id="rId11"/>
    <p:sldId id="258" r:id="rId12"/>
    <p:sldId id="276" r:id="rId13"/>
    <p:sldId id="259" r:id="rId14"/>
    <p:sldId id="260" r:id="rId15"/>
    <p:sldId id="262" r:id="rId16"/>
    <p:sldId id="263" r:id="rId17"/>
    <p:sldId id="275" r:id="rId18"/>
    <p:sldId id="271" r:id="rId19"/>
    <p:sldId id="272" r:id="rId20"/>
    <p:sldId id="273" r:id="rId21"/>
    <p:sldId id="27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Grid="0">
      <p:cViewPr>
        <p:scale>
          <a:sx n="107" d="100"/>
          <a:sy n="107" d="100"/>
        </p:scale>
        <p:origin x="-468"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224" y="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F1A432-C89A-4C89-AF2C-023D6DC07E65}" type="datetimeFigureOut">
              <a:rPr lang="en-GB" smtClean="0"/>
              <a:t>05/12/2017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6C260E-9168-4857-8813-8F5ED360E1C6}" type="slidenum">
              <a:rPr lang="en-GB" smtClean="0"/>
              <a:t>‹#›</a:t>
            </a:fld>
            <a:endParaRPr lang="en-GB"/>
          </a:p>
        </p:txBody>
      </p:sp>
    </p:spTree>
    <p:extLst>
      <p:ext uri="{BB962C8B-B14F-4D97-AF65-F5344CB8AC3E}">
        <p14:creationId xmlns:p14="http://schemas.microsoft.com/office/powerpoint/2010/main" val="2995923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56C260E-9168-4857-8813-8F5ED360E1C6}" type="slidenum">
              <a:rPr lang="en-GB" smtClean="0"/>
              <a:t>5</a:t>
            </a:fld>
            <a:endParaRPr lang="en-GB"/>
          </a:p>
        </p:txBody>
      </p:sp>
    </p:spTree>
    <p:extLst>
      <p:ext uri="{BB962C8B-B14F-4D97-AF65-F5344CB8AC3E}">
        <p14:creationId xmlns:p14="http://schemas.microsoft.com/office/powerpoint/2010/main" val="2241288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5AF456-7340-4169-BE85-92E7F03761E9}"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1432601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5AF456-7340-4169-BE85-92E7F03761E9}"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3241611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5AF456-7340-4169-BE85-92E7F03761E9}"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274226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5AF456-7340-4169-BE85-92E7F03761E9}"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852313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5AF456-7340-4169-BE85-92E7F03761E9}"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3041630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5AF456-7340-4169-BE85-92E7F03761E9}"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2634450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5AF456-7340-4169-BE85-92E7F03761E9}" type="datetimeFigureOut">
              <a:rPr lang="en-GB" smtClean="0"/>
              <a:t>05/12/2017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238744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5AF456-7340-4169-BE85-92E7F03761E9}" type="datetimeFigureOut">
              <a:rPr lang="en-GB" smtClean="0"/>
              <a:t>05/12/2017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723687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AF456-7340-4169-BE85-92E7F03761E9}" type="datetimeFigureOut">
              <a:rPr lang="en-GB" smtClean="0"/>
              <a:t>05/12/2017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2668080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AF456-7340-4169-BE85-92E7F03761E9}"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2286571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5AF456-7340-4169-BE85-92E7F03761E9}"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63E224-2C82-442F-B2E4-F037EC8570C3}" type="slidenum">
              <a:rPr lang="en-GB" smtClean="0"/>
              <a:t>‹#›</a:t>
            </a:fld>
            <a:endParaRPr lang="en-GB"/>
          </a:p>
        </p:txBody>
      </p:sp>
    </p:spTree>
    <p:extLst>
      <p:ext uri="{BB962C8B-B14F-4D97-AF65-F5344CB8AC3E}">
        <p14:creationId xmlns:p14="http://schemas.microsoft.com/office/powerpoint/2010/main" val="2217187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AF456-7340-4169-BE85-92E7F03761E9}" type="datetimeFigureOut">
              <a:rPr lang="en-GB" smtClean="0"/>
              <a:t>05/12/2017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3E224-2C82-442F-B2E4-F037EC8570C3}" type="slidenum">
              <a:rPr lang="en-GB" smtClean="0"/>
              <a:t>‹#›</a:t>
            </a:fld>
            <a:endParaRPr lang="en-GB"/>
          </a:p>
        </p:txBody>
      </p:sp>
    </p:spTree>
    <p:extLst>
      <p:ext uri="{BB962C8B-B14F-4D97-AF65-F5344CB8AC3E}">
        <p14:creationId xmlns:p14="http://schemas.microsoft.com/office/powerpoint/2010/main" val="2638109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sz="4400" dirty="0" smtClean="0"/>
              <a:t>Substance and drug abuse and misuse findings/disorders in SNOMED CT: resolving ambiguity, modelling issues and hierarchy rationalisation</a:t>
            </a:r>
            <a:r>
              <a:rPr lang="en-GB" dirty="0" smtClean="0"/>
              <a:t/>
            </a:r>
            <a:br>
              <a:rPr lang="en-GB" dirty="0" smtClean="0"/>
            </a:br>
            <a:endParaRPr lang="en-GB" dirty="0"/>
          </a:p>
        </p:txBody>
      </p:sp>
      <p:sp>
        <p:nvSpPr>
          <p:cNvPr id="3" name="Subtitle 2"/>
          <p:cNvSpPr>
            <a:spLocks noGrp="1"/>
          </p:cNvSpPr>
          <p:nvPr>
            <p:ph type="subTitle" idx="1"/>
          </p:nvPr>
        </p:nvSpPr>
        <p:spPr/>
        <p:txBody>
          <a:bodyPr>
            <a:normAutofit lnSpcReduction="10000"/>
          </a:bodyPr>
          <a:lstStyle/>
          <a:p>
            <a:r>
              <a:rPr lang="en-GB" dirty="0" smtClean="0"/>
              <a:t>Malcolm H Duncan</a:t>
            </a:r>
          </a:p>
          <a:p>
            <a:r>
              <a:rPr lang="en-GB" dirty="0" smtClean="0"/>
              <a:t>Presented at</a:t>
            </a:r>
          </a:p>
          <a:p>
            <a:r>
              <a:rPr lang="en-GB" dirty="0" smtClean="0"/>
              <a:t>UK Terminology Centre Edition Committee Meeting</a:t>
            </a:r>
          </a:p>
          <a:p>
            <a:r>
              <a:rPr lang="en-GB" dirty="0" smtClean="0"/>
              <a:t>7 Sept 2016</a:t>
            </a:r>
            <a:endParaRPr lang="en-GB" dirty="0"/>
          </a:p>
        </p:txBody>
      </p:sp>
    </p:spTree>
    <p:extLst>
      <p:ext uri="{BB962C8B-B14F-4D97-AF65-F5344CB8AC3E}">
        <p14:creationId xmlns:p14="http://schemas.microsoft.com/office/powerpoint/2010/main" val="1094118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Solution</a:t>
            </a:r>
            <a:endParaRPr lang="en-GB" dirty="0"/>
          </a:p>
        </p:txBody>
      </p:sp>
      <p:sp>
        <p:nvSpPr>
          <p:cNvPr id="3" name="Content Placeholder 2"/>
          <p:cNvSpPr>
            <a:spLocks noGrp="1"/>
          </p:cNvSpPr>
          <p:nvPr>
            <p:ph idx="1"/>
          </p:nvPr>
        </p:nvSpPr>
        <p:spPr/>
        <p:txBody>
          <a:bodyPr>
            <a:normAutofit/>
          </a:bodyPr>
          <a:lstStyle/>
          <a:p>
            <a:r>
              <a:rPr lang="en-GB" u="sng" dirty="0" smtClean="0"/>
              <a:t>Unlike</a:t>
            </a:r>
            <a:r>
              <a:rPr lang="en-GB" dirty="0" smtClean="0"/>
              <a:t> “{substance} allergy” and “{substance} adverse reaction” </a:t>
            </a:r>
          </a:p>
          <a:p>
            <a:pPr marL="457200" lvl="1" indent="0">
              <a:buNone/>
            </a:pPr>
            <a:endParaRPr lang="en-GB" dirty="0" smtClean="0"/>
          </a:p>
          <a:p>
            <a:pPr lvl="1"/>
            <a:r>
              <a:rPr lang="en-GB" dirty="0" smtClean="0"/>
              <a:t>Less ‘safety critical’</a:t>
            </a:r>
          </a:p>
          <a:p>
            <a:pPr lvl="1"/>
            <a:r>
              <a:rPr lang="en-GB" dirty="0" smtClean="0"/>
              <a:t>Less brownfield content baggage e.g. other drug classifications/coding systems</a:t>
            </a:r>
          </a:p>
          <a:p>
            <a:pPr lvl="1"/>
            <a:r>
              <a:rPr lang="en-GB" dirty="0" smtClean="0"/>
              <a:t>Less information model baggage</a:t>
            </a:r>
          </a:p>
          <a:p>
            <a:pPr lvl="1"/>
            <a:endParaRPr lang="en-GB" dirty="0" smtClean="0"/>
          </a:p>
          <a:p>
            <a:pPr marL="457200" lvl="1" indent="0">
              <a:buNone/>
            </a:pPr>
            <a:r>
              <a:rPr lang="en-GB" dirty="0" smtClean="0"/>
              <a:t>Bad news</a:t>
            </a:r>
          </a:p>
          <a:p>
            <a:pPr lvl="1"/>
            <a:r>
              <a:rPr lang="en-GB" dirty="0" smtClean="0"/>
              <a:t>Political sensitivity</a:t>
            </a:r>
          </a:p>
          <a:p>
            <a:pPr lvl="1"/>
            <a:r>
              <a:rPr lang="en-GB" dirty="0" smtClean="0"/>
              <a:t>Previous inconclusive efforts</a:t>
            </a:r>
          </a:p>
          <a:p>
            <a:endParaRPr lang="en-GB" dirty="0"/>
          </a:p>
        </p:txBody>
      </p:sp>
    </p:spTree>
    <p:extLst>
      <p:ext uri="{BB962C8B-B14F-4D97-AF65-F5344CB8AC3E}">
        <p14:creationId xmlns:p14="http://schemas.microsoft.com/office/powerpoint/2010/main" val="3149669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Presentation to </a:t>
            </a:r>
            <a:r>
              <a:rPr lang="en-GB" sz="2800" dirty="0" err="1"/>
              <a:t>NurSIG</a:t>
            </a:r>
            <a:r>
              <a:rPr lang="en-GB" sz="2800" dirty="0"/>
              <a:t> meeting April 2009-09-25:</a:t>
            </a:r>
            <a:br>
              <a:rPr lang="en-GB" sz="2800" dirty="0"/>
            </a:br>
            <a:r>
              <a:rPr lang="en-GB" sz="2800" dirty="0"/>
              <a:t>proposed definitions</a:t>
            </a:r>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smtClean="0"/>
              <a:t>“Abuse refers to the use or treatment of something (a person, item, substance, concept, or vocabulary) that is harmful. It can be classed by the target of abuse or the type of abuse. “</a:t>
            </a:r>
          </a:p>
          <a:p>
            <a:pPr marL="0" indent="0">
              <a:buNone/>
            </a:pPr>
            <a:endParaRPr lang="en-GB" dirty="0" smtClean="0"/>
          </a:p>
          <a:p>
            <a:pPr marL="0" indent="0">
              <a:buNone/>
            </a:pPr>
            <a:r>
              <a:rPr lang="en-GB" dirty="0" smtClean="0"/>
              <a:t>“Misuse refers to the use or treatment of something (a person, item, substance, concept, or vocabulary) in a wrong way. It can be classed by the target of misuse or the type of misuse."</a:t>
            </a:r>
          </a:p>
          <a:p>
            <a:endParaRPr lang="en-GB" dirty="0"/>
          </a:p>
        </p:txBody>
      </p:sp>
    </p:spTree>
    <p:extLst>
      <p:ext uri="{BB962C8B-B14F-4D97-AF65-F5344CB8AC3E}">
        <p14:creationId xmlns:p14="http://schemas.microsoft.com/office/powerpoint/2010/main" val="4187826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100" dirty="0" smtClean="0"/>
              <a:t>Presentation to </a:t>
            </a:r>
            <a:r>
              <a:rPr lang="en-GB" sz="3100" dirty="0" err="1" smtClean="0"/>
              <a:t>NurSIG</a:t>
            </a:r>
            <a:r>
              <a:rPr lang="en-GB" sz="3100" dirty="0" smtClean="0"/>
              <a:t> meeting April 2009-09-25:</a:t>
            </a:r>
            <a:br>
              <a:rPr lang="en-GB" sz="3100" dirty="0" smtClean="0"/>
            </a:br>
            <a:r>
              <a:rPr lang="en-GB" sz="3100" dirty="0" smtClean="0"/>
              <a:t>proposed definitions</a:t>
            </a:r>
            <a:r>
              <a:rPr lang="en-GB" dirty="0" smtClean="0"/>
              <a:t/>
            </a:r>
            <a:br>
              <a:rPr lang="en-GB" dirty="0" smtClean="0"/>
            </a:br>
            <a:endParaRPr lang="en-GB" dirty="0"/>
          </a:p>
        </p:txBody>
      </p:sp>
      <p:sp>
        <p:nvSpPr>
          <p:cNvPr id="4" name="Rectangle 1"/>
          <p:cNvSpPr>
            <a:spLocks noGrp="1" noChangeArrowheads="1"/>
          </p:cNvSpPr>
          <p:nvPr>
            <p:ph idx="1"/>
          </p:nvPr>
        </p:nvSpPr>
        <p:spPr bwMode="auto">
          <a:xfrm>
            <a:off x="838200" y="3262630"/>
            <a:ext cx="9760108"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Lst>
              <a:defRPr>
                <a:solidFill>
                  <a:schemeClr val="tx1"/>
                </a:solidFill>
                <a:latin typeface="Arial" panose="020B0604020202020204" pitchFamily="34" charset="0"/>
              </a:defRPr>
            </a:lvl9pPr>
          </a:lstStyle>
          <a:p>
            <a:pPr>
              <a:lnSpc>
                <a:spcPct val="100000"/>
              </a:lnSpc>
            </a:pPr>
            <a:r>
              <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The proposed concept clarification was unanimously supported. </a:t>
            </a:r>
          </a:p>
          <a:p>
            <a:pPr>
              <a:lnSpc>
                <a:spcPct val="100000"/>
              </a:lnSpc>
            </a:pPr>
            <a:endParaRPr kumimoji="0" lang="en-GB" altLang="en-US" sz="600" b="0" i="0" u="none" strike="noStrike" cap="none" normalizeH="0" baseline="0" dirty="0" smtClean="0">
              <a:ln>
                <a:noFill/>
              </a:ln>
              <a:solidFill>
                <a:schemeClr val="tx1"/>
              </a:solidFill>
              <a:effectLst/>
              <a:latin typeface="Arial" panose="020B0604020202020204" pitchFamily="34" charset="0"/>
            </a:endParaRPr>
          </a:p>
          <a:p>
            <a:pPr>
              <a:lnSpc>
                <a:spcPct val="100000"/>
              </a:lnSpc>
            </a:pPr>
            <a:r>
              <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A member recommended that that clean up of existing hierarchies that have been released to users should be approached with </a:t>
            </a:r>
            <a:br>
              <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br>
            <a:r>
              <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caution and mindfulness of the impact to systems that have SNOMED CT implementations live today.  </a:t>
            </a:r>
            <a:br>
              <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br>
            <a:r>
              <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‘There is an enormous impact to users when concepts are redefined, retired, replaced, or otherwise manipulated </a:t>
            </a:r>
            <a:br>
              <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br>
            <a:r>
              <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so this should not be done unless absolutely necessary’.</a:t>
            </a:r>
          </a:p>
          <a:p>
            <a:pPr>
              <a:lnSpc>
                <a:spcPct val="100000"/>
              </a:lnSpc>
            </a:pPr>
            <a:endPar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endParaRPr>
          </a:p>
          <a:p>
            <a:pPr>
              <a:lnSpc>
                <a:spcPct val="100000"/>
              </a:lnSpc>
            </a:pPr>
            <a:r>
              <a:rPr kumimoji="0" lang="en-GB" altLang="en-US"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Recommendation to be taken to Content Committee</a:t>
            </a:r>
            <a:r>
              <a:rPr kumimoji="0" lang="en-GB" altLang="en-US" sz="600" b="0" i="0" u="none" strike="noStrike" cap="none" normalizeH="0" baseline="0" dirty="0" smtClean="0">
                <a:ln>
                  <a:noFill/>
                </a:ln>
                <a:solidFill>
                  <a:schemeClr val="tx1"/>
                </a:solidFill>
                <a:effectLst/>
                <a:latin typeface="Arial" panose="020B0604020202020204" pitchFamily="34" charset="0"/>
              </a:rPr>
              <a:t> </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34321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t>Presentation to </a:t>
            </a:r>
            <a:r>
              <a:rPr lang="en-GB" sz="2800" dirty="0" err="1"/>
              <a:t>NurSIG</a:t>
            </a:r>
            <a:r>
              <a:rPr lang="en-GB" sz="2800" dirty="0"/>
              <a:t> meeting April 2009-09-25:</a:t>
            </a:r>
          </a:p>
        </p:txBody>
      </p:sp>
      <p:sp>
        <p:nvSpPr>
          <p:cNvPr id="3" name="Content Placeholder 2"/>
          <p:cNvSpPr>
            <a:spLocks noGrp="1"/>
          </p:cNvSpPr>
          <p:nvPr>
            <p:ph idx="1"/>
          </p:nvPr>
        </p:nvSpPr>
        <p:spPr/>
        <p:txBody>
          <a:bodyPr/>
          <a:lstStyle/>
          <a:p>
            <a:r>
              <a:rPr lang="en-GB" dirty="0" smtClean="0"/>
              <a:t>Scope</a:t>
            </a:r>
            <a:r>
              <a:rPr lang="en-GB" baseline="0" dirty="0" smtClean="0"/>
              <a:t> included wider meanings of abuse e.g. physical, sexual</a:t>
            </a:r>
            <a:endParaRPr lang="en-GB" dirty="0" smtClean="0"/>
          </a:p>
          <a:p>
            <a:r>
              <a:rPr lang="en-GB" dirty="0" smtClean="0"/>
              <a:t>Attribute modelling barely alluded to</a:t>
            </a:r>
          </a:p>
          <a:p>
            <a:r>
              <a:rPr lang="en-GB" dirty="0" smtClean="0"/>
              <a:t>Existing hierarchy incoherence not mentioned</a:t>
            </a:r>
          </a:p>
          <a:p>
            <a:endParaRPr lang="en-GB" dirty="0"/>
          </a:p>
          <a:p>
            <a:r>
              <a:rPr lang="en-GB" dirty="0" smtClean="0"/>
              <a:t>No concerted action taken</a:t>
            </a:r>
            <a:endParaRPr lang="en-GB" dirty="0"/>
          </a:p>
        </p:txBody>
      </p:sp>
    </p:spTree>
    <p:extLst>
      <p:ext uri="{BB962C8B-B14F-4D97-AF65-F5344CB8AC3E}">
        <p14:creationId xmlns:p14="http://schemas.microsoft.com/office/powerpoint/2010/main" val="2502494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Consensus?</a:t>
            </a:r>
            <a:endParaRPr lang="en-GB" dirty="0"/>
          </a:p>
        </p:txBody>
      </p:sp>
      <p:sp>
        <p:nvSpPr>
          <p:cNvPr id="3" name="Content Placeholder 2"/>
          <p:cNvSpPr>
            <a:spLocks noGrp="1"/>
          </p:cNvSpPr>
          <p:nvPr>
            <p:ph idx="1"/>
          </p:nvPr>
        </p:nvSpPr>
        <p:spPr/>
        <p:txBody>
          <a:bodyPr/>
          <a:lstStyle/>
          <a:p>
            <a:endParaRPr lang="en-GB" dirty="0" smtClean="0"/>
          </a:p>
          <a:p>
            <a:pPr marL="0" indent="0" algn="ctr">
              <a:buNone/>
            </a:pPr>
            <a:r>
              <a:rPr lang="en-GB" dirty="0" smtClean="0"/>
              <a:t>IF</a:t>
            </a:r>
          </a:p>
          <a:p>
            <a:pPr marL="0" indent="0" algn="ctr">
              <a:buNone/>
            </a:pPr>
            <a:r>
              <a:rPr lang="en-GB" dirty="0" smtClean="0"/>
              <a:t>substance abuse and substance misuse are deemed ‘different’</a:t>
            </a:r>
          </a:p>
          <a:p>
            <a:pPr marL="0" indent="0" algn="ctr">
              <a:buNone/>
            </a:pPr>
            <a:endParaRPr lang="en-GB" dirty="0" smtClean="0"/>
          </a:p>
          <a:p>
            <a:pPr marL="0" indent="0" algn="ctr">
              <a:buNone/>
            </a:pPr>
            <a:r>
              <a:rPr lang="en-GB" dirty="0" smtClean="0"/>
              <a:t>THEN </a:t>
            </a:r>
          </a:p>
          <a:p>
            <a:pPr marL="0" indent="0" algn="ctr">
              <a:buNone/>
            </a:pPr>
            <a:r>
              <a:rPr lang="en-GB" dirty="0" smtClean="0"/>
              <a:t>substance abuse </a:t>
            </a:r>
            <a:r>
              <a:rPr lang="en-GB" i="1" dirty="0" smtClean="0"/>
              <a:t>is always a kind of </a:t>
            </a:r>
            <a:r>
              <a:rPr lang="en-GB" dirty="0" smtClean="0"/>
              <a:t>substance misuse </a:t>
            </a:r>
            <a:endParaRPr lang="en-GB" dirty="0"/>
          </a:p>
        </p:txBody>
      </p:sp>
    </p:spTree>
    <p:extLst>
      <p:ext uri="{BB962C8B-B14F-4D97-AF65-F5344CB8AC3E}">
        <p14:creationId xmlns:p14="http://schemas.microsoft.com/office/powerpoint/2010/main" val="3426206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marL="0" indent="0">
              <a:buNone/>
            </a:pPr>
            <a:r>
              <a:rPr lang="en-GB" dirty="0" smtClean="0"/>
              <a:t>“If a class has only one direct subclass there </a:t>
            </a:r>
            <a:r>
              <a:rPr lang="en-GB" u="sng" dirty="0" smtClean="0"/>
              <a:t>may</a:t>
            </a:r>
            <a:r>
              <a:rPr lang="en-GB" dirty="0" smtClean="0"/>
              <a:t> be a </a:t>
            </a:r>
            <a:r>
              <a:rPr lang="en-GB" dirty="0" err="1" smtClean="0"/>
              <a:t>modeling</a:t>
            </a:r>
            <a:r>
              <a:rPr lang="en-GB" dirty="0" smtClean="0"/>
              <a:t> problem or the ontology is not complete.”</a:t>
            </a:r>
          </a:p>
          <a:p>
            <a:pPr marL="0" indent="0">
              <a:buNone/>
            </a:pPr>
            <a:endParaRPr lang="en-GB" dirty="0" smtClean="0"/>
          </a:p>
          <a:p>
            <a:pPr marL="0" indent="0" algn="ctr">
              <a:buNone/>
            </a:pPr>
            <a:r>
              <a:rPr lang="en-GB" sz="1600" dirty="0" smtClean="0"/>
              <a:t>http://protege.stanford.edu/publications/ontology_development/ontology101-noy-mcguinness.html</a:t>
            </a:r>
            <a:endParaRPr lang="en-GB" sz="1600" dirty="0"/>
          </a:p>
        </p:txBody>
      </p:sp>
      <p:pic>
        <p:nvPicPr>
          <p:cNvPr id="4" name="Picture 3"/>
          <p:cNvPicPr>
            <a:picLocks noChangeAspect="1"/>
          </p:cNvPicPr>
          <p:nvPr/>
        </p:nvPicPr>
        <p:blipFill>
          <a:blip r:embed="rId2"/>
          <a:stretch>
            <a:fillRect/>
          </a:stretch>
        </p:blipFill>
        <p:spPr>
          <a:xfrm>
            <a:off x="3136694" y="3680794"/>
            <a:ext cx="3638550" cy="885825"/>
          </a:xfrm>
          <a:prstGeom prst="rect">
            <a:avLst/>
          </a:prstGeom>
        </p:spPr>
      </p:pic>
    </p:spTree>
    <p:extLst>
      <p:ext uri="{BB962C8B-B14F-4D97-AF65-F5344CB8AC3E}">
        <p14:creationId xmlns:p14="http://schemas.microsoft.com/office/powerpoint/2010/main" val="3359030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marL="0" indent="0" algn="ctr">
              <a:buNone/>
            </a:pPr>
            <a:r>
              <a:rPr lang="en-GB" dirty="0" smtClean="0"/>
              <a:t>WHEN</a:t>
            </a:r>
          </a:p>
          <a:p>
            <a:pPr marL="0" indent="0" algn="ctr">
              <a:buNone/>
            </a:pPr>
            <a:r>
              <a:rPr lang="en-GB" dirty="0" smtClean="0"/>
              <a:t>substance abuse </a:t>
            </a:r>
            <a:r>
              <a:rPr lang="en-GB" i="1" dirty="0" err="1" smtClean="0"/>
              <a:t>is_a</a:t>
            </a:r>
            <a:r>
              <a:rPr lang="en-GB" dirty="0" smtClean="0"/>
              <a:t> substance misuse </a:t>
            </a:r>
          </a:p>
          <a:p>
            <a:pPr marL="0" indent="0" algn="ctr">
              <a:buNone/>
            </a:pPr>
            <a:endParaRPr lang="en-GB" dirty="0" smtClean="0"/>
          </a:p>
          <a:p>
            <a:pPr marL="0" indent="0" algn="ctr">
              <a:buNone/>
            </a:pPr>
            <a:r>
              <a:rPr lang="en-GB" dirty="0" smtClean="0"/>
              <a:t>what is the sibling of substance abuse?</a:t>
            </a:r>
            <a:endParaRPr lang="en-GB" dirty="0"/>
          </a:p>
        </p:txBody>
      </p:sp>
      <p:pic>
        <p:nvPicPr>
          <p:cNvPr id="4" name="Picture 3"/>
          <p:cNvPicPr>
            <a:picLocks noChangeAspect="1"/>
          </p:cNvPicPr>
          <p:nvPr/>
        </p:nvPicPr>
        <p:blipFill>
          <a:blip r:embed="rId2"/>
          <a:stretch>
            <a:fillRect/>
          </a:stretch>
        </p:blipFill>
        <p:spPr>
          <a:xfrm>
            <a:off x="5172586" y="4076663"/>
            <a:ext cx="2418328" cy="1705050"/>
          </a:xfrm>
          <a:prstGeom prst="rect">
            <a:avLst/>
          </a:prstGeom>
        </p:spPr>
      </p:pic>
    </p:spTree>
    <p:extLst>
      <p:ext uri="{BB962C8B-B14F-4D97-AF65-F5344CB8AC3E}">
        <p14:creationId xmlns:p14="http://schemas.microsoft.com/office/powerpoint/2010/main" val="355663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a:t>
            </a:r>
            <a:r>
              <a:rPr lang="en-GB" dirty="0" smtClean="0"/>
              <a:t>nly two choices for action?</a:t>
            </a:r>
            <a:endParaRPr lang="en-GB" dirty="0"/>
          </a:p>
        </p:txBody>
      </p:sp>
      <p:sp>
        <p:nvSpPr>
          <p:cNvPr id="3" name="Content Placeholder 2"/>
          <p:cNvSpPr>
            <a:spLocks noGrp="1"/>
          </p:cNvSpPr>
          <p:nvPr>
            <p:ph idx="1"/>
          </p:nvPr>
        </p:nvSpPr>
        <p:spPr/>
        <p:txBody>
          <a:bodyPr>
            <a:normAutofit/>
          </a:bodyPr>
          <a:lstStyle/>
          <a:p>
            <a:endParaRPr lang="en-GB" sz="2400" dirty="0" smtClean="0"/>
          </a:p>
          <a:p>
            <a:pPr marL="0" indent="0">
              <a:buNone/>
            </a:pPr>
            <a:r>
              <a:rPr lang="en-GB" sz="2400" dirty="0" smtClean="0"/>
              <a:t> EP 1: treat ‘substance abuse’ and ‘substance misuse’ as synonymous</a:t>
            </a:r>
          </a:p>
          <a:p>
            <a:pPr lvl="1"/>
            <a:r>
              <a:rPr lang="en-GB" dirty="0" smtClean="0"/>
              <a:t>Action: where both active concepts exist inactivate one as ‘same as’ the remaining active concept</a:t>
            </a:r>
          </a:p>
          <a:p>
            <a:pPr marL="457200" lvl="1" indent="0">
              <a:buNone/>
            </a:pPr>
            <a:endParaRPr lang="en-GB" dirty="0" smtClean="0"/>
          </a:p>
          <a:p>
            <a:pPr marL="0" indent="0">
              <a:buNone/>
            </a:pPr>
            <a:r>
              <a:rPr lang="en-GB" sz="2400" dirty="0" smtClean="0"/>
              <a:t>EP 2: treat ‘substance abuse’ and ‘substance misuse’ as non-synonymous 	</a:t>
            </a:r>
            <a:br>
              <a:rPr lang="en-GB" sz="2400" dirty="0" smtClean="0"/>
            </a:br>
            <a:r>
              <a:rPr lang="en-GB" sz="2400" dirty="0" smtClean="0"/>
              <a:t>                  </a:t>
            </a:r>
          </a:p>
          <a:p>
            <a:pPr lvl="1"/>
            <a:r>
              <a:rPr lang="en-GB" sz="2000" dirty="0" smtClean="0"/>
              <a:t>Actions: 	where only one active concept exists create the other</a:t>
            </a:r>
            <a:br>
              <a:rPr lang="en-GB" sz="2000" dirty="0" smtClean="0"/>
            </a:br>
            <a:r>
              <a:rPr lang="en-GB" sz="2000" dirty="0" smtClean="0"/>
              <a:t>		where a concept has conflated synonyms recreate two new ones and inactivate 			‘may be’ the conflated concept</a:t>
            </a:r>
            <a:br>
              <a:rPr lang="en-GB" sz="2000" dirty="0" smtClean="0"/>
            </a:br>
            <a:r>
              <a:rPr lang="en-GB" sz="2000" dirty="0" smtClean="0"/>
              <a:t>		“</a:t>
            </a:r>
            <a:r>
              <a:rPr lang="en-GB" sz="2000" i="1" dirty="0" smtClean="0"/>
              <a:t>foo</a:t>
            </a:r>
            <a:r>
              <a:rPr lang="en-GB" sz="2000" dirty="0" smtClean="0"/>
              <a:t> abuse” in all cases is a “</a:t>
            </a:r>
            <a:r>
              <a:rPr lang="en-GB" sz="2000" i="1" dirty="0" smtClean="0"/>
              <a:t>foo</a:t>
            </a:r>
            <a:r>
              <a:rPr lang="en-GB" sz="2000" dirty="0" smtClean="0"/>
              <a:t> misuse”	</a:t>
            </a:r>
            <a:br>
              <a:rPr lang="en-GB" sz="2000" dirty="0" smtClean="0"/>
            </a:br>
            <a:r>
              <a:rPr lang="en-GB" sz="2000" dirty="0" smtClean="0"/>
              <a:t>			</a:t>
            </a:r>
          </a:p>
          <a:p>
            <a:pPr marL="457200" lvl="1" indent="0">
              <a:buNone/>
            </a:pPr>
            <a:endParaRPr lang="en-GB" dirty="0" smtClean="0"/>
          </a:p>
        </p:txBody>
      </p:sp>
    </p:spTree>
    <p:extLst>
      <p:ext uri="{BB962C8B-B14F-4D97-AF65-F5344CB8AC3E}">
        <p14:creationId xmlns:p14="http://schemas.microsoft.com/office/powerpoint/2010/main" val="3911324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Only two </a:t>
            </a:r>
            <a:r>
              <a:rPr lang="en-GB" dirty="0" err="1" smtClean="0"/>
              <a:t>modeling</a:t>
            </a:r>
            <a:r>
              <a:rPr lang="en-GB" dirty="0" smtClean="0"/>
              <a:t> choices</a:t>
            </a:r>
            <a:endParaRPr lang="en-GB" dirty="0"/>
          </a:p>
        </p:txBody>
      </p:sp>
      <p:sp>
        <p:nvSpPr>
          <p:cNvPr id="3" name="Content Placeholder 2"/>
          <p:cNvSpPr>
            <a:spLocks noGrp="1"/>
          </p:cNvSpPr>
          <p:nvPr>
            <p:ph idx="1"/>
          </p:nvPr>
        </p:nvSpPr>
        <p:spPr/>
        <p:txBody>
          <a:bodyPr/>
          <a:lstStyle/>
          <a:p>
            <a:pPr marL="0" indent="0">
              <a:buNone/>
            </a:pPr>
            <a:endParaRPr lang="en-GB" dirty="0"/>
          </a:p>
          <a:p>
            <a:pPr marL="0" indent="0">
              <a:buNone/>
            </a:pPr>
            <a:r>
              <a:rPr lang="en-GB" dirty="0" smtClean="0"/>
              <a:t>Option1: Pick one template and use it throughout the substance abuse and substance misuse content – with ‘full’ definition mandatory</a:t>
            </a:r>
          </a:p>
          <a:p>
            <a:endParaRPr lang="en-GB" dirty="0"/>
          </a:p>
          <a:p>
            <a:pPr marL="0" indent="0">
              <a:buNone/>
            </a:pPr>
            <a:r>
              <a:rPr lang="en-GB" dirty="0" smtClean="0"/>
              <a:t>Option2: </a:t>
            </a:r>
            <a:r>
              <a:rPr lang="en-GB" dirty="0"/>
              <a:t> </a:t>
            </a:r>
            <a:r>
              <a:rPr lang="en-GB" dirty="0" smtClean="0"/>
              <a:t>Strip out existing attributes and revert to stated ‘is a’ relationships [Deprecated]</a:t>
            </a:r>
            <a:endParaRPr lang="en-GB" dirty="0"/>
          </a:p>
        </p:txBody>
      </p:sp>
    </p:spTree>
    <p:extLst>
      <p:ext uri="{BB962C8B-B14F-4D97-AF65-F5344CB8AC3E}">
        <p14:creationId xmlns:p14="http://schemas.microsoft.com/office/powerpoint/2010/main" val="3710504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Substance misuse/abuse ONLY</a:t>
            </a:r>
            <a:endParaRPr lang="en-GB" dirty="0"/>
          </a:p>
        </p:txBody>
      </p:sp>
      <p:sp>
        <p:nvSpPr>
          <p:cNvPr id="3" name="Content Placeholder 2"/>
          <p:cNvSpPr>
            <a:spLocks noGrp="1"/>
          </p:cNvSpPr>
          <p:nvPr>
            <p:ph idx="1"/>
          </p:nvPr>
        </p:nvSpPr>
        <p:spPr/>
        <p:txBody>
          <a:bodyPr/>
          <a:lstStyle/>
          <a:p>
            <a:pPr marL="0" indent="0">
              <a:buNone/>
            </a:pPr>
            <a:endParaRPr lang="en-GB" dirty="0" smtClean="0"/>
          </a:p>
          <a:p>
            <a:r>
              <a:rPr lang="en-GB" strike="sngStrike" dirty="0" smtClean="0"/>
              <a:t>Sexual assault</a:t>
            </a:r>
          </a:p>
          <a:p>
            <a:r>
              <a:rPr lang="en-GB" strike="sngStrike" dirty="0" smtClean="0"/>
              <a:t>Physical </a:t>
            </a:r>
            <a:r>
              <a:rPr lang="en-GB" strike="sngStrike" dirty="0" err="1" smtClean="0"/>
              <a:t>assualt</a:t>
            </a:r>
            <a:endParaRPr lang="en-GB" strike="sngStrike" dirty="0"/>
          </a:p>
        </p:txBody>
      </p:sp>
    </p:spTree>
    <p:extLst>
      <p:ext uri="{BB962C8B-B14F-4D97-AF65-F5344CB8AC3E}">
        <p14:creationId xmlns:p14="http://schemas.microsoft.com/office/powerpoint/2010/main" val="1638821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In some instances the terms ‘{</a:t>
            </a:r>
            <a:r>
              <a:rPr lang="en-GB" i="1" dirty="0" smtClean="0"/>
              <a:t>substance</a:t>
            </a:r>
            <a:r>
              <a:rPr lang="en-GB" dirty="0" smtClean="0"/>
              <a:t>} abuse’ and ‘{</a:t>
            </a:r>
            <a:r>
              <a:rPr lang="en-GB" i="1" dirty="0" smtClean="0"/>
              <a:t>substance</a:t>
            </a:r>
            <a:r>
              <a:rPr lang="en-GB" dirty="0" smtClean="0"/>
              <a:t>} misuse’ are synonyms </a:t>
            </a:r>
          </a:p>
          <a:p>
            <a:r>
              <a:rPr lang="en-GB" dirty="0" smtClean="0"/>
              <a:t>In some instances the terms ‘{substance} abuse’ and ‘{substance} misuse’ denote different concepts</a:t>
            </a:r>
          </a:p>
          <a:p>
            <a:endParaRPr lang="en-GB" dirty="0" smtClean="0"/>
          </a:p>
          <a:p>
            <a:r>
              <a:rPr lang="en-GB" dirty="0"/>
              <a:t>A</a:t>
            </a:r>
            <a:r>
              <a:rPr lang="en-GB" dirty="0" smtClean="0"/>
              <a:t>dditional redundant concepts exist e.g. ‘illicit {substance} use’</a:t>
            </a:r>
          </a:p>
          <a:p>
            <a:endParaRPr lang="en-GB" dirty="0" smtClean="0"/>
          </a:p>
          <a:p>
            <a:r>
              <a:rPr lang="en-GB" dirty="0" smtClean="0"/>
              <a:t> Concepts often have (other) erroneous or misleading hypernyms and hyponyms</a:t>
            </a:r>
          </a:p>
          <a:p>
            <a:endParaRPr lang="en-GB" dirty="0" smtClean="0"/>
          </a:p>
          <a:p>
            <a:r>
              <a:rPr lang="en-GB" dirty="0" smtClean="0"/>
              <a:t>Concepts scattered across hierarchies</a:t>
            </a:r>
          </a:p>
          <a:p>
            <a:pPr lvl="1"/>
            <a:r>
              <a:rPr lang="en-GB" dirty="0" smtClean="0"/>
              <a:t>proximal common parent of 361055000 | Misuses drugs | and 66214007 | Substance abuse| is Clinical Finding!</a:t>
            </a:r>
          </a:p>
          <a:p>
            <a:r>
              <a:rPr lang="en-GB" dirty="0"/>
              <a:t>W</a:t>
            </a:r>
            <a:r>
              <a:rPr lang="en-GB" dirty="0" smtClean="0"/>
              <a:t>here concept attributes are modelled (i.e. author stated) there have been multiple inconsistent approaches</a:t>
            </a:r>
          </a:p>
        </p:txBody>
      </p:sp>
    </p:spTree>
    <p:extLst>
      <p:ext uri="{BB962C8B-B14F-4D97-AF65-F5344CB8AC3E}">
        <p14:creationId xmlns:p14="http://schemas.microsoft.com/office/powerpoint/2010/main" val="1043583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Concepts where ‘Foo misuse’ and ‘Foo abuse’ are synonyms</a:t>
            </a:r>
            <a:endParaRPr lang="en-GB" dirty="0"/>
          </a:p>
        </p:txBody>
      </p:sp>
      <p:graphicFrame>
        <p:nvGraphicFramePr>
          <p:cNvPr id="4" name="Content Placeholder 3"/>
          <p:cNvGraphicFramePr>
            <a:graphicFrameLocks noGrp="1"/>
          </p:cNvGraphicFramePr>
          <p:nvPr>
            <p:ph idx="1"/>
          </p:nvPr>
        </p:nvGraphicFramePr>
        <p:xfrm>
          <a:off x="838200" y="3373436"/>
          <a:ext cx="10515600" cy="1255716"/>
        </p:xfrm>
        <a:graphic>
          <a:graphicData uri="http://schemas.openxmlformats.org/drawingml/2006/table">
            <a:tbl>
              <a:tblPr firstRow="1" firstCol="1" bandRow="1"/>
              <a:tblGrid>
                <a:gridCol w="2628900"/>
                <a:gridCol w="2628900"/>
                <a:gridCol w="2628900"/>
                <a:gridCol w="2628900"/>
              </a:tblGrid>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conceptId</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syn1</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syn2</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fsn</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15167005</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Alcohol abuse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Alcohol misuse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Alcohol abuse (disorder)</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802411000000109</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Analgesic abuse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Analgesic misuse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Analgesic misuse (disorder)</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371435006</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History of drug abuse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History of drug misuse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History of drug abuse (situation)</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371422002</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History of substance abuse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History of substance misuse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History of substance abuse (situation)</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169941005</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Maternal drug abuse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Maternal drug misuse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Maternal drug abuse (finding)</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66214007</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Substance abuse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Substance misuse</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dirty="0">
                          <a:solidFill>
                            <a:srgbClr val="1F497D"/>
                          </a:solidFill>
                          <a:effectLst/>
                          <a:latin typeface="Calibri" panose="020F0502020204030204" pitchFamily="34" charset="0"/>
                          <a:ea typeface="Calibri" panose="020F0502020204030204" pitchFamily="34" charset="0"/>
                        </a:rPr>
                        <a:t>Substance abuse (disorder)</a:t>
                      </a:r>
                      <a:endParaRPr lang="en-GB" sz="1200" dirty="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30604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Concepts where ‘Foo misuse’ and ‘Foo abuse’ describe discrete concepts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01631819"/>
              </p:ext>
            </p:extLst>
          </p:nvPr>
        </p:nvGraphicFramePr>
        <p:xfrm>
          <a:off x="685800" y="2055813"/>
          <a:ext cx="10515600" cy="1255715"/>
        </p:xfrm>
        <a:graphic>
          <a:graphicData uri="http://schemas.openxmlformats.org/drawingml/2006/table">
            <a:tbl>
              <a:tblPr firstRow="1" firstCol="1" bandRow="1"/>
              <a:tblGrid>
                <a:gridCol w="2628900"/>
                <a:gridCol w="2628900"/>
                <a:gridCol w="2628900"/>
                <a:gridCol w="2628900"/>
              </a:tblGrid>
              <a:tr h="0">
                <a:tc>
                  <a:txBody>
                    <a:bodyPr/>
                    <a:lstStyle/>
                    <a:p>
                      <a:pPr>
                        <a:lnSpc>
                          <a:spcPct val="107000"/>
                        </a:lnSpc>
                        <a:spcAft>
                          <a:spcPts val="0"/>
                        </a:spcAft>
                      </a:pPr>
                      <a:r>
                        <a:rPr lang="en-GB" sz="1100" dirty="0">
                          <a:solidFill>
                            <a:srgbClr val="1F497D"/>
                          </a:solidFill>
                          <a:effectLst/>
                          <a:latin typeface="Calibri" panose="020F0502020204030204" pitchFamily="34" charset="0"/>
                          <a:ea typeface="Calibri" panose="020F0502020204030204" pitchFamily="34" charset="0"/>
                        </a:rPr>
                        <a:t>conceptId1</a:t>
                      </a:r>
                      <a:endParaRPr lang="en-GB" sz="1200" dirty="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fsn1</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conceptId2</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fsn2</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84758004</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Amphetamine abuse (disorder)</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428659002</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Amphetamine misuse (finding)</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231462006</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Barbiturate abuse (disorder)</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428623008</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Barbiturate misuse (finding)</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dirty="0">
                          <a:solidFill>
                            <a:srgbClr val="1F497D"/>
                          </a:solidFill>
                          <a:effectLst/>
                          <a:latin typeface="Calibri" panose="020F0502020204030204" pitchFamily="34" charset="0"/>
                          <a:ea typeface="Calibri" panose="020F0502020204030204" pitchFamily="34" charset="0"/>
                        </a:rPr>
                        <a:t>37344009</a:t>
                      </a:r>
                      <a:endParaRPr lang="en-GB" sz="1200" dirty="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Cannabis abuse (disorder)</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428823006</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Cannabis misuse (finding)</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78267003</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Cocaine abuse (disorder)</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429782000</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Cocaine misuse (finding)</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134591000119102</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Family history of substance abuse (situation)</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a:solidFill>
                            <a:srgbClr val="1F497D"/>
                          </a:solidFill>
                          <a:effectLst/>
                          <a:latin typeface="Calibri" panose="020F0502020204030204" pitchFamily="34" charset="0"/>
                          <a:ea typeface="Calibri" panose="020F0502020204030204" pitchFamily="34" charset="0"/>
                        </a:rPr>
                        <a:t>287351000000105</a:t>
                      </a:r>
                      <a:endParaRPr lang="en-GB" sz="120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100" dirty="0">
                          <a:solidFill>
                            <a:srgbClr val="1F497D"/>
                          </a:solidFill>
                          <a:effectLst/>
                          <a:latin typeface="Calibri" panose="020F0502020204030204" pitchFamily="34" charset="0"/>
                          <a:ea typeface="Calibri" panose="020F0502020204030204" pitchFamily="34" charset="0"/>
                        </a:rPr>
                        <a:t>Family history of substance misuse (situation)</a:t>
                      </a:r>
                      <a:endParaRPr lang="en-GB" sz="1200" dirty="0">
                        <a:effectLst/>
                        <a:latin typeface="Arial" panose="020B0604020202020204" pitchFamily="34"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3" name="Text Placeholder 2"/>
          <p:cNvSpPr>
            <a:spLocks noGrp="1"/>
          </p:cNvSpPr>
          <p:nvPr>
            <p:ph type="body" idx="4294967295"/>
          </p:nvPr>
        </p:nvSpPr>
        <p:spPr>
          <a:xfrm>
            <a:off x="266700" y="3764281"/>
            <a:ext cx="11087100" cy="1136843"/>
          </a:xfrm>
        </p:spPr>
        <p:txBody>
          <a:bodyPr/>
          <a:lstStyle/>
          <a:p>
            <a:pPr marL="0" indent="0">
              <a:buNone/>
            </a:pPr>
            <a:r>
              <a:rPr lang="en-GB" sz="1400" dirty="0" smtClean="0"/>
              <a:t>In no instance </a:t>
            </a:r>
            <a:r>
              <a:rPr lang="en-GB" sz="1400" kern="1200" dirty="0" smtClean="0">
                <a:solidFill>
                  <a:schemeClr val="tx1"/>
                </a:solidFill>
                <a:effectLst/>
              </a:rPr>
              <a:t>where Foo abuse and Foo misuse are distinct do they subsume e.g.</a:t>
            </a:r>
          </a:p>
          <a:p>
            <a:pPr marL="0" indent="0">
              <a:buNone/>
            </a:pPr>
            <a:r>
              <a:rPr lang="en-GB" sz="1400" u="sng" kern="1200" dirty="0" smtClean="0">
                <a:solidFill>
                  <a:schemeClr val="tx1"/>
                </a:solidFill>
                <a:effectLst/>
              </a:rPr>
              <a:t>http://www.diseasesdatabase.com/snomed/snomed_concept_interrelationships.asp?dblSNOMEDCodeA=37344009&amp;dblSNOMEDCodeB=429782000</a:t>
            </a:r>
            <a:endParaRPr lang="en-GB" sz="1400" kern="1200" dirty="0" smtClean="0">
              <a:solidFill>
                <a:schemeClr val="tx1"/>
              </a:solidFill>
              <a:effectLst/>
            </a:endParaRPr>
          </a:p>
          <a:p>
            <a:endParaRPr lang="en-GB" dirty="0"/>
          </a:p>
        </p:txBody>
      </p:sp>
    </p:spTree>
    <p:extLst>
      <p:ext uri="{BB962C8B-B14F-4D97-AF65-F5344CB8AC3E}">
        <p14:creationId xmlns:p14="http://schemas.microsoft.com/office/powerpoint/2010/main" val="3025387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66214007 | Substance abuse (disorder) | </a:t>
            </a:r>
            <a:endParaRPr lang="en-GB" dirty="0"/>
          </a:p>
        </p:txBody>
      </p:sp>
      <p:pic>
        <p:nvPicPr>
          <p:cNvPr id="6" name="Content Placeholder 5"/>
          <p:cNvPicPr>
            <a:picLocks noGrp="1" noChangeAspect="1"/>
          </p:cNvPicPr>
          <p:nvPr>
            <p:ph idx="1"/>
          </p:nvPr>
        </p:nvPicPr>
        <p:blipFill>
          <a:blip r:embed="rId2"/>
          <a:stretch>
            <a:fillRect/>
          </a:stretch>
        </p:blipFill>
        <p:spPr>
          <a:xfrm>
            <a:off x="3524755" y="1825625"/>
            <a:ext cx="5142490" cy="4351338"/>
          </a:xfrm>
          <a:prstGeom prst="rect">
            <a:avLst/>
          </a:prstGeom>
        </p:spPr>
      </p:pic>
    </p:spTree>
    <p:extLst>
      <p:ext uri="{BB962C8B-B14F-4D97-AF65-F5344CB8AC3E}">
        <p14:creationId xmlns:p14="http://schemas.microsoft.com/office/powerpoint/2010/main" val="3017046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361055000 | Misuses drugs (finding) | </a:t>
            </a:r>
            <a:endParaRPr lang="en-GB" dirty="0"/>
          </a:p>
        </p:txBody>
      </p:sp>
      <p:pic>
        <p:nvPicPr>
          <p:cNvPr id="4" name="Content Placeholder 3"/>
          <p:cNvPicPr>
            <a:picLocks noGrp="1" noChangeAspect="1"/>
          </p:cNvPicPr>
          <p:nvPr>
            <p:ph idx="1"/>
          </p:nvPr>
        </p:nvPicPr>
        <p:blipFill>
          <a:blip r:embed="rId2"/>
          <a:stretch>
            <a:fillRect/>
          </a:stretch>
        </p:blipFill>
        <p:spPr>
          <a:xfrm>
            <a:off x="3779687" y="1825625"/>
            <a:ext cx="4632625" cy="4351338"/>
          </a:xfrm>
          <a:prstGeom prst="rect">
            <a:avLst/>
          </a:prstGeom>
        </p:spPr>
      </p:pic>
    </p:spTree>
    <p:extLst>
      <p:ext uri="{BB962C8B-B14F-4D97-AF65-F5344CB8AC3E}">
        <p14:creationId xmlns:p14="http://schemas.microsoft.com/office/powerpoint/2010/main" val="1511911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a:t>
            </a:r>
            <a:endParaRPr lang="en-GB" dirty="0"/>
          </a:p>
        </p:txBody>
      </p:sp>
      <p:sp>
        <p:nvSpPr>
          <p:cNvPr id="3" name="Content Placeholder 2"/>
          <p:cNvSpPr>
            <a:spLocks noGrp="1"/>
          </p:cNvSpPr>
          <p:nvPr>
            <p:ph idx="1"/>
          </p:nvPr>
        </p:nvSpPr>
        <p:spPr/>
        <p:txBody>
          <a:bodyPr/>
          <a:lstStyle/>
          <a:p>
            <a:endParaRPr lang="en-GB" dirty="0" smtClean="0"/>
          </a:p>
          <a:p>
            <a:r>
              <a:rPr lang="en-GB" dirty="0" smtClean="0"/>
              <a:t>degraded browsing, searching, reporting capabilities and support of post-coordination </a:t>
            </a:r>
          </a:p>
          <a:p>
            <a:endParaRPr lang="en-GB" dirty="0"/>
          </a:p>
          <a:p>
            <a:r>
              <a:rPr lang="en-GB" dirty="0" smtClean="0"/>
              <a:t>Some similarities to the position that previously pertained in “{</a:t>
            </a:r>
            <a:r>
              <a:rPr lang="en-GB" i="1" dirty="0" smtClean="0"/>
              <a:t>substance</a:t>
            </a:r>
            <a:r>
              <a:rPr lang="en-GB" dirty="0" smtClean="0"/>
              <a:t>} allergy” and “{</a:t>
            </a:r>
            <a:r>
              <a:rPr lang="en-GB" i="1" dirty="0" smtClean="0"/>
              <a:t>substance</a:t>
            </a:r>
            <a:r>
              <a:rPr lang="en-GB" dirty="0" smtClean="0"/>
              <a:t>} adverse reaction” domains</a:t>
            </a:r>
          </a:p>
          <a:p>
            <a:pPr marL="0" indent="0">
              <a:buNone/>
            </a:pPr>
            <a:endParaRPr lang="en-GB" dirty="0"/>
          </a:p>
        </p:txBody>
      </p:sp>
    </p:spTree>
    <p:extLst>
      <p:ext uri="{BB962C8B-B14F-4D97-AF65-F5344CB8AC3E}">
        <p14:creationId xmlns:p14="http://schemas.microsoft.com/office/powerpoint/2010/main" val="395530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Notoriously fractal semantics</a:t>
            </a:r>
            <a:endParaRPr lang="en-GB" dirty="0"/>
          </a:p>
        </p:txBody>
      </p:sp>
      <p:sp>
        <p:nvSpPr>
          <p:cNvPr id="3" name="Content Placeholder 2"/>
          <p:cNvSpPr>
            <a:spLocks noGrp="1"/>
          </p:cNvSpPr>
          <p:nvPr>
            <p:ph idx="1"/>
          </p:nvPr>
        </p:nvSpPr>
        <p:spPr/>
        <p:txBody>
          <a:bodyPr>
            <a:normAutofit fontScale="55000" lnSpcReduction="20000"/>
          </a:bodyPr>
          <a:lstStyle/>
          <a:p>
            <a:pPr marL="0" indent="0" algn="ctr">
              <a:buNone/>
            </a:pPr>
            <a:r>
              <a:rPr lang="en-GB" dirty="0"/>
              <a:t>"When I use a </a:t>
            </a:r>
            <a:r>
              <a:rPr lang="en-GB" dirty="0" smtClean="0"/>
              <a:t>word, it </a:t>
            </a:r>
            <a:r>
              <a:rPr lang="en-GB" dirty="0"/>
              <a:t>means just what I choose it to mean—neither more nor less</a:t>
            </a:r>
            <a:r>
              <a:rPr lang="en-GB" dirty="0" smtClean="0"/>
              <a:t>.”</a:t>
            </a:r>
          </a:p>
          <a:p>
            <a:pPr marL="0" indent="0">
              <a:buNone/>
            </a:pPr>
            <a:endParaRPr lang="en-GB" dirty="0"/>
          </a:p>
          <a:p>
            <a:pPr marL="0" indent="0">
              <a:buNone/>
            </a:pPr>
            <a:r>
              <a:rPr lang="en-GB" dirty="0" smtClean="0"/>
              <a:t>"</a:t>
            </a:r>
            <a:r>
              <a:rPr lang="en-GB" dirty="0"/>
              <a:t>Intentional </a:t>
            </a:r>
            <a:r>
              <a:rPr lang="en-GB" dirty="0" smtClean="0"/>
              <a:t>or unintentional misuse?</a:t>
            </a:r>
          </a:p>
          <a:p>
            <a:pPr marL="457200" lvl="1" indent="0">
              <a:buNone/>
            </a:pPr>
            <a:r>
              <a:rPr lang="en-GB" dirty="0" smtClean="0"/>
              <a:t>e.g</a:t>
            </a:r>
            <a:r>
              <a:rPr lang="en-GB" dirty="0"/>
              <a:t>. </a:t>
            </a:r>
            <a:r>
              <a:rPr lang="en-GB" dirty="0" smtClean="0"/>
              <a:t>is ‘poor </a:t>
            </a:r>
            <a:r>
              <a:rPr lang="en-GB" dirty="0"/>
              <a:t>salbutamol inhaler </a:t>
            </a:r>
            <a:r>
              <a:rPr lang="en-GB" dirty="0" smtClean="0"/>
              <a:t>technique’ </a:t>
            </a:r>
            <a:r>
              <a:rPr lang="en-GB" dirty="0"/>
              <a:t>drug </a:t>
            </a:r>
            <a:r>
              <a:rPr lang="en-GB" dirty="0" smtClean="0"/>
              <a:t>misuse?</a:t>
            </a:r>
            <a:br>
              <a:rPr lang="en-GB" dirty="0" smtClean="0"/>
            </a:br>
            <a:r>
              <a:rPr lang="en-GB" dirty="0" smtClean="0"/>
              <a:t>	</a:t>
            </a:r>
            <a:endParaRPr lang="en-GB" dirty="0"/>
          </a:p>
          <a:p>
            <a:pPr marL="0" indent="0">
              <a:buNone/>
            </a:pPr>
            <a:r>
              <a:rPr lang="en-GB" dirty="0"/>
              <a:t>I</a:t>
            </a:r>
            <a:r>
              <a:rPr lang="en-GB" dirty="0" smtClean="0"/>
              <a:t>ntentional or unintentional professional misuse?</a:t>
            </a:r>
          </a:p>
          <a:p>
            <a:pPr marL="0" indent="0">
              <a:buNone/>
            </a:pPr>
            <a:r>
              <a:rPr lang="en-GB" dirty="0" smtClean="0"/>
              <a:t>	e.g. 'antibiotic misuse‘, wrong indication, wrong dose prescribed</a:t>
            </a:r>
          </a:p>
          <a:p>
            <a:pPr marL="0" indent="0">
              <a:buNone/>
            </a:pPr>
            <a:endParaRPr lang="en-GB" dirty="0" smtClean="0"/>
          </a:p>
          <a:p>
            <a:pPr marL="0" indent="0">
              <a:buNone/>
            </a:pPr>
            <a:r>
              <a:rPr lang="en-GB" dirty="0" smtClean="0"/>
              <a:t>Poor prescribing / compliance in general?</a:t>
            </a:r>
          </a:p>
          <a:p>
            <a:pPr marL="0" indent="0">
              <a:buNone/>
            </a:pPr>
            <a:endParaRPr lang="en-GB" dirty="0" smtClean="0"/>
          </a:p>
          <a:p>
            <a:pPr marL="0" indent="0">
              <a:buNone/>
            </a:pPr>
            <a:r>
              <a:rPr lang="en-GB" dirty="0" smtClean="0"/>
              <a:t>“</a:t>
            </a:r>
            <a:r>
              <a:rPr lang="en-GB" dirty="0"/>
              <a:t>H</a:t>
            </a:r>
            <a:r>
              <a:rPr lang="en-GB" dirty="0" smtClean="0"/>
              <a:t>armful" </a:t>
            </a:r>
          </a:p>
          <a:p>
            <a:pPr marL="0" indent="0">
              <a:buNone/>
            </a:pPr>
            <a:r>
              <a:rPr lang="en-GB" dirty="0"/>
              <a:t> </a:t>
            </a:r>
            <a:r>
              <a:rPr lang="en-GB" dirty="0" smtClean="0"/>
              <a:t>   	</a:t>
            </a:r>
            <a:r>
              <a:rPr lang="en-GB" sz="2400" dirty="0" smtClean="0"/>
              <a:t>How? e.g</a:t>
            </a:r>
            <a:r>
              <a:rPr lang="en-GB" sz="2400" dirty="0"/>
              <a:t>. physical, mental, moral, religious, ethical, financial, </a:t>
            </a:r>
            <a:r>
              <a:rPr lang="en-GB" sz="2400" dirty="0" smtClean="0"/>
              <a:t>forensic.</a:t>
            </a:r>
          </a:p>
          <a:p>
            <a:pPr marL="0" indent="0">
              <a:buNone/>
            </a:pPr>
            <a:r>
              <a:rPr lang="en-GB" sz="2400" dirty="0"/>
              <a:t>	</a:t>
            </a:r>
            <a:r>
              <a:rPr lang="en-GB" sz="2400" dirty="0" smtClean="0"/>
              <a:t>To whom? e.g. 'subject of record' or the person 'subject of record' sells her methadone to?</a:t>
            </a:r>
          </a:p>
          <a:p>
            <a:pPr marL="0" indent="0">
              <a:buNone/>
            </a:pPr>
            <a:endParaRPr lang="en-GB" sz="2400" dirty="0" smtClean="0"/>
          </a:p>
          <a:p>
            <a:pPr marL="0" indent="0">
              <a:buNone/>
            </a:pPr>
            <a:endParaRPr lang="en-GB" sz="2400" dirty="0" smtClean="0"/>
          </a:p>
          <a:p>
            <a:pPr marL="0" indent="0">
              <a:buNone/>
            </a:pPr>
            <a:r>
              <a:rPr lang="en-GB" sz="2400" dirty="0"/>
              <a:t>	</a:t>
            </a:r>
            <a:endParaRPr lang="en-GB" dirty="0"/>
          </a:p>
        </p:txBody>
      </p:sp>
    </p:spTree>
    <p:extLst>
      <p:ext uri="{BB962C8B-B14F-4D97-AF65-F5344CB8AC3E}">
        <p14:creationId xmlns:p14="http://schemas.microsoft.com/office/powerpoint/2010/main" val="41388334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8330AC6E44AF845ABAB0ED00B5F4D6B" ma:contentTypeVersion="0" ma:contentTypeDescription="Create a new document." ma:contentTypeScope="" ma:versionID="9cc9eff111ae04a5d816474b49d52a28">
  <xsd:schema xmlns:xsd="http://www.w3.org/2001/XMLSchema" xmlns:xs="http://www.w3.org/2001/XMLSchema" xmlns:p="http://schemas.microsoft.com/office/2006/metadata/properties" targetNamespace="http://schemas.microsoft.com/office/2006/metadata/properties" ma:root="true" ma:fieldsID="f8885aa826ccc428d9242ca5915db59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Summary"/>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CA939F0-477B-4862-8C14-A5B58E346D24}">
  <ds:schemaRefs>
    <ds:schemaRef ds:uri="http://www.w3.org/XML/1998/namespace"/>
    <ds:schemaRef ds:uri="http://purl.org/dc/elements/1.1/"/>
    <ds:schemaRef ds:uri="http://schemas.microsoft.com/office/2006/documentManagement/types"/>
    <ds:schemaRef ds:uri="http://schemas.openxmlformats.org/package/2006/metadata/core-properties"/>
    <ds:schemaRef ds:uri="http://schemas.microsoft.com/office/infopath/2007/PartnerControls"/>
    <ds:schemaRef ds:uri="http://schemas.microsoft.com/office/2006/metadata/properties"/>
    <ds:schemaRef ds:uri="http://purl.org/dc/dcmitype/"/>
    <ds:schemaRef ds:uri="http://purl.org/dc/terms/"/>
  </ds:schemaRefs>
</ds:datastoreItem>
</file>

<file path=customXml/itemProps2.xml><?xml version="1.0" encoding="utf-8"?>
<ds:datastoreItem xmlns:ds="http://schemas.openxmlformats.org/officeDocument/2006/customXml" ds:itemID="{4F02878D-DC27-4C7D-B4FB-CA2B952CFC87}">
  <ds:schemaRefs>
    <ds:schemaRef ds:uri="http://schemas.microsoft.com/sharepoint/v3/contenttype/forms"/>
  </ds:schemaRefs>
</ds:datastoreItem>
</file>

<file path=customXml/itemProps3.xml><?xml version="1.0" encoding="utf-8"?>
<ds:datastoreItem xmlns:ds="http://schemas.openxmlformats.org/officeDocument/2006/customXml" ds:itemID="{B987E4D7-3079-4B7B-8407-8B63D5FCDE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3751</TotalTime>
  <Words>793</Words>
  <Application>Microsoft Office PowerPoint</Application>
  <PresentationFormat>Custom</PresentationFormat>
  <Paragraphs>153</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Substance and drug abuse and misuse findings/disorders in SNOMED CT: resolving ambiguity, modelling issues and hierarchy rationalisation </vt:lpstr>
      <vt:lpstr>Substance misuse/abuse ONLY</vt:lpstr>
      <vt:lpstr>Summary</vt:lpstr>
      <vt:lpstr>Concepts where ‘Foo misuse’ and ‘Foo abuse’ are synonyms</vt:lpstr>
      <vt:lpstr>Concepts where ‘Foo misuse’ and ‘Foo abuse’ describe discrete concepts</vt:lpstr>
      <vt:lpstr>66214007 | Substance abuse (disorder) | </vt:lpstr>
      <vt:lpstr>361055000 | Misuses drugs (finding) | </vt:lpstr>
      <vt:lpstr>Impact</vt:lpstr>
      <vt:lpstr>Notoriously fractal semantics</vt:lpstr>
      <vt:lpstr>Solution</vt:lpstr>
      <vt:lpstr>Presentation to NurSIG meeting April 2009-09-25: proposed definitions</vt:lpstr>
      <vt:lpstr>Presentation to NurSIG meeting April 2009-09-25: proposed definitions </vt:lpstr>
      <vt:lpstr>Presentation to NurSIG meeting April 2009-09-25:</vt:lpstr>
      <vt:lpstr>Consensus?</vt:lpstr>
      <vt:lpstr>PowerPoint Presentation</vt:lpstr>
      <vt:lpstr>PowerPoint Presentation</vt:lpstr>
      <vt:lpstr>Only two choices for action?</vt:lpstr>
      <vt:lpstr>Only two modeling choices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Substance and drug abuse and misuse findings/disorders in SNOMED CT: resolving ambiguity, hierarchy organisation and modelling issues</dc:title>
  <dc:creator>Malcolm_Duncan</dc:creator>
  <cp:lastModifiedBy>Wooler Elaine</cp:lastModifiedBy>
  <cp:revision>23</cp:revision>
  <dcterms:created xsi:type="dcterms:W3CDTF">2016-09-01T12:10:44Z</dcterms:created>
  <dcterms:modified xsi:type="dcterms:W3CDTF">2017-12-07T20:38:29Z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0x01010088330AC6E44AF845ABAB0ED00B5F4D6B</vt:lpwstr>
  </property>
</Properties>
</file>