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2" r:id="rId3"/>
    <p:sldId id="267" r:id="rId4"/>
    <p:sldId id="263" r:id="rId5"/>
    <p:sldId id="264" r:id="rId6"/>
    <p:sldId id="265" r:id="rId7"/>
    <p:sldId id="273" r:id="rId8"/>
    <p:sldId id="266" r:id="rId9"/>
    <p:sldId id="268" r:id="rId10"/>
    <p:sldId id="269" r:id="rId11"/>
    <p:sldId id="270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01"/>
    <p:restoredTop sz="94601"/>
  </p:normalViewPr>
  <p:slideViewPr>
    <p:cSldViewPr snapToGrid="0" snapToObjects="1">
      <p:cViewPr varScale="1">
        <p:scale>
          <a:sx n="206" d="100"/>
          <a:sy n="206" d="100"/>
        </p:scale>
        <p:origin x="184" y="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20A6A-8D75-F247-92EA-6FF5DBB7AD2F}" type="datetimeFigureOut">
              <a:rPr lang="en-US" smtClean="0"/>
              <a:t>9/21/17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4F54-50F0-8E41-BCFE-8128B6AE0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660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20A6A-8D75-F247-92EA-6FF5DBB7AD2F}" type="datetimeFigureOut">
              <a:rPr lang="en-US" smtClean="0"/>
              <a:t>9/21/17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4F54-50F0-8E41-BCFE-8128B6AE0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14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20A6A-8D75-F247-92EA-6FF5DBB7AD2F}" type="datetimeFigureOut">
              <a:rPr lang="en-US" smtClean="0"/>
              <a:t>9/21/17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4F54-50F0-8E41-BCFE-8128B6AE0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047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20A6A-8D75-F247-92EA-6FF5DBB7AD2F}" type="datetimeFigureOut">
              <a:rPr lang="en-US" smtClean="0"/>
              <a:t>9/21/17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4F54-50F0-8E41-BCFE-8128B6AE0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098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20A6A-8D75-F247-92EA-6FF5DBB7AD2F}" type="datetimeFigureOut">
              <a:rPr lang="en-US" smtClean="0"/>
              <a:t>9/21/17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4F54-50F0-8E41-BCFE-8128B6AE0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998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20A6A-8D75-F247-92EA-6FF5DBB7AD2F}" type="datetimeFigureOut">
              <a:rPr lang="en-US" smtClean="0"/>
              <a:t>9/21/17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4F54-50F0-8E41-BCFE-8128B6AE0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784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20A6A-8D75-F247-92EA-6FF5DBB7AD2F}" type="datetimeFigureOut">
              <a:rPr lang="en-US" smtClean="0"/>
              <a:t>9/21/17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4F54-50F0-8E41-BCFE-8128B6AE0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07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20A6A-8D75-F247-92EA-6FF5DBB7AD2F}" type="datetimeFigureOut">
              <a:rPr lang="en-US" smtClean="0"/>
              <a:t>9/21/17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4F54-50F0-8E41-BCFE-8128B6AE0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648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20A6A-8D75-F247-92EA-6FF5DBB7AD2F}" type="datetimeFigureOut">
              <a:rPr lang="en-US" smtClean="0"/>
              <a:t>9/21/17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4F54-50F0-8E41-BCFE-8128B6AE0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445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20A6A-8D75-F247-92EA-6FF5DBB7AD2F}" type="datetimeFigureOut">
              <a:rPr lang="en-US" smtClean="0"/>
              <a:t>9/21/17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4F54-50F0-8E41-BCFE-8128B6AE0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785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20A6A-8D75-F247-92EA-6FF5DBB7AD2F}" type="datetimeFigureOut">
              <a:rPr lang="en-US" smtClean="0"/>
              <a:t>9/21/17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4F54-50F0-8E41-BCFE-8128B6AE0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465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520A6A-8D75-F247-92EA-6FF5DBB7AD2F}" type="datetimeFigureOut">
              <a:rPr lang="en-US" smtClean="0"/>
              <a:t>9/21/17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8A4F54-50F0-8E41-BCFE-8128B6AE0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437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4902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Modeling of sepsis based </a:t>
            </a:r>
            <a:r>
              <a:rPr lang="en-US" smtClean="0"/>
              <a:t>on the </a:t>
            </a:r>
            <a:r>
              <a:rPr lang="en-US" smtClean="0"/>
              <a:t>third </a:t>
            </a:r>
            <a:r>
              <a:rPr lang="en-US" dirty="0" smtClean="0"/>
              <a:t>International Consensus Definitions for Sepsis and Septic Shock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1880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Revised </a:t>
            </a:r>
            <a:r>
              <a:rPr lang="en-US" dirty="0" smtClean="0"/>
              <a:t>model of bacterial sepsis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134619"/>
            <a:ext cx="10515600" cy="373334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7032" y="6468762"/>
            <a:ext cx="31550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FSN should be revised to Sepsis due to bacterial infection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5860075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Revised model of Sepsis due to urinary tract infection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590788"/>
            <a:ext cx="10515600" cy="2821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983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third International Consensus Definitions for Sepsis and Septic Shock (Sepsis-3) published in </a:t>
            </a:r>
            <a:r>
              <a:rPr lang="en-US" dirty="0" smtClean="0"/>
              <a:t>2016</a:t>
            </a:r>
          </a:p>
          <a:p>
            <a:r>
              <a:rPr lang="en-US" dirty="0" smtClean="0"/>
              <a:t>Key findings:</a:t>
            </a:r>
          </a:p>
          <a:p>
            <a:pPr lvl="1"/>
            <a:r>
              <a:rPr lang="en-US" dirty="0" smtClean="0"/>
              <a:t>Limitations </a:t>
            </a:r>
            <a:r>
              <a:rPr lang="en-US" dirty="0"/>
              <a:t>of previous definitions included an excessive focus on inflammation, the misleading model that sepsis follows a continuum through severe sepsis to shock, and </a:t>
            </a:r>
            <a:r>
              <a:rPr lang="en-US" i="1" dirty="0"/>
              <a:t>inadequate specificity and sensitivity of the systemic inflammatory response syndrome (SIRS) criteria</a:t>
            </a:r>
            <a:r>
              <a:rPr lang="en-US" dirty="0"/>
              <a:t>. </a:t>
            </a:r>
            <a:endParaRPr lang="en-US" dirty="0" smtClean="0"/>
          </a:p>
          <a:p>
            <a:pPr lvl="1"/>
            <a:r>
              <a:rPr lang="en-US" dirty="0" smtClean="0"/>
              <a:t>Multiple </a:t>
            </a:r>
            <a:r>
              <a:rPr lang="en-US" dirty="0"/>
              <a:t>definitions and terminologies are currently in use for sepsis, septic shock, and organ dysfunction, leading to discrepancies in reported incidence and observed mortality.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task force concluded the term </a:t>
            </a:r>
            <a:r>
              <a:rPr lang="en-US" i="1" dirty="0"/>
              <a:t>severe sepsis</a:t>
            </a:r>
            <a:r>
              <a:rPr lang="en-US" dirty="0"/>
              <a:t> was redundant.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Sepsis-</a:t>
            </a:r>
            <a:r>
              <a:rPr lang="en-US" dirty="0" smtClean="0"/>
              <a:t>3 Definitions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0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model of sepsis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677867"/>
            <a:ext cx="10515600" cy="2646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734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Should sepsis be considered a kind of infectious disease?</a:t>
            </a:r>
          </a:p>
          <a:p>
            <a:r>
              <a:rPr lang="en-US" dirty="0" smtClean="0"/>
              <a:t>What is the relationship between sepsis and SIRS?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13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concepts of sepsis</a:t>
            </a:r>
            <a:endParaRPr lang="en-US" dirty="0"/>
          </a:p>
        </p:txBody>
      </p:sp>
      <p:pic>
        <p:nvPicPr>
          <p:cNvPr id="4" name="Bildobjekt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78647" y="1825625"/>
            <a:ext cx="6434705" cy="43513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86111" y="6176963"/>
            <a:ext cx="10390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JAMA </a:t>
            </a:r>
            <a:r>
              <a:rPr lang="en-US" sz="1000" dirty="0" err="1"/>
              <a:t>Febr</a:t>
            </a:r>
            <a:r>
              <a:rPr lang="en-US" sz="1000" dirty="0"/>
              <a:t> 2016</a:t>
            </a:r>
          </a:p>
        </p:txBody>
      </p:sp>
    </p:spTree>
    <p:extLst>
      <p:ext uri="{BB962C8B-B14F-4D97-AF65-F5344CB8AC3E}">
        <p14:creationId xmlns:p14="http://schemas.microsoft.com/office/powerpoint/2010/main" val="209540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Sepsis </a:t>
            </a:r>
            <a:r>
              <a:rPr lang="mr-IN" dirty="0" smtClean="0"/>
              <a:t>–</a:t>
            </a:r>
            <a:r>
              <a:rPr lang="en-US" dirty="0" smtClean="0"/>
              <a:t> new terms and definitions</a:t>
            </a:r>
            <a:endParaRPr lang="en-US" dirty="0"/>
          </a:p>
        </p:txBody>
      </p:sp>
      <p:pic>
        <p:nvPicPr>
          <p:cNvPr id="4" name="Bildobjekt 5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48312" y="1825625"/>
            <a:ext cx="4095376" cy="43513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82513" y="6311900"/>
            <a:ext cx="12356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JAMA </a:t>
            </a:r>
            <a:r>
              <a:rPr lang="en-US" sz="1000" dirty="0" err="1" smtClean="0"/>
              <a:t>Febr</a:t>
            </a:r>
            <a:r>
              <a:rPr lang="en-US" sz="1000" dirty="0" smtClean="0"/>
              <a:t> 2016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8124477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modeling template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Sepsis due to infection {caused by X}/{of body site Y}</a:t>
            </a:r>
          </a:p>
          <a:p>
            <a:pPr lvl="1"/>
            <a:r>
              <a:rPr lang="en-US" dirty="0" smtClean="0"/>
              <a:t>Is A 238147009 |Organ dysfunction syndrome (disorder)|</a:t>
            </a:r>
          </a:p>
          <a:p>
            <a:pPr lvl="1"/>
            <a:r>
              <a:rPr lang="en-US" dirty="0" smtClean="0"/>
              <a:t>370135005 |Pathological process (attribute)|= Dysregulated host response (qualifier value)</a:t>
            </a:r>
          </a:p>
          <a:p>
            <a:pPr lvl="1"/>
            <a:r>
              <a:rPr lang="en-US" dirty="0" smtClean="0"/>
              <a:t>42752001 |Due to (attribute)|= Infection caused by X (disorder) / Infection of Y (disorder)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721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pathological process </a:t>
            </a:r>
            <a:r>
              <a:rPr lang="mr-IN" dirty="0" smtClean="0"/>
              <a:t>–</a:t>
            </a:r>
            <a:r>
              <a:rPr lang="en-US" dirty="0" smtClean="0"/>
              <a:t> dysregulated host response (qualifier value)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049495"/>
            <a:ext cx="10515600" cy="1903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41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Revised model of sepsis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306886"/>
            <a:ext cx="10515600" cy="3388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615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257</Words>
  <Application>Microsoft Macintosh PowerPoint</Application>
  <PresentationFormat>Widescreen</PresentationFormat>
  <Paragraphs>25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Calibri</vt:lpstr>
      <vt:lpstr>Calibri Light</vt:lpstr>
      <vt:lpstr>Mangal</vt:lpstr>
      <vt:lpstr>Arial</vt:lpstr>
      <vt:lpstr>Office Theme</vt:lpstr>
      <vt:lpstr>Modeling of sepsis based on the third International Consensus Definitions for Sepsis and Septic Shock</vt:lpstr>
      <vt:lpstr>Sepsis-3 Definitions</vt:lpstr>
      <vt:lpstr>Current model of sepsis</vt:lpstr>
      <vt:lpstr>Questions</vt:lpstr>
      <vt:lpstr>Key concepts of sepsis</vt:lpstr>
      <vt:lpstr>Sepsis – new terms and definitions</vt:lpstr>
      <vt:lpstr>Proposed modeling template</vt:lpstr>
      <vt:lpstr>New pathological process – dysregulated host response (qualifier value)</vt:lpstr>
      <vt:lpstr>Revised model of sepsis</vt:lpstr>
      <vt:lpstr>Revised model of bacterial sepsis</vt:lpstr>
      <vt:lpstr>Revised model of Sepsis due to urinary tract infection</vt:lpstr>
    </vt:vector>
  </TitlesOfParts>
  <Company/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Bruce J. Goldberg</dc:creator>
  <cp:lastModifiedBy>Bruce J. Goldberg</cp:lastModifiedBy>
  <cp:revision>12</cp:revision>
  <dcterms:created xsi:type="dcterms:W3CDTF">2017-09-21T17:46:42Z</dcterms:created>
  <dcterms:modified xsi:type="dcterms:W3CDTF">2017-09-22T01:28:28Z</dcterms:modified>
</cp:coreProperties>
</file>