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256" r:id="rId2"/>
    <p:sldId id="257" r:id="rId3"/>
    <p:sldId id="258" r:id="rId4"/>
    <p:sldId id="289" r:id="rId5"/>
    <p:sldId id="259" r:id="rId6"/>
    <p:sldId id="277" r:id="rId7"/>
    <p:sldId id="261" r:id="rId8"/>
    <p:sldId id="262" r:id="rId9"/>
    <p:sldId id="267" r:id="rId10"/>
    <p:sldId id="270" r:id="rId11"/>
    <p:sldId id="268" r:id="rId12"/>
    <p:sldId id="269" r:id="rId13"/>
    <p:sldId id="271" r:id="rId14"/>
    <p:sldId id="272" r:id="rId15"/>
    <p:sldId id="273" r:id="rId16"/>
    <p:sldId id="263" r:id="rId17"/>
    <p:sldId id="274" r:id="rId18"/>
    <p:sldId id="275" r:id="rId19"/>
    <p:sldId id="264" r:id="rId20"/>
    <p:sldId id="276" r:id="rId21"/>
    <p:sldId id="265" r:id="rId22"/>
    <p:sldId id="266" r:id="rId23"/>
    <p:sldId id="278" r:id="rId24"/>
    <p:sldId id="279" r:id="rId25"/>
    <p:sldId id="280" r:id="rId26"/>
    <p:sldId id="282" r:id="rId27"/>
    <p:sldId id="283" r:id="rId28"/>
    <p:sldId id="281" r:id="rId29"/>
    <p:sldId id="284" r:id="rId30"/>
    <p:sldId id="285" r:id="rId31"/>
    <p:sldId id="286" r:id="rId32"/>
    <p:sldId id="287" r:id="rId33"/>
    <p:sldId id="288"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p:restoredTop sz="94626"/>
  </p:normalViewPr>
  <p:slideViewPr>
    <p:cSldViewPr snapToGrid="0" snapToObjects="1">
      <p:cViewPr>
        <p:scale>
          <a:sx n="120" d="100"/>
          <a:sy n="120" d="100"/>
        </p:scale>
        <p:origin x="488" y="10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esProps" Target="pres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viewProps" Target="viewProps.xml"/><Relationship Id="rId38" Type="http://schemas.openxmlformats.org/officeDocument/2006/relationships/theme" Target="theme/theme1.xml"/><Relationship Id="rId39" Type="http://schemas.openxmlformats.org/officeDocument/2006/relationships/tableStyles" Target="tableStyles.xml"/><Relationship Id="rId4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BD44107-FA9E-46A0-BE97-DBC7800B21CC}" type="datetimeFigureOut">
              <a:rPr lang="en-US" smtClean="0"/>
              <a:t>10/24/17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9BE7626-B739-40B4-92A2-BD47A4DD0A2A}" type="slidenum">
              <a:rPr lang="en-US" smtClean="0"/>
              <a:t>‹#›</a:t>
            </a:fld>
            <a:endParaRPr lang="en-US"/>
          </a:p>
        </p:txBody>
      </p:sp>
    </p:spTree>
    <p:extLst>
      <p:ext uri="{BB962C8B-B14F-4D97-AF65-F5344CB8AC3E}">
        <p14:creationId xmlns:p14="http://schemas.microsoft.com/office/powerpoint/2010/main" val="453948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9BE7626-B739-40B4-92A2-BD47A4DD0A2A}" type="slidenum">
              <a:rPr lang="en-US" smtClean="0"/>
              <a:t>11</a:t>
            </a:fld>
            <a:endParaRPr lang="en-US"/>
          </a:p>
        </p:txBody>
      </p:sp>
    </p:spTree>
    <p:extLst>
      <p:ext uri="{BB962C8B-B14F-4D97-AF65-F5344CB8AC3E}">
        <p14:creationId xmlns:p14="http://schemas.microsoft.com/office/powerpoint/2010/main" val="1834877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9DD1BC3B-177F-5342-9672-5D6C070EEBBD}"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613404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D1BC3B-177F-5342-9672-5D6C070EEBBD}"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10158278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D1BC3B-177F-5342-9672-5D6C070EEBBD}"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523244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DD1BC3B-177F-5342-9672-5D6C070EEBBD}"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1560782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DD1BC3B-177F-5342-9672-5D6C070EEBBD}" type="datetimeFigureOut">
              <a:rPr lang="en-US" smtClean="0"/>
              <a:t>10/24/17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5658723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DD1BC3B-177F-5342-9672-5D6C070EEBBD}" type="datetimeFigureOut">
              <a:rPr lang="en-US" smtClean="0"/>
              <a:t>10/24/17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15593336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DD1BC3B-177F-5342-9672-5D6C070EEBBD}" type="datetimeFigureOut">
              <a:rPr lang="en-US" smtClean="0"/>
              <a:t>10/24/17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1978114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DD1BC3B-177F-5342-9672-5D6C070EEBBD}" type="datetimeFigureOut">
              <a:rPr lang="en-US" smtClean="0"/>
              <a:t>10/24/17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977356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D1BC3B-177F-5342-9672-5D6C070EEBBD}" type="datetimeFigureOut">
              <a:rPr lang="en-US" smtClean="0"/>
              <a:t>10/24/17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3271367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D1BC3B-177F-5342-9672-5D6C070EEBBD}" type="datetimeFigureOut">
              <a:rPr lang="en-US" smtClean="0"/>
              <a:t>10/24/17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6287335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DD1BC3B-177F-5342-9672-5D6C070EEBBD}" type="datetimeFigureOut">
              <a:rPr lang="en-US" smtClean="0"/>
              <a:t>10/24/17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7830118-DC97-3A40-AC3D-E026DE52ACC6}" type="slidenum">
              <a:rPr lang="en-US" smtClean="0"/>
              <a:t>‹#›</a:t>
            </a:fld>
            <a:endParaRPr lang="en-US"/>
          </a:p>
        </p:txBody>
      </p:sp>
    </p:spTree>
    <p:extLst>
      <p:ext uri="{BB962C8B-B14F-4D97-AF65-F5344CB8AC3E}">
        <p14:creationId xmlns:p14="http://schemas.microsoft.com/office/powerpoint/2010/main" val="150484504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1BC3B-177F-5342-9672-5D6C070EEBBD}" type="datetimeFigureOut">
              <a:rPr lang="en-US" smtClean="0"/>
              <a:t>10/24/17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830118-DC97-3A40-AC3D-E026DE52ACC6}" type="slidenum">
              <a:rPr lang="en-US" smtClean="0"/>
              <a:t>‹#›</a:t>
            </a:fld>
            <a:endParaRPr lang="en-US"/>
          </a:p>
        </p:txBody>
      </p:sp>
    </p:spTree>
    <p:extLst>
      <p:ext uri="{BB962C8B-B14F-4D97-AF65-F5344CB8AC3E}">
        <p14:creationId xmlns:p14="http://schemas.microsoft.com/office/powerpoint/2010/main" val="18840518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 Id="rId3"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3.tiff"/><Relationship Id="rId3" Type="http://schemas.openxmlformats.org/officeDocument/2006/relationships/image" Target="../media/image2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png"/><Relationship Id="rId3"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Complications and sequelae update</a:t>
            </a:r>
          </a:p>
        </p:txBody>
      </p:sp>
      <p:sp>
        <p:nvSpPr>
          <p:cNvPr id="3" name="Subtitle 2"/>
          <p:cNvSpPr>
            <a:spLocks noGrp="1"/>
          </p:cNvSpPr>
          <p:nvPr>
            <p:ph type="subTitle" idx="1"/>
          </p:nvPr>
        </p:nvSpPr>
        <p:spPr/>
        <p:txBody>
          <a:bodyPr/>
          <a:lstStyle/>
          <a:p>
            <a:r>
              <a:rPr lang="en-US" dirty="0"/>
              <a:t>Bruce Goldberg MD, PhD</a:t>
            </a:r>
          </a:p>
        </p:txBody>
      </p:sp>
    </p:spTree>
    <p:extLst>
      <p:ext uri="{BB962C8B-B14F-4D97-AF65-F5344CB8AC3E}">
        <p14:creationId xmlns:p14="http://schemas.microsoft.com/office/powerpoint/2010/main" val="2217181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ADAC6403-3631-4186-917E-9D89DDBD7AB2}"/>
              </a:ext>
            </a:extLst>
          </p:cNvPr>
          <p:cNvSpPr>
            <a:spLocks noGrp="1"/>
          </p:cNvSpPr>
          <p:nvPr>
            <p:ph type="title"/>
          </p:nvPr>
        </p:nvSpPr>
        <p:spPr/>
        <p:txBody>
          <a:bodyPr/>
          <a:lstStyle/>
          <a:p>
            <a:r>
              <a:rPr lang="en-US" dirty="0"/>
              <a:t>New device observables</a:t>
            </a:r>
          </a:p>
        </p:txBody>
      </p:sp>
      <p:pic>
        <p:nvPicPr>
          <p:cNvPr id="9" name="Content Placeholder 8">
            <a:extLst>
              <a:ext uri="{FF2B5EF4-FFF2-40B4-BE49-F238E27FC236}">
                <a16:creationId xmlns="" xmlns:a16="http://schemas.microsoft.com/office/drawing/2014/main" id="{AA1A0B3B-1A18-406A-A521-186DCBE564F2}"/>
              </a:ext>
            </a:extLst>
          </p:cNvPr>
          <p:cNvPicPr>
            <a:picLocks noGrp="1" noChangeAspect="1"/>
          </p:cNvPicPr>
          <p:nvPr>
            <p:ph idx="1"/>
          </p:nvPr>
        </p:nvPicPr>
        <p:blipFill>
          <a:blip r:embed="rId2"/>
          <a:stretch>
            <a:fillRect/>
          </a:stretch>
        </p:blipFill>
        <p:spPr>
          <a:xfrm>
            <a:off x="3862666" y="2520341"/>
            <a:ext cx="4466667" cy="2961905"/>
          </a:xfrm>
          <a:prstGeom prst="rect">
            <a:avLst/>
          </a:prstGeom>
        </p:spPr>
      </p:pic>
    </p:spTree>
    <p:extLst>
      <p:ext uri="{BB962C8B-B14F-4D97-AF65-F5344CB8AC3E}">
        <p14:creationId xmlns:p14="http://schemas.microsoft.com/office/powerpoint/2010/main" val="35492320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a:extLst>
              <a:ext uri="{FF2B5EF4-FFF2-40B4-BE49-F238E27FC236}">
                <a16:creationId xmlns="" xmlns:a16="http://schemas.microsoft.com/office/drawing/2014/main" id="{CA4CE886-16D1-4946-8E9E-D037A794F89B}"/>
              </a:ext>
            </a:extLst>
          </p:cNvPr>
          <p:cNvSpPr>
            <a:spLocks noGrp="1"/>
          </p:cNvSpPr>
          <p:nvPr>
            <p:ph type="title"/>
          </p:nvPr>
        </p:nvSpPr>
        <p:spPr/>
        <p:txBody>
          <a:bodyPr/>
          <a:lstStyle/>
          <a:p>
            <a:r>
              <a:rPr lang="en-US" dirty="0"/>
              <a:t>Modeling Blocked catheter as a finding</a:t>
            </a:r>
          </a:p>
        </p:txBody>
      </p:sp>
      <p:pic>
        <p:nvPicPr>
          <p:cNvPr id="20" name="Content Placeholder 19">
            <a:extLst>
              <a:ext uri="{FF2B5EF4-FFF2-40B4-BE49-F238E27FC236}">
                <a16:creationId xmlns="" xmlns:a16="http://schemas.microsoft.com/office/drawing/2014/main" id="{33D38CFB-9C11-4407-B876-59A91BF97ABE}"/>
              </a:ext>
            </a:extLst>
          </p:cNvPr>
          <p:cNvPicPr>
            <a:picLocks noGrp="1" noChangeAspect="1"/>
          </p:cNvPicPr>
          <p:nvPr>
            <p:ph idx="1"/>
          </p:nvPr>
        </p:nvPicPr>
        <p:blipFill>
          <a:blip r:embed="rId3"/>
          <a:stretch>
            <a:fillRect/>
          </a:stretch>
        </p:blipFill>
        <p:spPr>
          <a:xfrm>
            <a:off x="838200" y="1838731"/>
            <a:ext cx="10515600" cy="2606494"/>
          </a:xfrm>
          <a:prstGeom prst="rect">
            <a:avLst/>
          </a:prstGeom>
        </p:spPr>
      </p:pic>
      <p:pic>
        <p:nvPicPr>
          <p:cNvPr id="21" name="Picture 20">
            <a:extLst>
              <a:ext uri="{FF2B5EF4-FFF2-40B4-BE49-F238E27FC236}">
                <a16:creationId xmlns="" xmlns:a16="http://schemas.microsoft.com/office/drawing/2014/main" id="{31AF42F2-1C3F-4F6E-A77C-EF5DFCB16A6E}"/>
              </a:ext>
            </a:extLst>
          </p:cNvPr>
          <p:cNvPicPr>
            <a:picLocks noChangeAspect="1"/>
          </p:cNvPicPr>
          <p:nvPr/>
        </p:nvPicPr>
        <p:blipFill>
          <a:blip r:embed="rId4"/>
          <a:stretch>
            <a:fillRect/>
          </a:stretch>
        </p:blipFill>
        <p:spPr>
          <a:xfrm>
            <a:off x="89053" y="4543611"/>
            <a:ext cx="12192000" cy="2231762"/>
          </a:xfrm>
          <a:prstGeom prst="rect">
            <a:avLst/>
          </a:prstGeom>
        </p:spPr>
      </p:pic>
      <p:sp>
        <p:nvSpPr>
          <p:cNvPr id="22" name="TextBox 21">
            <a:extLst>
              <a:ext uri="{FF2B5EF4-FFF2-40B4-BE49-F238E27FC236}">
                <a16:creationId xmlns="" xmlns:a16="http://schemas.microsoft.com/office/drawing/2014/main" id="{67047F72-D302-432B-B649-63EE8C60EC82}"/>
              </a:ext>
            </a:extLst>
          </p:cNvPr>
          <p:cNvSpPr txBox="1"/>
          <p:nvPr/>
        </p:nvSpPr>
        <p:spPr>
          <a:xfrm>
            <a:off x="2864386" y="4924540"/>
            <a:ext cx="3150824" cy="400110"/>
          </a:xfrm>
          <a:prstGeom prst="rect">
            <a:avLst/>
          </a:prstGeom>
          <a:noFill/>
        </p:spPr>
        <p:txBody>
          <a:bodyPr wrap="square" rtlCol="0">
            <a:spAutoFit/>
          </a:bodyPr>
          <a:lstStyle/>
          <a:p>
            <a:r>
              <a:rPr lang="en-US" sz="1000" dirty="0"/>
              <a:t>Requires range of has interpretation to be extended to include 255412001 |Appearances (qualifier value)|</a:t>
            </a:r>
          </a:p>
        </p:txBody>
      </p:sp>
      <p:cxnSp>
        <p:nvCxnSpPr>
          <p:cNvPr id="24" name="Straight Arrow Connector 23">
            <a:extLst>
              <a:ext uri="{FF2B5EF4-FFF2-40B4-BE49-F238E27FC236}">
                <a16:creationId xmlns="" xmlns:a16="http://schemas.microsoft.com/office/drawing/2014/main" id="{FAA08690-9F89-4221-B52B-7534D75A023F}"/>
              </a:ext>
            </a:extLst>
          </p:cNvPr>
          <p:cNvCxnSpPr/>
          <p:nvPr/>
        </p:nvCxnSpPr>
        <p:spPr>
          <a:xfrm>
            <a:off x="4439798" y="5324650"/>
            <a:ext cx="440674" cy="4922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7611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AD51455-6921-4250-9891-78CE567E94F4}"/>
              </a:ext>
            </a:extLst>
          </p:cNvPr>
          <p:cNvSpPr>
            <a:spLocks noGrp="1"/>
          </p:cNvSpPr>
          <p:nvPr>
            <p:ph type="title"/>
          </p:nvPr>
        </p:nvSpPr>
        <p:spPr/>
        <p:txBody>
          <a:bodyPr/>
          <a:lstStyle/>
          <a:p>
            <a:r>
              <a:rPr lang="en-US" dirty="0"/>
              <a:t>Modeling blocked urinary catheter as a finding</a:t>
            </a:r>
          </a:p>
        </p:txBody>
      </p:sp>
      <p:pic>
        <p:nvPicPr>
          <p:cNvPr id="4" name="Content Placeholder 3">
            <a:extLst>
              <a:ext uri="{FF2B5EF4-FFF2-40B4-BE49-F238E27FC236}">
                <a16:creationId xmlns="" xmlns:a16="http://schemas.microsoft.com/office/drawing/2014/main" id="{85E82C71-BD91-4C7F-A92D-3C0822554472}"/>
              </a:ext>
            </a:extLst>
          </p:cNvPr>
          <p:cNvPicPr>
            <a:picLocks noGrp="1" noChangeAspect="1"/>
          </p:cNvPicPr>
          <p:nvPr>
            <p:ph idx="1"/>
          </p:nvPr>
        </p:nvPicPr>
        <p:blipFill>
          <a:blip r:embed="rId2"/>
          <a:stretch>
            <a:fillRect/>
          </a:stretch>
        </p:blipFill>
        <p:spPr>
          <a:xfrm>
            <a:off x="838200" y="1888048"/>
            <a:ext cx="10515600" cy="3036670"/>
          </a:xfrm>
          <a:prstGeom prst="rect">
            <a:avLst/>
          </a:prstGeom>
        </p:spPr>
      </p:pic>
      <p:pic>
        <p:nvPicPr>
          <p:cNvPr id="5" name="Picture 4">
            <a:extLst>
              <a:ext uri="{FF2B5EF4-FFF2-40B4-BE49-F238E27FC236}">
                <a16:creationId xmlns="" xmlns:a16="http://schemas.microsoft.com/office/drawing/2014/main" id="{85951BD7-059C-42DE-A5D3-F580497508D9}"/>
              </a:ext>
            </a:extLst>
          </p:cNvPr>
          <p:cNvPicPr>
            <a:picLocks noChangeAspect="1"/>
          </p:cNvPicPr>
          <p:nvPr/>
        </p:nvPicPr>
        <p:blipFill>
          <a:blip r:embed="rId3"/>
          <a:stretch>
            <a:fillRect/>
          </a:stretch>
        </p:blipFill>
        <p:spPr>
          <a:xfrm>
            <a:off x="121186" y="4924718"/>
            <a:ext cx="12192000" cy="1806588"/>
          </a:xfrm>
          <a:prstGeom prst="rect">
            <a:avLst/>
          </a:prstGeom>
        </p:spPr>
      </p:pic>
      <p:sp>
        <p:nvSpPr>
          <p:cNvPr id="6" name="TextBox 5">
            <a:extLst>
              <a:ext uri="{FF2B5EF4-FFF2-40B4-BE49-F238E27FC236}">
                <a16:creationId xmlns="" xmlns:a16="http://schemas.microsoft.com/office/drawing/2014/main" id="{FF71046E-94AF-4E02-B526-22297CC239B4}"/>
              </a:ext>
            </a:extLst>
          </p:cNvPr>
          <p:cNvSpPr txBox="1"/>
          <p:nvPr/>
        </p:nvSpPr>
        <p:spPr>
          <a:xfrm>
            <a:off x="3360144" y="5274014"/>
            <a:ext cx="2655066" cy="507831"/>
          </a:xfrm>
          <a:prstGeom prst="rect">
            <a:avLst/>
          </a:prstGeom>
          <a:noFill/>
        </p:spPr>
        <p:txBody>
          <a:bodyPr wrap="square" rtlCol="0">
            <a:spAutoFit/>
          </a:bodyPr>
          <a:lstStyle/>
          <a:p>
            <a:r>
              <a:rPr lang="en-US" sz="900" dirty="0"/>
              <a:t>Requires range of has interpretation to be extended to include 255412001 |Appearances (qualifier value)|</a:t>
            </a:r>
          </a:p>
        </p:txBody>
      </p:sp>
      <p:cxnSp>
        <p:nvCxnSpPr>
          <p:cNvPr id="8" name="Straight Arrow Connector 7">
            <a:extLst>
              <a:ext uri="{FF2B5EF4-FFF2-40B4-BE49-F238E27FC236}">
                <a16:creationId xmlns="" xmlns:a16="http://schemas.microsoft.com/office/drawing/2014/main" id="{F322E2DF-7B9C-4AC1-8575-1CE308A21064}"/>
              </a:ext>
            </a:extLst>
          </p:cNvPr>
          <p:cNvCxnSpPr>
            <a:cxnSpLocks/>
          </p:cNvCxnSpPr>
          <p:nvPr/>
        </p:nvCxnSpPr>
        <p:spPr>
          <a:xfrm>
            <a:off x="4704202" y="5629619"/>
            <a:ext cx="0" cy="3194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6475229" y="3902148"/>
            <a:ext cx="3891516" cy="646331"/>
          </a:xfrm>
          <a:prstGeom prst="rect">
            <a:avLst/>
          </a:prstGeom>
          <a:noFill/>
        </p:spPr>
        <p:txBody>
          <a:bodyPr wrap="square" rtlCol="0">
            <a:spAutoFit/>
          </a:bodyPr>
          <a:lstStyle/>
          <a:p>
            <a:r>
              <a:rPr lang="en-US" dirty="0" smtClean="0">
                <a:solidFill>
                  <a:srgbClr val="FF0000"/>
                </a:solidFill>
              </a:rPr>
              <a:t>Test model with more specific subtypes of device observables </a:t>
            </a:r>
            <a:endParaRPr lang="en-US" dirty="0">
              <a:solidFill>
                <a:srgbClr val="FF0000"/>
              </a:solidFill>
            </a:endParaRPr>
          </a:p>
        </p:txBody>
      </p:sp>
      <p:sp>
        <p:nvSpPr>
          <p:cNvPr id="7" name="TextBox 6"/>
          <p:cNvSpPr txBox="1"/>
          <p:nvPr/>
        </p:nvSpPr>
        <p:spPr>
          <a:xfrm>
            <a:off x="255182" y="6512224"/>
            <a:ext cx="7249549" cy="369332"/>
          </a:xfrm>
          <a:prstGeom prst="rect">
            <a:avLst/>
          </a:prstGeom>
          <a:noFill/>
        </p:spPr>
        <p:txBody>
          <a:bodyPr wrap="none" rtlCol="0">
            <a:spAutoFit/>
          </a:bodyPr>
          <a:lstStyle/>
          <a:p>
            <a:r>
              <a:rPr lang="en-US" dirty="0" smtClean="0">
                <a:solidFill>
                  <a:srgbClr val="FF0000"/>
                </a:solidFill>
              </a:rPr>
              <a:t>Move </a:t>
            </a:r>
            <a:r>
              <a:rPr lang="en-US" smtClean="0">
                <a:solidFill>
                  <a:srgbClr val="FF0000"/>
                </a:solidFill>
              </a:rPr>
              <a:t>obstructed (qualifier </a:t>
            </a:r>
            <a:r>
              <a:rPr lang="en-US" dirty="0" smtClean="0">
                <a:solidFill>
                  <a:srgbClr val="FF0000"/>
                </a:solidFill>
              </a:rPr>
              <a:t>value) under finding observable (qualifier value)</a:t>
            </a:r>
            <a:endParaRPr lang="en-US" dirty="0">
              <a:solidFill>
                <a:srgbClr val="FF0000"/>
              </a:solidFill>
            </a:endParaRPr>
          </a:p>
        </p:txBody>
      </p:sp>
      <p:cxnSp>
        <p:nvCxnSpPr>
          <p:cNvPr id="10" name="Straight Arrow Connector 9"/>
          <p:cNvCxnSpPr/>
          <p:nvPr/>
        </p:nvCxnSpPr>
        <p:spPr>
          <a:xfrm flipV="1">
            <a:off x="1679944" y="5629619"/>
            <a:ext cx="2488019" cy="8826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34799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06EFC3-7149-48FC-9EE2-AA0439136215}"/>
              </a:ext>
            </a:extLst>
          </p:cNvPr>
          <p:cNvSpPr>
            <a:spLocks noGrp="1"/>
          </p:cNvSpPr>
          <p:nvPr>
            <p:ph type="title"/>
          </p:nvPr>
        </p:nvSpPr>
        <p:spPr/>
        <p:txBody>
          <a:bodyPr/>
          <a:lstStyle/>
          <a:p>
            <a:r>
              <a:rPr lang="en-US" dirty="0"/>
              <a:t>Modeling Pacemaker pulse generator failure as a finding</a:t>
            </a:r>
          </a:p>
        </p:txBody>
      </p:sp>
      <p:pic>
        <p:nvPicPr>
          <p:cNvPr id="4" name="Content Placeholder 3">
            <a:extLst>
              <a:ext uri="{FF2B5EF4-FFF2-40B4-BE49-F238E27FC236}">
                <a16:creationId xmlns="" xmlns:a16="http://schemas.microsoft.com/office/drawing/2014/main" id="{D9B75820-CFD5-4580-8CAB-05D847006674}"/>
              </a:ext>
            </a:extLst>
          </p:cNvPr>
          <p:cNvPicPr>
            <a:picLocks noGrp="1" noChangeAspect="1"/>
          </p:cNvPicPr>
          <p:nvPr>
            <p:ph idx="1"/>
          </p:nvPr>
        </p:nvPicPr>
        <p:blipFill>
          <a:blip r:embed="rId2"/>
          <a:stretch>
            <a:fillRect/>
          </a:stretch>
        </p:blipFill>
        <p:spPr>
          <a:xfrm>
            <a:off x="838200" y="1776884"/>
            <a:ext cx="10515600" cy="1959008"/>
          </a:xfrm>
          <a:prstGeom prst="rect">
            <a:avLst/>
          </a:prstGeom>
        </p:spPr>
      </p:pic>
      <p:pic>
        <p:nvPicPr>
          <p:cNvPr id="5" name="Picture 4">
            <a:extLst>
              <a:ext uri="{FF2B5EF4-FFF2-40B4-BE49-F238E27FC236}">
                <a16:creationId xmlns="" xmlns:a16="http://schemas.microsoft.com/office/drawing/2014/main" id="{DBA80394-7ECC-432F-B815-4EBA8D669298}"/>
              </a:ext>
            </a:extLst>
          </p:cNvPr>
          <p:cNvPicPr>
            <a:picLocks noChangeAspect="1"/>
          </p:cNvPicPr>
          <p:nvPr/>
        </p:nvPicPr>
        <p:blipFill>
          <a:blip r:embed="rId3"/>
          <a:stretch>
            <a:fillRect/>
          </a:stretch>
        </p:blipFill>
        <p:spPr>
          <a:xfrm>
            <a:off x="0" y="4324119"/>
            <a:ext cx="12192000" cy="1875693"/>
          </a:xfrm>
          <a:prstGeom prst="rect">
            <a:avLst/>
          </a:prstGeom>
        </p:spPr>
      </p:pic>
    </p:spTree>
    <p:extLst>
      <p:ext uri="{BB962C8B-B14F-4D97-AF65-F5344CB8AC3E}">
        <p14:creationId xmlns:p14="http://schemas.microsoft.com/office/powerpoint/2010/main" val="32142917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90CC254-39B1-49A6-8183-26254833484C}"/>
              </a:ext>
            </a:extLst>
          </p:cNvPr>
          <p:cNvSpPr>
            <a:spLocks noGrp="1"/>
          </p:cNvSpPr>
          <p:nvPr>
            <p:ph type="title"/>
          </p:nvPr>
        </p:nvSpPr>
        <p:spPr/>
        <p:txBody>
          <a:bodyPr/>
          <a:lstStyle/>
          <a:p>
            <a:r>
              <a:rPr lang="en-US" dirty="0"/>
              <a:t>Modeling Malfunction of cardiac pacemaker as a finding</a:t>
            </a:r>
          </a:p>
        </p:txBody>
      </p:sp>
      <p:pic>
        <p:nvPicPr>
          <p:cNvPr id="7" name="Content Placeholder 6">
            <a:extLst>
              <a:ext uri="{FF2B5EF4-FFF2-40B4-BE49-F238E27FC236}">
                <a16:creationId xmlns="" xmlns:a16="http://schemas.microsoft.com/office/drawing/2014/main" id="{0F1800E7-77F3-46AD-B9C3-486C3B656909}"/>
              </a:ext>
            </a:extLst>
          </p:cNvPr>
          <p:cNvPicPr>
            <a:picLocks noGrp="1" noChangeAspect="1"/>
          </p:cNvPicPr>
          <p:nvPr>
            <p:ph idx="1"/>
          </p:nvPr>
        </p:nvPicPr>
        <p:blipFill>
          <a:blip r:embed="rId2"/>
          <a:stretch>
            <a:fillRect/>
          </a:stretch>
        </p:blipFill>
        <p:spPr>
          <a:xfrm>
            <a:off x="838200" y="1827048"/>
            <a:ext cx="9352381" cy="2409524"/>
          </a:xfrm>
          <a:prstGeom prst="rect">
            <a:avLst/>
          </a:prstGeom>
        </p:spPr>
      </p:pic>
      <p:pic>
        <p:nvPicPr>
          <p:cNvPr id="8" name="Picture 7">
            <a:extLst>
              <a:ext uri="{FF2B5EF4-FFF2-40B4-BE49-F238E27FC236}">
                <a16:creationId xmlns="" xmlns:a16="http://schemas.microsoft.com/office/drawing/2014/main" id="{8C1E2733-A701-44A9-A200-F7BE81332370}"/>
              </a:ext>
            </a:extLst>
          </p:cNvPr>
          <p:cNvPicPr>
            <a:picLocks noChangeAspect="1"/>
          </p:cNvPicPr>
          <p:nvPr/>
        </p:nvPicPr>
        <p:blipFill>
          <a:blip r:embed="rId3"/>
          <a:stretch>
            <a:fillRect/>
          </a:stretch>
        </p:blipFill>
        <p:spPr>
          <a:xfrm>
            <a:off x="838200" y="4351143"/>
            <a:ext cx="9314286" cy="2076190"/>
          </a:xfrm>
          <a:prstGeom prst="rect">
            <a:avLst/>
          </a:prstGeom>
        </p:spPr>
      </p:pic>
    </p:spTree>
    <p:extLst>
      <p:ext uri="{BB962C8B-B14F-4D97-AF65-F5344CB8AC3E}">
        <p14:creationId xmlns:p14="http://schemas.microsoft.com/office/powerpoint/2010/main" val="194847813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50C2100-11FB-4E52-A2C7-A081AF1A9234}"/>
              </a:ext>
            </a:extLst>
          </p:cNvPr>
          <p:cNvSpPr>
            <a:spLocks noGrp="1"/>
          </p:cNvSpPr>
          <p:nvPr>
            <p:ph type="title"/>
          </p:nvPr>
        </p:nvSpPr>
        <p:spPr/>
        <p:txBody>
          <a:bodyPr/>
          <a:lstStyle/>
          <a:p>
            <a:r>
              <a:rPr lang="en-US" dirty="0"/>
              <a:t>Equipment vs device</a:t>
            </a:r>
          </a:p>
        </p:txBody>
      </p:sp>
      <p:sp>
        <p:nvSpPr>
          <p:cNvPr id="4" name="Content Placeholder 3">
            <a:extLst>
              <a:ext uri="{FF2B5EF4-FFF2-40B4-BE49-F238E27FC236}">
                <a16:creationId xmlns="" xmlns:a16="http://schemas.microsoft.com/office/drawing/2014/main" id="{B7B8D697-9B66-4476-99B2-A20DBFF65066}"/>
              </a:ext>
            </a:extLst>
          </p:cNvPr>
          <p:cNvSpPr>
            <a:spLocks noGrp="1"/>
          </p:cNvSpPr>
          <p:nvPr>
            <p:ph sz="half" idx="1"/>
          </p:nvPr>
        </p:nvSpPr>
        <p:spPr>
          <a:xfrm>
            <a:off x="838200" y="1825624"/>
            <a:ext cx="5181600" cy="4872373"/>
          </a:xfrm>
        </p:spPr>
        <p:txBody>
          <a:bodyPr>
            <a:normAutofit/>
          </a:bodyPr>
          <a:lstStyle/>
          <a:p>
            <a:r>
              <a:rPr lang="en-US" sz="2400" dirty="0"/>
              <a:t>Inconsistent assignment of equipment and device observables</a:t>
            </a:r>
          </a:p>
          <a:p>
            <a:pPr marL="0" indent="0">
              <a:buNone/>
            </a:pPr>
            <a:endParaRPr lang="en-US" sz="2400" dirty="0"/>
          </a:p>
        </p:txBody>
      </p:sp>
      <p:pic>
        <p:nvPicPr>
          <p:cNvPr id="7" name="Content Placeholder 6">
            <a:extLst>
              <a:ext uri="{FF2B5EF4-FFF2-40B4-BE49-F238E27FC236}">
                <a16:creationId xmlns="" xmlns:a16="http://schemas.microsoft.com/office/drawing/2014/main" id="{256AA02D-6FCC-44BF-860A-49CCD3F2A41A}"/>
              </a:ext>
            </a:extLst>
          </p:cNvPr>
          <p:cNvPicPr>
            <a:picLocks noGrp="1" noChangeAspect="1"/>
          </p:cNvPicPr>
          <p:nvPr>
            <p:ph sz="half" idx="2"/>
          </p:nvPr>
        </p:nvPicPr>
        <p:blipFill>
          <a:blip r:embed="rId2"/>
          <a:stretch>
            <a:fillRect/>
          </a:stretch>
        </p:blipFill>
        <p:spPr>
          <a:xfrm>
            <a:off x="8214974" y="1836642"/>
            <a:ext cx="1933333" cy="845266"/>
          </a:xfrm>
          <a:prstGeom prst="rect">
            <a:avLst/>
          </a:prstGeom>
        </p:spPr>
      </p:pic>
      <p:pic>
        <p:nvPicPr>
          <p:cNvPr id="6" name="Picture 5">
            <a:extLst>
              <a:ext uri="{FF2B5EF4-FFF2-40B4-BE49-F238E27FC236}">
                <a16:creationId xmlns="" xmlns:a16="http://schemas.microsoft.com/office/drawing/2014/main" id="{9717B9D9-862F-4A07-8A12-34DEAC2CB3DA}"/>
              </a:ext>
            </a:extLst>
          </p:cNvPr>
          <p:cNvPicPr>
            <a:picLocks noChangeAspect="1"/>
          </p:cNvPicPr>
          <p:nvPr/>
        </p:nvPicPr>
        <p:blipFill>
          <a:blip r:embed="rId3"/>
          <a:stretch>
            <a:fillRect/>
          </a:stretch>
        </p:blipFill>
        <p:spPr>
          <a:xfrm>
            <a:off x="1378791" y="2583712"/>
            <a:ext cx="3066667" cy="4114286"/>
          </a:xfrm>
          <a:prstGeom prst="rect">
            <a:avLst/>
          </a:prstGeom>
        </p:spPr>
      </p:pic>
      <p:sp>
        <p:nvSpPr>
          <p:cNvPr id="8" name="Rectangle 7">
            <a:extLst>
              <a:ext uri="{FF2B5EF4-FFF2-40B4-BE49-F238E27FC236}">
                <a16:creationId xmlns="" xmlns:a16="http://schemas.microsoft.com/office/drawing/2014/main" id="{B874F725-DE84-419A-B572-E9461CC595A5}"/>
              </a:ext>
            </a:extLst>
          </p:cNvPr>
          <p:cNvSpPr/>
          <p:nvPr/>
        </p:nvSpPr>
        <p:spPr>
          <a:xfrm>
            <a:off x="7256443" y="2943394"/>
            <a:ext cx="4399403" cy="1569660"/>
          </a:xfrm>
          <a:prstGeom prst="rect">
            <a:avLst/>
          </a:prstGeom>
        </p:spPr>
        <p:txBody>
          <a:bodyPr wrap="square">
            <a:spAutoFit/>
          </a:bodyPr>
          <a:lstStyle/>
          <a:p>
            <a:r>
              <a:rPr lang="en-US" sz="1200" b="1" dirty="0"/>
              <a:t>Medical device (brief):</a:t>
            </a:r>
          </a:p>
          <a:p>
            <a:endParaRPr lang="en-US" sz="1200" dirty="0"/>
          </a:p>
          <a:p>
            <a:r>
              <a:rPr lang="en-US" sz="1200" dirty="0"/>
              <a:t>An article, instrument, apparatus or machine that is used in the prevention, diagnosis or treatment of illness or disease, or for detecting, measuring, restoring, correcting or modifying the structure or function of the body for some health purpose. Typically, the purpose of a medical device is not achieved by pharmacological, immunological or metabolic means.</a:t>
            </a:r>
          </a:p>
        </p:txBody>
      </p:sp>
      <p:sp>
        <p:nvSpPr>
          <p:cNvPr id="9" name="Rectangle 8">
            <a:extLst>
              <a:ext uri="{FF2B5EF4-FFF2-40B4-BE49-F238E27FC236}">
                <a16:creationId xmlns="" xmlns:a16="http://schemas.microsoft.com/office/drawing/2014/main" id="{1516F3CF-D09B-4423-AB3E-DC77A14C8220}"/>
              </a:ext>
            </a:extLst>
          </p:cNvPr>
          <p:cNvSpPr/>
          <p:nvPr/>
        </p:nvSpPr>
        <p:spPr>
          <a:xfrm>
            <a:off x="7256443" y="4626844"/>
            <a:ext cx="4271790" cy="1938992"/>
          </a:xfrm>
          <a:prstGeom prst="rect">
            <a:avLst/>
          </a:prstGeom>
        </p:spPr>
        <p:txBody>
          <a:bodyPr wrap="square">
            <a:spAutoFit/>
          </a:bodyPr>
          <a:lstStyle/>
          <a:p>
            <a:r>
              <a:rPr lang="en-US" sz="1200" b="1" dirty="0"/>
              <a:t>Medical equipment:</a:t>
            </a:r>
          </a:p>
          <a:p>
            <a:endParaRPr lang="en-US" sz="1200" dirty="0"/>
          </a:p>
          <a:p>
            <a:r>
              <a:rPr lang="en-US" sz="1200" dirty="0"/>
              <a:t>Medical devices requiring calibration, maintenance, repair, user training and decommissioning – activities usually managed by clinical engineers. Medical equipment is used for the specific purposes of diagnosis and treatment of disease or rehabilitation following disease or injury; it can be used either alone or in combination with any accessory, consumable or other piece of medical equipment. Medical equipment excludes implantable, disposable or single-use medical devices.</a:t>
            </a:r>
          </a:p>
        </p:txBody>
      </p:sp>
    </p:spTree>
    <p:extLst>
      <p:ext uri="{BB962C8B-B14F-4D97-AF65-F5344CB8AC3E}">
        <p14:creationId xmlns:p14="http://schemas.microsoft.com/office/powerpoint/2010/main" val="1728127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modeling of device complications 2</a:t>
            </a:r>
          </a:p>
        </p:txBody>
      </p:sp>
      <p:sp>
        <p:nvSpPr>
          <p:cNvPr id="3" name="Content Placeholder 2"/>
          <p:cNvSpPr>
            <a:spLocks noGrp="1"/>
          </p:cNvSpPr>
          <p:nvPr>
            <p:ph idx="1"/>
          </p:nvPr>
        </p:nvSpPr>
        <p:spPr/>
        <p:txBody>
          <a:bodyPr/>
          <a:lstStyle/>
          <a:p>
            <a:r>
              <a:rPr lang="en-US" dirty="0"/>
              <a:t>Disorder due to presence of device</a:t>
            </a:r>
          </a:p>
          <a:p>
            <a:pPr lvl="1"/>
            <a:r>
              <a:rPr lang="en-US" dirty="0"/>
              <a:t>Create a new hierarchy, Complication of device (or Disorder caused by device) under 116223007 |Complication (disorder)|</a:t>
            </a:r>
          </a:p>
          <a:p>
            <a:pPr lvl="1"/>
            <a:r>
              <a:rPr lang="en-US" dirty="0"/>
              <a:t>Model as:</a:t>
            </a:r>
          </a:p>
          <a:p>
            <a:pPr lvl="2"/>
            <a:r>
              <a:rPr lang="en-US" dirty="0" err="1"/>
              <a:t>isA</a:t>
            </a:r>
            <a:r>
              <a:rPr lang="en-US" dirty="0"/>
              <a:t> disorder due to 397578001 |Device in situ (finding)|</a:t>
            </a:r>
          </a:p>
          <a:p>
            <a:pPr marL="914400" lvl="2" indent="0" algn="ctr">
              <a:buNone/>
            </a:pPr>
            <a:r>
              <a:rPr lang="en-US" dirty="0"/>
              <a:t>Or</a:t>
            </a:r>
          </a:p>
          <a:p>
            <a:pPr lvl="2"/>
            <a:r>
              <a:rPr lang="en-US" dirty="0" err="1"/>
              <a:t>isA</a:t>
            </a:r>
            <a:r>
              <a:rPr lang="en-US" dirty="0"/>
              <a:t> disorder caused by 49062001 |Device (physical object)|</a:t>
            </a:r>
            <a:r>
              <a:rPr lang="en-US" dirty="0">
                <a:sym typeface="Wingdings" panose="05000000000000000000" pitchFamily="2" charset="2"/>
              </a:rPr>
              <a:t></a:t>
            </a:r>
            <a:endParaRPr lang="en-US" dirty="0"/>
          </a:p>
          <a:p>
            <a:pPr marL="457200" lvl="1" indent="0">
              <a:buNone/>
            </a:pPr>
            <a:endParaRPr lang="en-US" dirty="0"/>
          </a:p>
        </p:txBody>
      </p:sp>
    </p:spTree>
    <p:extLst>
      <p:ext uri="{BB962C8B-B14F-4D97-AF65-F5344CB8AC3E}">
        <p14:creationId xmlns:p14="http://schemas.microsoft.com/office/powerpoint/2010/main" val="34603649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865C133-DCE3-4D36-A0E5-C64611B0F103}"/>
              </a:ext>
            </a:extLst>
          </p:cNvPr>
          <p:cNvSpPr>
            <a:spLocks noGrp="1"/>
          </p:cNvSpPr>
          <p:nvPr>
            <p:ph type="title"/>
          </p:nvPr>
        </p:nvSpPr>
        <p:spPr/>
        <p:txBody>
          <a:bodyPr/>
          <a:lstStyle/>
          <a:p>
            <a:r>
              <a:rPr lang="en-US" dirty="0"/>
              <a:t>Modeling complication of device – option 1</a:t>
            </a:r>
          </a:p>
        </p:txBody>
      </p:sp>
      <p:pic>
        <p:nvPicPr>
          <p:cNvPr id="4" name="Content Placeholder 3">
            <a:extLst>
              <a:ext uri="{FF2B5EF4-FFF2-40B4-BE49-F238E27FC236}">
                <a16:creationId xmlns="" xmlns:a16="http://schemas.microsoft.com/office/drawing/2014/main" id="{46D48A95-6EC3-4EE2-9C9A-683B02B54C91}"/>
              </a:ext>
            </a:extLst>
          </p:cNvPr>
          <p:cNvPicPr>
            <a:picLocks noGrp="1" noChangeAspect="1"/>
          </p:cNvPicPr>
          <p:nvPr>
            <p:ph idx="1"/>
          </p:nvPr>
        </p:nvPicPr>
        <p:blipFill>
          <a:blip r:embed="rId2"/>
          <a:stretch>
            <a:fillRect/>
          </a:stretch>
        </p:blipFill>
        <p:spPr>
          <a:xfrm>
            <a:off x="2984730" y="1825625"/>
            <a:ext cx="6222540" cy="4351338"/>
          </a:xfrm>
          <a:prstGeom prst="rect">
            <a:avLst/>
          </a:prstGeom>
        </p:spPr>
      </p:pic>
      <p:sp>
        <p:nvSpPr>
          <p:cNvPr id="3" name="TextBox 2"/>
          <p:cNvSpPr txBox="1"/>
          <p:nvPr/>
        </p:nvSpPr>
        <p:spPr>
          <a:xfrm>
            <a:off x="9622465" y="2275367"/>
            <a:ext cx="1068947" cy="369332"/>
          </a:xfrm>
          <a:prstGeom prst="rect">
            <a:avLst/>
          </a:prstGeom>
          <a:noFill/>
        </p:spPr>
        <p:txBody>
          <a:bodyPr wrap="none" rtlCol="0">
            <a:spAutoFit/>
          </a:bodyPr>
          <a:lstStyle/>
          <a:p>
            <a:r>
              <a:rPr lang="en-US" dirty="0" smtClean="0">
                <a:solidFill>
                  <a:srgbClr val="FF0000"/>
                </a:solidFill>
              </a:rPr>
              <a:t>Preferred</a:t>
            </a:r>
            <a:endParaRPr lang="en-US" dirty="0">
              <a:solidFill>
                <a:srgbClr val="FF0000"/>
              </a:solidFill>
            </a:endParaRPr>
          </a:p>
        </p:txBody>
      </p:sp>
    </p:spTree>
    <p:extLst>
      <p:ext uri="{BB962C8B-B14F-4D97-AF65-F5344CB8AC3E}">
        <p14:creationId xmlns:p14="http://schemas.microsoft.com/office/powerpoint/2010/main" val="1606865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48A38FD-C595-418F-8A2E-9DCB62C9C184}"/>
              </a:ext>
            </a:extLst>
          </p:cNvPr>
          <p:cNvSpPr>
            <a:spLocks noGrp="1"/>
          </p:cNvSpPr>
          <p:nvPr>
            <p:ph type="title"/>
          </p:nvPr>
        </p:nvSpPr>
        <p:spPr/>
        <p:txBody>
          <a:bodyPr/>
          <a:lstStyle/>
          <a:p>
            <a:r>
              <a:rPr lang="en-US" dirty="0"/>
              <a:t>Modeling complication of device – option 2</a:t>
            </a:r>
          </a:p>
        </p:txBody>
      </p:sp>
      <p:pic>
        <p:nvPicPr>
          <p:cNvPr id="4" name="Content Placeholder 3">
            <a:extLst>
              <a:ext uri="{FF2B5EF4-FFF2-40B4-BE49-F238E27FC236}">
                <a16:creationId xmlns="" xmlns:a16="http://schemas.microsoft.com/office/drawing/2014/main" id="{20290ADE-EEE3-4BE8-B179-DA681CA12C41}"/>
              </a:ext>
            </a:extLst>
          </p:cNvPr>
          <p:cNvPicPr>
            <a:picLocks noGrp="1" noChangeAspect="1"/>
          </p:cNvPicPr>
          <p:nvPr>
            <p:ph idx="1"/>
          </p:nvPr>
        </p:nvPicPr>
        <p:blipFill>
          <a:blip r:embed="rId2"/>
          <a:stretch>
            <a:fillRect/>
          </a:stretch>
        </p:blipFill>
        <p:spPr>
          <a:xfrm>
            <a:off x="1443271" y="1825625"/>
            <a:ext cx="9305458" cy="4351338"/>
          </a:xfrm>
          <a:prstGeom prst="rect">
            <a:avLst/>
          </a:prstGeom>
        </p:spPr>
      </p:pic>
    </p:spTree>
    <p:extLst>
      <p:ext uri="{BB962C8B-B14F-4D97-AF65-F5344CB8AC3E}">
        <p14:creationId xmlns:p14="http://schemas.microsoft.com/office/powerpoint/2010/main" val="1294719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modeling of device complications 3</a:t>
            </a:r>
          </a:p>
        </p:txBody>
      </p:sp>
      <p:sp>
        <p:nvSpPr>
          <p:cNvPr id="3" name="Content Placeholder 2"/>
          <p:cNvSpPr>
            <a:spLocks noGrp="1"/>
          </p:cNvSpPr>
          <p:nvPr>
            <p:ph idx="1"/>
          </p:nvPr>
        </p:nvSpPr>
        <p:spPr/>
        <p:txBody>
          <a:bodyPr/>
          <a:lstStyle/>
          <a:p>
            <a:r>
              <a:rPr lang="en-US" dirty="0"/>
              <a:t>Disorder related to procedure to implant/insert/apply device</a:t>
            </a:r>
          </a:p>
          <a:p>
            <a:pPr lvl="1"/>
            <a:r>
              <a:rPr lang="en-US" dirty="0"/>
              <a:t>Model using heuristics for combined disorders with procedures</a:t>
            </a:r>
          </a:p>
          <a:p>
            <a:pPr marL="0" indent="0">
              <a:buNone/>
            </a:pPr>
            <a:endParaRPr lang="en-US" dirty="0"/>
          </a:p>
        </p:txBody>
      </p:sp>
    </p:spTree>
    <p:extLst>
      <p:ext uri="{BB962C8B-B14F-4D97-AF65-F5344CB8AC3E}">
        <p14:creationId xmlns:p14="http://schemas.microsoft.com/office/powerpoint/2010/main" val="20632735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Current status</a:t>
            </a:r>
          </a:p>
        </p:txBody>
      </p:sp>
      <p:sp>
        <p:nvSpPr>
          <p:cNvPr id="3" name="Content Placeholder 2"/>
          <p:cNvSpPr>
            <a:spLocks noGrp="1"/>
          </p:cNvSpPr>
          <p:nvPr>
            <p:ph idx="1"/>
          </p:nvPr>
        </p:nvSpPr>
        <p:spPr/>
        <p:txBody>
          <a:bodyPr/>
          <a:lstStyle/>
          <a:p>
            <a:r>
              <a:rPr lang="en-US" dirty="0"/>
              <a:t>Editorial guidelines approved by head of terminology</a:t>
            </a:r>
          </a:p>
          <a:p>
            <a:r>
              <a:rPr lang="en-US" dirty="0"/>
              <a:t>Summary of changes since last face to face meeting</a:t>
            </a:r>
          </a:p>
          <a:p>
            <a:pPr lvl="1"/>
            <a:r>
              <a:rPr lang="en-US" dirty="0"/>
              <a:t>All disorder x due to (or co-occurrent and due to) disorder y </a:t>
            </a:r>
          </a:p>
          <a:p>
            <a:pPr lvl="1"/>
            <a:r>
              <a:rPr lang="en-US" dirty="0"/>
              <a:t>All disorder x due to procedure y</a:t>
            </a:r>
          </a:p>
          <a:p>
            <a:pPr marL="457200" lvl="1" indent="0">
              <a:buNone/>
            </a:pPr>
            <a:r>
              <a:rPr lang="en-US" dirty="0">
                <a:solidFill>
                  <a:srgbClr val="FF0000"/>
                </a:solidFill>
              </a:rPr>
              <a:t>Will have an asserted parent of 116223007 |Complication (disorder)|</a:t>
            </a:r>
          </a:p>
          <a:p>
            <a:pPr lvl="1"/>
            <a:r>
              <a:rPr lang="en-US" dirty="0"/>
              <a:t>All disorder x after disorder y</a:t>
            </a:r>
          </a:p>
          <a:p>
            <a:pPr lvl="1"/>
            <a:r>
              <a:rPr lang="en-US" dirty="0"/>
              <a:t>All disorder y after procedure y</a:t>
            </a:r>
          </a:p>
          <a:p>
            <a:pPr marL="457200" lvl="1" indent="0">
              <a:buNone/>
            </a:pPr>
            <a:r>
              <a:rPr lang="en-US" dirty="0">
                <a:solidFill>
                  <a:srgbClr val="FF0000"/>
                </a:solidFill>
              </a:rPr>
              <a:t>Will have an asserted parent of </a:t>
            </a:r>
            <a:r>
              <a:rPr lang="it-IT" dirty="0">
                <a:solidFill>
                  <a:srgbClr val="FF0000"/>
                </a:solidFill>
              </a:rPr>
              <a:t>362977000 |Sequela (</a:t>
            </a:r>
            <a:r>
              <a:rPr lang="it-IT" dirty="0" err="1">
                <a:solidFill>
                  <a:srgbClr val="FF0000"/>
                </a:solidFill>
              </a:rPr>
              <a:t>disorder</a:t>
            </a:r>
            <a:r>
              <a:rPr lang="it-IT" dirty="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977817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6FBDD08-E9A3-4CA7-B79B-839C141F69A9}"/>
              </a:ext>
            </a:extLst>
          </p:cNvPr>
          <p:cNvSpPr>
            <a:spLocks noGrp="1"/>
          </p:cNvSpPr>
          <p:nvPr>
            <p:ph type="title"/>
          </p:nvPr>
        </p:nvSpPr>
        <p:spPr/>
        <p:txBody>
          <a:bodyPr/>
          <a:lstStyle/>
          <a:p>
            <a:r>
              <a:rPr lang="en-US" dirty="0"/>
              <a:t>Disorder due to insertion of glaucoma drainage device (disorder)</a:t>
            </a:r>
          </a:p>
        </p:txBody>
      </p:sp>
      <p:pic>
        <p:nvPicPr>
          <p:cNvPr id="7" name="Content Placeholder 6">
            <a:extLst>
              <a:ext uri="{FF2B5EF4-FFF2-40B4-BE49-F238E27FC236}">
                <a16:creationId xmlns="" xmlns:a16="http://schemas.microsoft.com/office/drawing/2014/main" id="{33CC29DE-F594-4D02-B9C7-7C941B9A03DB}"/>
              </a:ext>
            </a:extLst>
          </p:cNvPr>
          <p:cNvPicPr>
            <a:picLocks noGrp="1" noChangeAspect="1"/>
          </p:cNvPicPr>
          <p:nvPr>
            <p:ph idx="1"/>
          </p:nvPr>
        </p:nvPicPr>
        <p:blipFill>
          <a:blip r:embed="rId2"/>
          <a:stretch>
            <a:fillRect/>
          </a:stretch>
        </p:blipFill>
        <p:spPr>
          <a:xfrm>
            <a:off x="2526884" y="1825625"/>
            <a:ext cx="7138231" cy="4351338"/>
          </a:xfrm>
          <a:prstGeom prst="rect">
            <a:avLst/>
          </a:prstGeom>
        </p:spPr>
      </p:pic>
    </p:spTree>
    <p:extLst>
      <p:ext uri="{BB962C8B-B14F-4D97-AF65-F5344CB8AC3E}">
        <p14:creationId xmlns:p14="http://schemas.microsoft.com/office/powerpoint/2010/main" val="18315806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Infection associated with device</a:t>
            </a:r>
          </a:p>
        </p:txBody>
      </p:sp>
      <p:sp>
        <p:nvSpPr>
          <p:cNvPr id="3" name="Content Placeholder 2"/>
          <p:cNvSpPr>
            <a:spLocks noGrp="1"/>
          </p:cNvSpPr>
          <p:nvPr>
            <p:ph idx="1"/>
          </p:nvPr>
        </p:nvSpPr>
        <p:spPr/>
        <p:txBody>
          <a:bodyPr/>
          <a:lstStyle/>
          <a:p>
            <a:r>
              <a:rPr lang="en-US" dirty="0"/>
              <a:t>Is an infection caused by presence of infectious agent on device or introduced during procedure to place the device.</a:t>
            </a:r>
          </a:p>
          <a:p>
            <a:r>
              <a:rPr lang="en-US" dirty="0"/>
              <a:t>Causal relationship with device is not only indirect but procedure itself or the presence of device is not sufficient to result in infection</a:t>
            </a:r>
          </a:p>
          <a:p>
            <a:r>
              <a:rPr lang="en-US" dirty="0"/>
              <a:t>Infection of device</a:t>
            </a:r>
          </a:p>
          <a:p>
            <a:pPr lvl="1"/>
            <a:r>
              <a:rPr lang="en-US" dirty="0"/>
              <a:t>Device can’t be infected</a:t>
            </a:r>
          </a:p>
          <a:p>
            <a:pPr lvl="1"/>
            <a:r>
              <a:rPr lang="en-US" dirty="0"/>
              <a:t>Meaning is likely local infection surrounding contaminated device or the contaminated device itself</a:t>
            </a:r>
          </a:p>
          <a:p>
            <a:r>
              <a:rPr lang="en-US" dirty="0">
                <a:solidFill>
                  <a:srgbClr val="FF0000"/>
                </a:solidFill>
              </a:rPr>
              <a:t>May need to retain associated with relationship for infections associated with devices</a:t>
            </a:r>
          </a:p>
          <a:p>
            <a:pPr lvl="1"/>
            <a:endParaRPr lang="en-US" dirty="0"/>
          </a:p>
          <a:p>
            <a:endParaRPr lang="en-US" dirty="0"/>
          </a:p>
          <a:p>
            <a:endParaRPr lang="en-US" dirty="0"/>
          </a:p>
        </p:txBody>
      </p:sp>
    </p:spTree>
    <p:extLst>
      <p:ext uri="{BB962C8B-B14F-4D97-AF65-F5344CB8AC3E}">
        <p14:creationId xmlns:p14="http://schemas.microsoft.com/office/powerpoint/2010/main" val="30206894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111746009 |Mechanical complication of device (disorder)|</a:t>
            </a:r>
          </a:p>
        </p:txBody>
      </p:sp>
      <p:sp>
        <p:nvSpPr>
          <p:cNvPr id="3" name="Content Placeholder 2"/>
          <p:cNvSpPr>
            <a:spLocks noGrp="1"/>
          </p:cNvSpPr>
          <p:nvPr>
            <p:ph idx="1"/>
          </p:nvPr>
        </p:nvSpPr>
        <p:spPr/>
        <p:txBody>
          <a:bodyPr/>
          <a:lstStyle/>
          <a:p>
            <a:r>
              <a:rPr lang="en-US" dirty="0"/>
              <a:t>73 children</a:t>
            </a:r>
          </a:p>
          <a:p>
            <a:r>
              <a:rPr lang="en-US" dirty="0"/>
              <a:t>Descendants count, Stated: 219 concepts, Inferred: 219 concepts.</a:t>
            </a:r>
          </a:p>
          <a:p>
            <a:r>
              <a:rPr lang="en-US" dirty="0"/>
              <a:t>Is an intermediate primitive thus all descendants asserted</a:t>
            </a:r>
          </a:p>
          <a:p>
            <a:r>
              <a:rPr lang="en-US" dirty="0"/>
              <a:t>The use of the term “mechanical complication” is widespread in the literature and especially in ICD-9 and 10.</a:t>
            </a:r>
          </a:p>
          <a:p>
            <a:r>
              <a:rPr lang="en-US" dirty="0"/>
              <a:t>A clear definition for what is meant by mechanical complication is lacking.</a:t>
            </a:r>
          </a:p>
          <a:p>
            <a:r>
              <a:rPr lang="en-US" dirty="0"/>
              <a:t>Should 111746009 |Mechanical complication of device (disorder)| be retired?</a:t>
            </a:r>
          </a:p>
        </p:txBody>
      </p:sp>
    </p:spTree>
    <p:extLst>
      <p:ext uri="{BB962C8B-B14F-4D97-AF65-F5344CB8AC3E}">
        <p14:creationId xmlns:p14="http://schemas.microsoft.com/office/powerpoint/2010/main" val="40033462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198609003 |Complication of pregnancy, childbirth and/or the puerperium (disorder)|</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69410" y="1690688"/>
            <a:ext cx="4762500" cy="292100"/>
          </a:xfrm>
          <a:prstGeom prst="rect">
            <a:avLst/>
          </a:prstGeom>
        </p:spPr>
      </p:pic>
      <p:pic>
        <p:nvPicPr>
          <p:cNvPr id="2054" name="Picture 6" descr="http://browser.ihtsdotools.org/api/svg2pngTemp/6ee8c920-5777-86eb-6a24-d47fec50bb75.png">
            <a:extLst>
              <a:ext uri="{FF2B5EF4-FFF2-40B4-BE49-F238E27FC236}">
                <a16:creationId xmlns="" xmlns:a16="http://schemas.microsoft.com/office/drawing/2014/main" id="{BF80A3E5-20DF-42B4-A76A-20CD20B0A52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74035" y="2434856"/>
            <a:ext cx="14550757" cy="1091307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99770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Complication of pregnancy, childbirth and/or the puerperium </a:t>
            </a:r>
            <a:r>
              <a:rPr lang="mr-IN" dirty="0"/>
              <a:t>–</a:t>
            </a:r>
            <a:r>
              <a:rPr lang="en-US" dirty="0"/>
              <a:t> main patterns</a:t>
            </a:r>
          </a:p>
        </p:txBody>
      </p:sp>
      <p:sp>
        <p:nvSpPr>
          <p:cNvPr id="3" name="Content Placeholder 2"/>
          <p:cNvSpPr>
            <a:spLocks noGrp="1"/>
          </p:cNvSpPr>
          <p:nvPr>
            <p:ph idx="1"/>
          </p:nvPr>
        </p:nvSpPr>
        <p:spPr/>
        <p:txBody>
          <a:bodyPr>
            <a:normAutofit/>
          </a:bodyPr>
          <a:lstStyle/>
          <a:p>
            <a:r>
              <a:rPr lang="en-US" dirty="0"/>
              <a:t>X complicating pregnancy, childbirth, labor/delivery, puerperium</a:t>
            </a:r>
          </a:p>
          <a:p>
            <a:r>
              <a:rPr lang="en-US" dirty="0"/>
              <a:t>Complication x of pregnancy, childbirth, labor/delivery, puerperium</a:t>
            </a:r>
          </a:p>
          <a:p>
            <a:r>
              <a:rPr lang="en-US" dirty="0"/>
              <a:t>Temporal relation of x to pregnancy</a:t>
            </a:r>
          </a:p>
          <a:p>
            <a:pPr lvl="1"/>
            <a:r>
              <a:rPr lang="en-US" dirty="0"/>
              <a:t>Intrapartum</a:t>
            </a:r>
          </a:p>
          <a:p>
            <a:pPr lvl="1"/>
            <a:r>
              <a:rPr lang="en-US" dirty="0"/>
              <a:t>Postpartum/postnatal</a:t>
            </a:r>
          </a:p>
          <a:p>
            <a:pPr lvl="1"/>
            <a:r>
              <a:rPr lang="en-US" dirty="0" err="1"/>
              <a:t>Peripartum</a:t>
            </a:r>
            <a:r>
              <a:rPr lang="en-US" dirty="0"/>
              <a:t>/perinatal</a:t>
            </a:r>
          </a:p>
          <a:p>
            <a:endParaRPr lang="en-US" dirty="0">
              <a:solidFill>
                <a:srgbClr val="FF0000"/>
              </a:solidFill>
            </a:endParaRPr>
          </a:p>
        </p:txBody>
      </p:sp>
    </p:spTree>
    <p:extLst>
      <p:ext uri="{BB962C8B-B14F-4D97-AF65-F5344CB8AC3E}">
        <p14:creationId xmlns:p14="http://schemas.microsoft.com/office/powerpoint/2010/main" val="17384823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Candidate values for temporal and causal relationships representing pregnancy, childbirth and the puerperium</a:t>
            </a:r>
          </a:p>
        </p:txBody>
      </p:sp>
      <p:sp>
        <p:nvSpPr>
          <p:cNvPr id="3" name="Content Placeholder 2"/>
          <p:cNvSpPr>
            <a:spLocks noGrp="1"/>
          </p:cNvSpPr>
          <p:nvPr>
            <p:ph idx="1"/>
          </p:nvPr>
        </p:nvSpPr>
        <p:spPr/>
        <p:txBody>
          <a:bodyPr>
            <a:normAutofit lnSpcReduction="10000"/>
          </a:bodyPr>
          <a:lstStyle/>
          <a:p>
            <a:r>
              <a:rPr lang="en-US" dirty="0"/>
              <a:t>Pregnancy</a:t>
            </a:r>
          </a:p>
          <a:p>
            <a:pPr lvl="1"/>
            <a:r>
              <a:rPr lang="en-US" dirty="0"/>
              <a:t>77386006 |Patient currently pregnant (finding)|</a:t>
            </a:r>
          </a:p>
          <a:p>
            <a:pPr lvl="2"/>
            <a:r>
              <a:rPr lang="en-US" dirty="0"/>
              <a:t>Being considered for retirement.</a:t>
            </a:r>
          </a:p>
          <a:p>
            <a:pPr lvl="2"/>
            <a:r>
              <a:rPr lang="en-US" dirty="0"/>
              <a:t>Intermediate primitive with 25 asserted descendants </a:t>
            </a:r>
          </a:p>
          <a:p>
            <a:r>
              <a:rPr lang="en-US" dirty="0"/>
              <a:t>Childbirth</a:t>
            </a:r>
          </a:p>
          <a:p>
            <a:pPr lvl="1"/>
            <a:r>
              <a:rPr lang="en-US" dirty="0"/>
              <a:t>289256000 |Mother delivered (finding)| </a:t>
            </a:r>
          </a:p>
          <a:p>
            <a:r>
              <a:rPr lang="en-US" dirty="0"/>
              <a:t>Puerperium </a:t>
            </a:r>
          </a:p>
          <a:p>
            <a:pPr lvl="1"/>
            <a:r>
              <a:rPr lang="en-US" dirty="0"/>
              <a:t>86569001 |Postpartum state (finding)|</a:t>
            </a:r>
          </a:p>
          <a:p>
            <a:pPr lvl="1"/>
            <a:r>
              <a:rPr lang="en-US" dirty="0"/>
              <a:t>Can be modeled also as after mother delivered</a:t>
            </a:r>
          </a:p>
          <a:p>
            <a:r>
              <a:rPr lang="en-US" dirty="0"/>
              <a:t>Labor</a:t>
            </a:r>
          </a:p>
          <a:p>
            <a:pPr lvl="1"/>
            <a:r>
              <a:rPr lang="en-US" dirty="0"/>
              <a:t>35874009 |Normal labor (finding)|????</a:t>
            </a:r>
          </a:p>
          <a:p>
            <a:pPr lvl="1"/>
            <a:endParaRPr lang="en-US" dirty="0"/>
          </a:p>
          <a:p>
            <a:endParaRPr lang="en-US" dirty="0"/>
          </a:p>
        </p:txBody>
      </p:sp>
    </p:spTree>
    <p:extLst>
      <p:ext uri="{BB962C8B-B14F-4D97-AF65-F5344CB8AC3E}">
        <p14:creationId xmlns:p14="http://schemas.microsoft.com/office/powerpoint/2010/main" val="6455718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696553F-334A-4413-8D2C-C0D9F7737F89}"/>
              </a:ext>
            </a:extLst>
          </p:cNvPr>
          <p:cNvSpPr>
            <a:spLocks noGrp="1"/>
          </p:cNvSpPr>
          <p:nvPr>
            <p:ph type="title"/>
          </p:nvPr>
        </p:nvSpPr>
        <p:spPr/>
        <p:txBody>
          <a:bodyPr/>
          <a:lstStyle/>
          <a:p>
            <a:r>
              <a:rPr lang="en-US" dirty="0"/>
              <a:t>X complicating pregnancy</a:t>
            </a:r>
          </a:p>
        </p:txBody>
      </p:sp>
      <p:pic>
        <p:nvPicPr>
          <p:cNvPr id="3074" name="Picture 2" descr="http://browser.ihtsdotools.org/api/svg2pngTemp/12521d58-be08-07b4-e523-9a2ea092bd9b.png">
            <a:extLst>
              <a:ext uri="{FF2B5EF4-FFF2-40B4-BE49-F238E27FC236}">
                <a16:creationId xmlns="" xmlns:a16="http://schemas.microsoft.com/office/drawing/2014/main" id="{11C223D0-1E8E-4978-BA66-DE20D177F3B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89783" y="2456120"/>
            <a:ext cx="11209574" cy="8407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20069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394B8A0-8773-4376-ADB0-7C7A906F4277}"/>
              </a:ext>
            </a:extLst>
          </p:cNvPr>
          <p:cNvSpPr>
            <a:spLocks noGrp="1"/>
          </p:cNvSpPr>
          <p:nvPr>
            <p:ph type="title"/>
          </p:nvPr>
        </p:nvSpPr>
        <p:spPr/>
        <p:txBody>
          <a:bodyPr/>
          <a:lstStyle/>
          <a:p>
            <a:r>
              <a:rPr lang="en-US" dirty="0"/>
              <a:t>721177006 |Injury complicating pregnancy (disorder)|</a:t>
            </a:r>
          </a:p>
        </p:txBody>
      </p:sp>
      <p:pic>
        <p:nvPicPr>
          <p:cNvPr id="4" name="Content Placeholder 3">
            <a:extLst>
              <a:ext uri="{FF2B5EF4-FFF2-40B4-BE49-F238E27FC236}">
                <a16:creationId xmlns="" xmlns:a16="http://schemas.microsoft.com/office/drawing/2014/main" id="{98A8B35A-4158-4059-B893-D6172AD4652E}"/>
              </a:ext>
            </a:extLst>
          </p:cNvPr>
          <p:cNvPicPr>
            <a:picLocks noGrp="1" noChangeAspect="1"/>
          </p:cNvPicPr>
          <p:nvPr>
            <p:ph idx="1"/>
          </p:nvPr>
        </p:nvPicPr>
        <p:blipFill>
          <a:blip r:embed="rId2"/>
          <a:stretch>
            <a:fillRect/>
          </a:stretch>
        </p:blipFill>
        <p:spPr>
          <a:xfrm>
            <a:off x="838200" y="1883894"/>
            <a:ext cx="9314286" cy="2257143"/>
          </a:xfrm>
          <a:prstGeom prst="rect">
            <a:avLst/>
          </a:prstGeom>
        </p:spPr>
      </p:pic>
      <p:pic>
        <p:nvPicPr>
          <p:cNvPr id="5" name="Picture 4">
            <a:extLst>
              <a:ext uri="{FF2B5EF4-FFF2-40B4-BE49-F238E27FC236}">
                <a16:creationId xmlns="" xmlns:a16="http://schemas.microsoft.com/office/drawing/2014/main" id="{634CD6DA-B692-4DE3-9D76-603C22BB16BC}"/>
              </a:ext>
            </a:extLst>
          </p:cNvPr>
          <p:cNvPicPr>
            <a:picLocks noChangeAspect="1"/>
          </p:cNvPicPr>
          <p:nvPr/>
        </p:nvPicPr>
        <p:blipFill>
          <a:blip r:embed="rId3"/>
          <a:stretch>
            <a:fillRect/>
          </a:stretch>
        </p:blipFill>
        <p:spPr>
          <a:xfrm>
            <a:off x="838200" y="4226157"/>
            <a:ext cx="9314286" cy="2552381"/>
          </a:xfrm>
          <a:prstGeom prst="rect">
            <a:avLst/>
          </a:prstGeom>
        </p:spPr>
      </p:pic>
    </p:spTree>
    <p:extLst>
      <p:ext uri="{BB962C8B-B14F-4D97-AF65-F5344CB8AC3E}">
        <p14:creationId xmlns:p14="http://schemas.microsoft.com/office/powerpoint/2010/main" val="37744543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X complicating pregnancy, childbirth, labor/delivery, puerperium</a:t>
            </a:r>
            <a:br>
              <a:rPr lang="en-US" sz="3200" dirty="0"/>
            </a:br>
            <a:r>
              <a:rPr lang="en-US" sz="3200" dirty="0"/>
              <a:t> e.g. 721177006 |Injury complicating pregnancy (disorder)|</a:t>
            </a:r>
          </a:p>
        </p:txBody>
      </p:sp>
      <p:pic>
        <p:nvPicPr>
          <p:cNvPr id="53" name="Picture 52"/>
          <p:cNvPicPr>
            <a:picLocks noChangeAspect="1"/>
          </p:cNvPicPr>
          <p:nvPr/>
        </p:nvPicPr>
        <p:blipFill>
          <a:blip r:embed="rId2"/>
          <a:stretch>
            <a:fillRect/>
          </a:stretch>
        </p:blipFill>
        <p:spPr>
          <a:xfrm>
            <a:off x="6099463" y="2070894"/>
            <a:ext cx="5059927" cy="1651577"/>
          </a:xfrm>
          <a:prstGeom prst="rect">
            <a:avLst/>
          </a:prstGeom>
        </p:spPr>
      </p:pic>
      <p:sp>
        <p:nvSpPr>
          <p:cNvPr id="54" name="TextBox 53"/>
          <p:cNvSpPr txBox="1"/>
          <p:nvPr/>
        </p:nvSpPr>
        <p:spPr>
          <a:xfrm>
            <a:off x="2795155" y="6127234"/>
            <a:ext cx="6332759" cy="369332"/>
          </a:xfrm>
          <a:prstGeom prst="rect">
            <a:avLst/>
          </a:prstGeom>
          <a:noFill/>
        </p:spPr>
        <p:txBody>
          <a:bodyPr wrap="none" rtlCol="0">
            <a:spAutoFit/>
          </a:bodyPr>
          <a:lstStyle/>
          <a:p>
            <a:r>
              <a:rPr lang="en-US" dirty="0"/>
              <a:t>Model as Complicated pregnancy/childbirth/puerperium due to X</a:t>
            </a:r>
          </a:p>
        </p:txBody>
      </p:sp>
      <p:pic>
        <p:nvPicPr>
          <p:cNvPr id="58" name="Content Placeholder 57"/>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371600" y="2121694"/>
            <a:ext cx="4114800" cy="3759200"/>
          </a:xfrm>
        </p:spPr>
      </p:pic>
    </p:spTree>
    <p:extLst>
      <p:ext uri="{BB962C8B-B14F-4D97-AF65-F5344CB8AC3E}">
        <p14:creationId xmlns:p14="http://schemas.microsoft.com/office/powerpoint/2010/main" val="11693647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8B0CD0D-F728-414D-8FDD-0F5BC64D580B}"/>
              </a:ext>
            </a:extLst>
          </p:cNvPr>
          <p:cNvSpPr>
            <a:spLocks noGrp="1"/>
          </p:cNvSpPr>
          <p:nvPr>
            <p:ph type="title"/>
          </p:nvPr>
        </p:nvSpPr>
        <p:spPr/>
        <p:txBody>
          <a:bodyPr/>
          <a:lstStyle/>
          <a:p>
            <a:r>
              <a:rPr lang="en-US" dirty="0"/>
              <a:t>Complicated pregnancy due to x</a:t>
            </a:r>
          </a:p>
        </p:txBody>
      </p:sp>
      <p:pic>
        <p:nvPicPr>
          <p:cNvPr id="9" name="Content Placeholder 8">
            <a:extLst>
              <a:ext uri="{FF2B5EF4-FFF2-40B4-BE49-F238E27FC236}">
                <a16:creationId xmlns="" xmlns:a16="http://schemas.microsoft.com/office/drawing/2014/main" id="{E3D1135B-0F3F-4233-9B80-2A243DFDD4AD}"/>
              </a:ext>
            </a:extLst>
          </p:cNvPr>
          <p:cNvPicPr>
            <a:picLocks noGrp="1" noChangeAspect="1"/>
          </p:cNvPicPr>
          <p:nvPr>
            <p:ph idx="1"/>
          </p:nvPr>
        </p:nvPicPr>
        <p:blipFill>
          <a:blip r:embed="rId2"/>
          <a:stretch>
            <a:fillRect/>
          </a:stretch>
        </p:blipFill>
        <p:spPr>
          <a:xfrm>
            <a:off x="1949007" y="1825625"/>
            <a:ext cx="8293986" cy="4351338"/>
          </a:xfrm>
        </p:spPr>
      </p:pic>
    </p:spTree>
    <p:extLst>
      <p:ext uri="{BB962C8B-B14F-4D97-AF65-F5344CB8AC3E}">
        <p14:creationId xmlns:p14="http://schemas.microsoft.com/office/powerpoint/2010/main" val="33719190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
            </a:r>
            <a:br>
              <a:rPr lang="en-US" dirty="0"/>
            </a:br>
            <a:r>
              <a:rPr lang="en-US" dirty="0"/>
              <a:t>Summary of changes since last face to face meeting - continued</a:t>
            </a:r>
            <a:br>
              <a:rPr lang="en-US" dirty="0"/>
            </a:br>
            <a:endParaRPr lang="en-US" dirty="0"/>
          </a:p>
        </p:txBody>
      </p:sp>
      <p:sp>
        <p:nvSpPr>
          <p:cNvPr id="3" name="Content Placeholder 2"/>
          <p:cNvSpPr>
            <a:spLocks noGrp="1"/>
          </p:cNvSpPr>
          <p:nvPr>
            <p:ph idx="1"/>
          </p:nvPr>
        </p:nvSpPr>
        <p:spPr/>
        <p:txBody>
          <a:bodyPr/>
          <a:lstStyle/>
          <a:p>
            <a:pPr marL="228600" lvl="1">
              <a:spcBef>
                <a:spcPts val="1000"/>
              </a:spcBef>
            </a:pPr>
            <a:r>
              <a:rPr lang="en-US" sz="2800" dirty="0"/>
              <a:t>Some sequelae will have asserted parents of both </a:t>
            </a:r>
            <a:r>
              <a:rPr lang="it-IT" sz="2800" dirty="0"/>
              <a:t>362977000 |Sequela (</a:t>
            </a:r>
            <a:r>
              <a:rPr lang="it-IT" sz="2800" dirty="0" err="1"/>
              <a:t>disorder</a:t>
            </a:r>
            <a:r>
              <a:rPr lang="it-IT" sz="2800" dirty="0"/>
              <a:t>)|and </a:t>
            </a:r>
            <a:r>
              <a:rPr lang="en-US" sz="2800" dirty="0"/>
              <a:t>116223007 |Complication (disorder)|if a both a causal and temporally following relationship between the component entities is realized</a:t>
            </a:r>
            <a:r>
              <a:rPr lang="en-US" dirty="0"/>
              <a:t>.</a:t>
            </a:r>
          </a:p>
          <a:p>
            <a:r>
              <a:rPr lang="en-US" dirty="0"/>
              <a:t>The exception to assigning a parent of 116223007 |Complication (disorder)|is if the resultant disorder is an anticipated or expected, natural progression of its cause</a:t>
            </a:r>
          </a:p>
          <a:p>
            <a:pPr lvl="1"/>
            <a:r>
              <a:rPr lang="en-US" dirty="0"/>
              <a:t>Example: Myocardial ischemia due to coronary artery occlusion is not a complication of myocardial occlusion as ischemia would be expected to occur if the coronary artery blood flow is limited by occlusion.</a:t>
            </a:r>
          </a:p>
        </p:txBody>
      </p:sp>
    </p:spTree>
    <p:extLst>
      <p:ext uri="{BB962C8B-B14F-4D97-AF65-F5344CB8AC3E}">
        <p14:creationId xmlns:p14="http://schemas.microsoft.com/office/powerpoint/2010/main" val="2975325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994A602-6670-4BEA-8351-BFEF3930598E}"/>
              </a:ext>
            </a:extLst>
          </p:cNvPr>
          <p:cNvSpPr>
            <a:spLocks noGrp="1"/>
          </p:cNvSpPr>
          <p:nvPr>
            <p:ph type="title"/>
          </p:nvPr>
        </p:nvSpPr>
        <p:spPr/>
        <p:txBody>
          <a:bodyPr/>
          <a:lstStyle/>
          <a:p>
            <a:r>
              <a:rPr lang="en-US" dirty="0"/>
              <a:t>X complicating pregnancy as a situation</a:t>
            </a:r>
          </a:p>
        </p:txBody>
      </p:sp>
      <p:pic>
        <p:nvPicPr>
          <p:cNvPr id="4" name="Content Placeholder 3">
            <a:extLst>
              <a:ext uri="{FF2B5EF4-FFF2-40B4-BE49-F238E27FC236}">
                <a16:creationId xmlns="" xmlns:a16="http://schemas.microsoft.com/office/drawing/2014/main" id="{CF088539-5179-4341-9077-A08A42287EB2}"/>
              </a:ext>
            </a:extLst>
          </p:cNvPr>
          <p:cNvPicPr>
            <a:picLocks noGrp="1" noChangeAspect="1"/>
          </p:cNvPicPr>
          <p:nvPr>
            <p:ph idx="1"/>
          </p:nvPr>
        </p:nvPicPr>
        <p:blipFill>
          <a:blip r:embed="rId2"/>
          <a:stretch>
            <a:fillRect/>
          </a:stretch>
        </p:blipFill>
        <p:spPr>
          <a:xfrm>
            <a:off x="913549" y="1825625"/>
            <a:ext cx="10364901" cy="4351338"/>
          </a:xfrm>
          <a:prstGeom prst="rect">
            <a:avLst/>
          </a:prstGeom>
        </p:spPr>
      </p:pic>
      <p:sp>
        <p:nvSpPr>
          <p:cNvPr id="5" name="TextBox 4">
            <a:extLst>
              <a:ext uri="{FF2B5EF4-FFF2-40B4-BE49-F238E27FC236}">
                <a16:creationId xmlns="" xmlns:a16="http://schemas.microsoft.com/office/drawing/2014/main" id="{61396C93-A97E-445A-BF3E-D3F0FBD8F955}"/>
              </a:ext>
            </a:extLst>
          </p:cNvPr>
          <p:cNvSpPr txBox="1"/>
          <p:nvPr/>
        </p:nvSpPr>
        <p:spPr>
          <a:xfrm>
            <a:off x="1350335" y="1385188"/>
            <a:ext cx="8859669" cy="276999"/>
          </a:xfrm>
          <a:prstGeom prst="rect">
            <a:avLst/>
          </a:prstGeom>
          <a:noFill/>
        </p:spPr>
        <p:txBody>
          <a:bodyPr wrap="none" rtlCol="0">
            <a:spAutoFit/>
          </a:bodyPr>
          <a:lstStyle/>
          <a:p>
            <a:r>
              <a:rPr lang="en-US" sz="1200" dirty="0"/>
              <a:t>X complicating pregnancy is not really a distinct subtype of X but a situation in which X is present in the context of a complicated pregnancy </a:t>
            </a:r>
          </a:p>
        </p:txBody>
      </p:sp>
      <p:sp>
        <p:nvSpPr>
          <p:cNvPr id="6" name="TextBox 5">
            <a:extLst>
              <a:ext uri="{FF2B5EF4-FFF2-40B4-BE49-F238E27FC236}">
                <a16:creationId xmlns="" xmlns:a16="http://schemas.microsoft.com/office/drawing/2014/main" id="{EA0E8C61-B3C4-46BA-A216-0991E2077B46}"/>
              </a:ext>
            </a:extLst>
          </p:cNvPr>
          <p:cNvSpPr txBox="1"/>
          <p:nvPr/>
        </p:nvSpPr>
        <p:spPr>
          <a:xfrm>
            <a:off x="2220605" y="6396887"/>
            <a:ext cx="7119128" cy="369332"/>
          </a:xfrm>
          <a:prstGeom prst="rect">
            <a:avLst/>
          </a:prstGeom>
          <a:noFill/>
        </p:spPr>
        <p:txBody>
          <a:bodyPr wrap="none" rtlCol="0">
            <a:spAutoFit/>
          </a:bodyPr>
          <a:lstStyle/>
          <a:p>
            <a:r>
              <a:rPr lang="en-US" dirty="0"/>
              <a:t>Model does not fully capture X as the cause of the complicated pregnancy</a:t>
            </a:r>
          </a:p>
        </p:txBody>
      </p:sp>
    </p:spTree>
    <p:extLst>
      <p:ext uri="{BB962C8B-B14F-4D97-AF65-F5344CB8AC3E}">
        <p14:creationId xmlns:p14="http://schemas.microsoft.com/office/powerpoint/2010/main" val="1661860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27701AB-7575-494C-BA40-46C3479E4D11}"/>
              </a:ext>
            </a:extLst>
          </p:cNvPr>
          <p:cNvSpPr>
            <a:spLocks noGrp="1"/>
          </p:cNvSpPr>
          <p:nvPr>
            <p:ph type="title"/>
          </p:nvPr>
        </p:nvSpPr>
        <p:spPr/>
        <p:txBody>
          <a:bodyPr/>
          <a:lstStyle/>
          <a:p>
            <a:r>
              <a:rPr lang="en-US" dirty="0"/>
              <a:t>X complicating Y</a:t>
            </a:r>
          </a:p>
        </p:txBody>
      </p:sp>
      <p:sp>
        <p:nvSpPr>
          <p:cNvPr id="3" name="Content Placeholder 2">
            <a:extLst>
              <a:ext uri="{FF2B5EF4-FFF2-40B4-BE49-F238E27FC236}">
                <a16:creationId xmlns="" xmlns:a16="http://schemas.microsoft.com/office/drawing/2014/main" id="{7887E418-18CF-4476-9DD4-0A685359F0BB}"/>
              </a:ext>
            </a:extLst>
          </p:cNvPr>
          <p:cNvSpPr>
            <a:spLocks noGrp="1"/>
          </p:cNvSpPr>
          <p:nvPr>
            <p:ph idx="1"/>
          </p:nvPr>
        </p:nvSpPr>
        <p:spPr/>
        <p:txBody>
          <a:bodyPr/>
          <a:lstStyle/>
          <a:p>
            <a:r>
              <a:rPr lang="en-US" dirty="0"/>
              <a:t>Similar patterns can be applied to x complicating childbirth/puerperium</a:t>
            </a:r>
          </a:p>
          <a:p>
            <a:endParaRPr lang="en-US" dirty="0"/>
          </a:p>
        </p:txBody>
      </p:sp>
    </p:spTree>
    <p:extLst>
      <p:ext uri="{BB962C8B-B14F-4D97-AF65-F5344CB8AC3E}">
        <p14:creationId xmlns:p14="http://schemas.microsoft.com/office/powerpoint/2010/main" val="9513221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t>Complication x of pregnancy, childbirth, labor/delivery, puerperium</a:t>
            </a:r>
            <a:br>
              <a:rPr lang="en-US" sz="2800" dirty="0"/>
            </a:br>
            <a:r>
              <a:rPr lang="en-US" sz="2800" dirty="0"/>
              <a:t>e.g. 106004004 |Hemorrhagic complication of pregnancy (disorder)|</a:t>
            </a:r>
          </a:p>
        </p:txBody>
      </p:sp>
      <p:pic>
        <p:nvPicPr>
          <p:cNvPr id="4" name="Content Placeholder 3"/>
          <p:cNvPicPr>
            <a:picLocks noGrp="1" noChangeAspect="1"/>
          </p:cNvPicPr>
          <p:nvPr>
            <p:ph idx="1"/>
          </p:nvPr>
        </p:nvPicPr>
        <p:blipFill>
          <a:blip r:embed="rId2"/>
          <a:stretch>
            <a:fillRect/>
          </a:stretch>
        </p:blipFill>
        <p:spPr>
          <a:xfrm>
            <a:off x="2273300" y="2775744"/>
            <a:ext cx="7645400" cy="2451100"/>
          </a:xfrm>
          <a:prstGeom prst="rect">
            <a:avLst/>
          </a:prstGeom>
        </p:spPr>
      </p:pic>
      <p:sp>
        <p:nvSpPr>
          <p:cNvPr id="3" name="TextBox 2"/>
          <p:cNvSpPr txBox="1"/>
          <p:nvPr/>
        </p:nvSpPr>
        <p:spPr>
          <a:xfrm>
            <a:off x="2826327" y="5829300"/>
            <a:ext cx="5940985" cy="646331"/>
          </a:xfrm>
          <a:prstGeom prst="rect">
            <a:avLst/>
          </a:prstGeom>
          <a:noFill/>
        </p:spPr>
        <p:txBody>
          <a:bodyPr wrap="none" rtlCol="0">
            <a:spAutoFit/>
          </a:bodyPr>
          <a:lstStyle/>
          <a:p>
            <a:r>
              <a:rPr lang="en-US" dirty="0"/>
              <a:t>Model as X </a:t>
            </a:r>
            <a:r>
              <a:rPr lang="en-US"/>
              <a:t>due to pregnancy/childbirth/puerperium due to X</a:t>
            </a:r>
          </a:p>
          <a:p>
            <a:r>
              <a:rPr lang="en-US" dirty="0"/>
              <a:t> </a:t>
            </a:r>
          </a:p>
        </p:txBody>
      </p:sp>
    </p:spTree>
    <p:extLst>
      <p:ext uri="{BB962C8B-B14F-4D97-AF65-F5344CB8AC3E}">
        <p14:creationId xmlns:p14="http://schemas.microsoft.com/office/powerpoint/2010/main" val="189117183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7A0704B-9138-4093-AA40-2F4083403A8E}"/>
              </a:ext>
            </a:extLst>
          </p:cNvPr>
          <p:cNvSpPr>
            <a:spLocks noGrp="1"/>
          </p:cNvSpPr>
          <p:nvPr>
            <p:ph type="title"/>
          </p:nvPr>
        </p:nvSpPr>
        <p:spPr/>
        <p:txBody>
          <a:bodyPr/>
          <a:lstStyle/>
          <a:p>
            <a:r>
              <a:rPr lang="en-US" dirty="0"/>
              <a:t>Temporal relation of x to pregnancy</a:t>
            </a:r>
            <a:br>
              <a:rPr lang="en-US" dirty="0"/>
            </a:br>
            <a:endParaRPr lang="en-US" dirty="0"/>
          </a:p>
        </p:txBody>
      </p:sp>
      <p:sp>
        <p:nvSpPr>
          <p:cNvPr id="3" name="Content Placeholder 2">
            <a:extLst>
              <a:ext uri="{FF2B5EF4-FFF2-40B4-BE49-F238E27FC236}">
                <a16:creationId xmlns="" xmlns:a16="http://schemas.microsoft.com/office/drawing/2014/main" id="{EB53CA88-94E3-450A-B293-30A70E44E811}"/>
              </a:ext>
            </a:extLst>
          </p:cNvPr>
          <p:cNvSpPr>
            <a:spLocks noGrp="1"/>
          </p:cNvSpPr>
          <p:nvPr>
            <p:ph idx="1"/>
          </p:nvPr>
        </p:nvSpPr>
        <p:spPr/>
        <p:txBody>
          <a:bodyPr>
            <a:normAutofit fontScale="92500" lnSpcReduction="10000"/>
          </a:bodyPr>
          <a:lstStyle/>
          <a:p>
            <a:r>
              <a:rPr lang="en-US" dirty="0"/>
              <a:t>Intrapartum</a:t>
            </a:r>
          </a:p>
          <a:p>
            <a:r>
              <a:rPr lang="en-US" dirty="0"/>
              <a:t>Postpartum/postnatal</a:t>
            </a:r>
          </a:p>
          <a:p>
            <a:r>
              <a:rPr lang="en-US" dirty="0"/>
              <a:t>Peripartum/perinatal</a:t>
            </a:r>
          </a:p>
          <a:p>
            <a:endParaRPr lang="en-US" dirty="0"/>
          </a:p>
          <a:p>
            <a:pPr marL="514350" indent="-514350">
              <a:buFont typeface="+mj-lt"/>
              <a:buAutoNum type="alphaLcParenR"/>
            </a:pPr>
            <a:r>
              <a:rPr lang="en-US" dirty="0"/>
              <a:t>Recent presentation by Phil Brown on extending range of occurrence attribute brought up the following issues:</a:t>
            </a:r>
          </a:p>
          <a:p>
            <a:pPr marL="971550" lvl="1" indent="-514350">
              <a:buFont typeface="+mj-lt"/>
              <a:buAutoNum type="alphaLcParenR"/>
            </a:pPr>
            <a:r>
              <a:rPr lang="en-US" dirty="0"/>
              <a:t>Pregnancy time periods refer to specific intervals that may be defined differently in different countries (there are no standard definitions)</a:t>
            </a:r>
          </a:p>
          <a:p>
            <a:pPr marL="971550" lvl="1" indent="-514350">
              <a:buFont typeface="+mj-lt"/>
              <a:buAutoNum type="alphaLcParenR"/>
            </a:pPr>
            <a:r>
              <a:rPr lang="en-US" dirty="0"/>
              <a:t>The proposed solution does not clarify distinguishing maternal from fetal/infant conditions</a:t>
            </a:r>
          </a:p>
          <a:p>
            <a:pPr marL="971550" lvl="1" indent="-514350">
              <a:buFont typeface="+mj-lt"/>
              <a:buAutoNum type="alphaLcParenR"/>
            </a:pPr>
            <a:r>
              <a:rPr lang="en-US" dirty="0"/>
              <a:t>It is unclear if there is a difference between postpartum and postnatal and between peripartum and perinatal</a:t>
            </a:r>
          </a:p>
        </p:txBody>
      </p:sp>
    </p:spTree>
    <p:extLst>
      <p:ext uri="{BB962C8B-B14F-4D97-AF65-F5344CB8AC3E}">
        <p14:creationId xmlns:p14="http://schemas.microsoft.com/office/powerpoint/2010/main" val="3523759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Motion </a:t>
            </a:r>
            <a:r>
              <a:rPr lang="en-US" dirty="0"/>
              <a:t>to inactivate During and/or after (attribute)</a:t>
            </a:r>
            <a:br>
              <a:rPr lang="en-US" dirty="0"/>
            </a:br>
            <a:endParaRPr lang="en-US" dirty="0"/>
          </a:p>
        </p:txBody>
      </p:sp>
      <p:sp>
        <p:nvSpPr>
          <p:cNvPr id="3" name="Content Placeholder 2"/>
          <p:cNvSpPr>
            <a:spLocks noGrp="1"/>
          </p:cNvSpPr>
          <p:nvPr>
            <p:ph idx="1"/>
          </p:nvPr>
        </p:nvSpPr>
        <p:spPr/>
        <p:txBody>
          <a:bodyPr/>
          <a:lstStyle/>
          <a:p>
            <a:r>
              <a:rPr lang="en-US" dirty="0"/>
              <a:t>The default temporal context of a disorder caused by a procedure is that the disorder must occur either during, after or both during and after the procedure and is thus implied if a temporal relationship between a disorder and a procedure is not clearly stated in the fully specified name or otherwise understood from the definition of the </a:t>
            </a:r>
            <a:r>
              <a:rPr lang="en-US" dirty="0" smtClean="0"/>
              <a:t>concept.</a:t>
            </a:r>
          </a:p>
          <a:p>
            <a:r>
              <a:rPr lang="en-US" dirty="0" smtClean="0"/>
              <a:t>In </a:t>
            </a:r>
            <a:r>
              <a:rPr lang="en-US" dirty="0"/>
              <a:t>such cases, no temporal relationship needs to be added to the definition of the </a:t>
            </a:r>
            <a:r>
              <a:rPr lang="en-US" dirty="0" smtClean="0"/>
              <a:t>concept.</a:t>
            </a:r>
          </a:p>
          <a:p>
            <a:r>
              <a:rPr lang="en-US" dirty="0" smtClean="0"/>
              <a:t>Before</a:t>
            </a:r>
            <a:r>
              <a:rPr lang="en-US" dirty="0"/>
              <a:t>, during and/or after i.e. temporally related to is retained primarily to define the perioperative state.</a:t>
            </a:r>
          </a:p>
        </p:txBody>
      </p:sp>
    </p:spTree>
    <p:extLst>
      <p:ext uri="{BB962C8B-B14F-4D97-AF65-F5344CB8AC3E}">
        <p14:creationId xmlns:p14="http://schemas.microsoft.com/office/powerpoint/2010/main" val="16812382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Outstanding issues</a:t>
            </a:r>
          </a:p>
        </p:txBody>
      </p:sp>
      <p:sp>
        <p:nvSpPr>
          <p:cNvPr id="3" name="Content Placeholder 2"/>
          <p:cNvSpPr>
            <a:spLocks noGrp="1"/>
          </p:cNvSpPr>
          <p:nvPr>
            <p:ph idx="1"/>
          </p:nvPr>
        </p:nvSpPr>
        <p:spPr/>
        <p:txBody>
          <a:bodyPr/>
          <a:lstStyle/>
          <a:p>
            <a:r>
              <a:rPr lang="en-US" dirty="0"/>
              <a:t>Modeling complications of devices</a:t>
            </a:r>
          </a:p>
          <a:p>
            <a:r>
              <a:rPr lang="en-US" dirty="0"/>
              <a:t>Modeling complications of pregnancy</a:t>
            </a:r>
          </a:p>
        </p:txBody>
      </p:sp>
    </p:spTree>
    <p:extLst>
      <p:ext uri="{BB962C8B-B14F-4D97-AF65-F5344CB8AC3E}">
        <p14:creationId xmlns:p14="http://schemas.microsoft.com/office/powerpoint/2010/main" val="16893635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342FE4-3640-4AB4-AB52-76D1E84B86C4}"/>
              </a:ext>
            </a:extLst>
          </p:cNvPr>
          <p:cNvSpPr>
            <a:spLocks noGrp="1"/>
          </p:cNvSpPr>
          <p:nvPr>
            <p:ph type="title"/>
          </p:nvPr>
        </p:nvSpPr>
        <p:spPr/>
        <p:txBody>
          <a:bodyPr/>
          <a:lstStyle/>
          <a:p>
            <a:r>
              <a:rPr lang="en-US" dirty="0"/>
              <a:t>Device complications</a:t>
            </a:r>
          </a:p>
        </p:txBody>
      </p:sp>
      <p:pic>
        <p:nvPicPr>
          <p:cNvPr id="1026" name="Picture 2" descr="http://browser.ihtsdotools.org/api/svg2pngTemp/5a6a1f93-8e3c-2572-d070-fa96ccd9393e.png">
            <a:extLst>
              <a:ext uri="{FF2B5EF4-FFF2-40B4-BE49-F238E27FC236}">
                <a16:creationId xmlns="" xmlns:a16="http://schemas.microsoft.com/office/drawing/2014/main" id="{C63A9E55-9D9E-4F71-8C84-15C5A5EF37D4}"/>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52054" y="2307265"/>
            <a:ext cx="13222669" cy="9917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134384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631455"/>
          </a:xfrm>
        </p:spPr>
        <p:txBody>
          <a:bodyPr>
            <a:normAutofit fontScale="90000"/>
          </a:bodyPr>
          <a:lstStyle/>
          <a:p>
            <a:r>
              <a:rPr lang="en-US" dirty="0"/>
              <a:t>Major types of concepts represented under 473023007 |Complication associated with device (disorder)| </a:t>
            </a:r>
          </a:p>
        </p:txBody>
      </p:sp>
      <p:sp>
        <p:nvSpPr>
          <p:cNvPr id="3" name="Content Placeholder 2"/>
          <p:cNvSpPr>
            <a:spLocks noGrp="1"/>
          </p:cNvSpPr>
          <p:nvPr>
            <p:ph idx="1"/>
          </p:nvPr>
        </p:nvSpPr>
        <p:spPr>
          <a:xfrm>
            <a:off x="838200" y="2144407"/>
            <a:ext cx="10515600" cy="4351338"/>
          </a:xfrm>
        </p:spPr>
        <p:txBody>
          <a:bodyPr/>
          <a:lstStyle/>
          <a:p>
            <a:r>
              <a:rPr lang="en-US" dirty="0"/>
              <a:t>Problem with device itself</a:t>
            </a:r>
          </a:p>
          <a:p>
            <a:pPr lvl="1"/>
            <a:r>
              <a:rPr lang="en-US" dirty="0"/>
              <a:t>461431000 |Failure of cardiac valve prosthesis (disorder)|</a:t>
            </a:r>
          </a:p>
          <a:p>
            <a:r>
              <a:rPr lang="en-US" dirty="0"/>
              <a:t>Disorder due to presence of device</a:t>
            </a:r>
          </a:p>
          <a:p>
            <a:pPr lvl="1"/>
            <a:r>
              <a:rPr lang="en-US" dirty="0"/>
              <a:t>Example: 213134006 |Internal prosthetic device causing pain (disorder)|</a:t>
            </a:r>
          </a:p>
          <a:p>
            <a:r>
              <a:rPr lang="en-US" dirty="0"/>
              <a:t>Disorder related to procedure to implant/insert/apply device</a:t>
            </a:r>
          </a:p>
          <a:p>
            <a:pPr lvl="1"/>
            <a:r>
              <a:rPr lang="en-US" dirty="0"/>
              <a:t>723154002 |Post cerebral ventricular shunt leak (disorder)|</a:t>
            </a:r>
          </a:p>
          <a:p>
            <a:endParaRPr lang="en-US" dirty="0"/>
          </a:p>
        </p:txBody>
      </p:sp>
    </p:spTree>
    <p:extLst>
      <p:ext uri="{BB962C8B-B14F-4D97-AF65-F5344CB8AC3E}">
        <p14:creationId xmlns:p14="http://schemas.microsoft.com/office/powerpoint/2010/main" val="4029433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modeling of device complications 1</a:t>
            </a:r>
          </a:p>
        </p:txBody>
      </p:sp>
      <p:sp>
        <p:nvSpPr>
          <p:cNvPr id="3" name="Content Placeholder 2"/>
          <p:cNvSpPr>
            <a:spLocks noGrp="1"/>
          </p:cNvSpPr>
          <p:nvPr>
            <p:ph idx="1"/>
          </p:nvPr>
        </p:nvSpPr>
        <p:spPr/>
        <p:txBody>
          <a:bodyPr>
            <a:normAutofit fontScale="92500" lnSpcReduction="20000"/>
          </a:bodyPr>
          <a:lstStyle/>
          <a:p>
            <a:r>
              <a:rPr lang="en-US" dirty="0"/>
              <a:t>Problem with device itself</a:t>
            </a:r>
          </a:p>
          <a:p>
            <a:pPr lvl="1"/>
            <a:r>
              <a:rPr lang="en-US" dirty="0"/>
              <a:t>These are really findings about the device</a:t>
            </a:r>
          </a:p>
          <a:p>
            <a:pPr lvl="2"/>
            <a:r>
              <a:rPr lang="en-US" dirty="0"/>
              <a:t>Retire 473023007 |Complication associated with device (disorder)|</a:t>
            </a:r>
          </a:p>
          <a:p>
            <a:pPr lvl="2"/>
            <a:r>
              <a:rPr lang="en-US" dirty="0"/>
              <a:t>Move 397933008 |Equipment error/failure (finding)|and 397839006 |Equipment malfunction (finding)|under 405651005 |Equipment problem (finding)|</a:t>
            </a:r>
          </a:p>
          <a:p>
            <a:pPr lvl="2"/>
            <a:r>
              <a:rPr lang="en-US" dirty="0"/>
              <a:t>Alternatively create new concepts of device failure (finding) , device malfunction (finding), device problem (finding) under </a:t>
            </a:r>
            <a:r>
              <a:rPr lang="is-IS" dirty="0"/>
              <a:t>373060007 device status (finding</a:t>
            </a:r>
            <a:r>
              <a:rPr lang="is-IS" dirty="0" smtClean="0"/>
              <a:t>) </a:t>
            </a:r>
            <a:r>
              <a:rPr lang="is-IS" dirty="0" smtClean="0">
                <a:solidFill>
                  <a:srgbClr val="FF0000"/>
                </a:solidFill>
              </a:rPr>
              <a:t>preferred</a:t>
            </a:r>
            <a:endParaRPr lang="en-US" dirty="0"/>
          </a:p>
          <a:p>
            <a:pPr lvl="1"/>
            <a:r>
              <a:rPr lang="en-US" dirty="0"/>
              <a:t>Move concepts of type problem with device itself under 405651005 |Equipment problem (finding) or device problem (finding)|or appropriate subhierarchies and change the semantic tag to finding</a:t>
            </a:r>
          </a:p>
          <a:p>
            <a:pPr lvl="2"/>
            <a:r>
              <a:rPr lang="en-US" dirty="0"/>
              <a:t>Example: </a:t>
            </a:r>
          </a:p>
          <a:p>
            <a:pPr lvl="3"/>
            <a:r>
              <a:rPr lang="en-US" b="1" dirty="0">
                <a:solidFill>
                  <a:srgbClr val="FF0000"/>
                </a:solidFill>
              </a:rPr>
              <a:t>Before:</a:t>
            </a:r>
            <a:endParaRPr lang="en-US" dirty="0"/>
          </a:p>
          <a:p>
            <a:pPr lvl="4"/>
            <a:r>
              <a:rPr lang="en-US" dirty="0"/>
              <a:t>461431000 |Failure of cardiac valve prosthesis (disorder)|</a:t>
            </a:r>
          </a:p>
          <a:p>
            <a:pPr lvl="3"/>
            <a:r>
              <a:rPr lang="en-US" b="1" dirty="0">
                <a:solidFill>
                  <a:srgbClr val="FF0000"/>
                </a:solidFill>
              </a:rPr>
              <a:t>After:</a:t>
            </a:r>
          </a:p>
          <a:p>
            <a:pPr lvl="4"/>
            <a:r>
              <a:rPr lang="en-US" dirty="0"/>
              <a:t>397933008 |Equipment error/failure (finding)| or Device failure (finding)</a:t>
            </a:r>
          </a:p>
          <a:p>
            <a:pPr lvl="5"/>
            <a:r>
              <a:rPr lang="en-US" dirty="0"/>
              <a:t>Failure of cardiac valve prosthesis (finding)| </a:t>
            </a:r>
          </a:p>
          <a:p>
            <a:pPr lvl="2"/>
            <a:endParaRPr lang="en-US" dirty="0"/>
          </a:p>
          <a:p>
            <a:endParaRPr lang="en-US" dirty="0"/>
          </a:p>
        </p:txBody>
      </p:sp>
    </p:spTree>
    <p:extLst>
      <p:ext uri="{BB962C8B-B14F-4D97-AF65-F5344CB8AC3E}">
        <p14:creationId xmlns:p14="http://schemas.microsoft.com/office/powerpoint/2010/main" val="34261773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4440294F-BB81-413D-B95E-C7ED2D37CA49}"/>
              </a:ext>
            </a:extLst>
          </p:cNvPr>
          <p:cNvSpPr>
            <a:spLocks noGrp="1"/>
          </p:cNvSpPr>
          <p:nvPr>
            <p:ph type="title"/>
          </p:nvPr>
        </p:nvSpPr>
        <p:spPr/>
        <p:txBody>
          <a:bodyPr/>
          <a:lstStyle/>
          <a:p>
            <a:r>
              <a:rPr lang="en-US" dirty="0"/>
              <a:t>Equipment problem (finding)</a:t>
            </a:r>
          </a:p>
        </p:txBody>
      </p:sp>
      <p:sp>
        <p:nvSpPr>
          <p:cNvPr id="8" name="Text Placeholder 7">
            <a:extLst>
              <a:ext uri="{FF2B5EF4-FFF2-40B4-BE49-F238E27FC236}">
                <a16:creationId xmlns="" xmlns:a16="http://schemas.microsoft.com/office/drawing/2014/main" id="{4B49A896-DB7D-4BF6-9B4E-1CE8877A5A5F}"/>
              </a:ext>
            </a:extLst>
          </p:cNvPr>
          <p:cNvSpPr>
            <a:spLocks noGrp="1"/>
          </p:cNvSpPr>
          <p:nvPr>
            <p:ph type="body" idx="1"/>
          </p:nvPr>
        </p:nvSpPr>
        <p:spPr/>
        <p:txBody>
          <a:bodyPr/>
          <a:lstStyle/>
          <a:p>
            <a:r>
              <a:rPr lang="en-US" dirty="0"/>
              <a:t>Current Equipment finding subhierarchy</a:t>
            </a:r>
          </a:p>
        </p:txBody>
      </p:sp>
      <p:pic>
        <p:nvPicPr>
          <p:cNvPr id="12" name="Content Placeholder 11">
            <a:extLst>
              <a:ext uri="{FF2B5EF4-FFF2-40B4-BE49-F238E27FC236}">
                <a16:creationId xmlns="" xmlns:a16="http://schemas.microsoft.com/office/drawing/2014/main" id="{58F433C3-22CD-4493-BC2E-9A25C16C7A13}"/>
              </a:ext>
            </a:extLst>
          </p:cNvPr>
          <p:cNvPicPr>
            <a:picLocks noGrp="1" noChangeAspect="1"/>
          </p:cNvPicPr>
          <p:nvPr>
            <p:ph sz="half" idx="2"/>
          </p:nvPr>
        </p:nvPicPr>
        <p:blipFill>
          <a:blip r:embed="rId2"/>
          <a:stretch>
            <a:fillRect/>
          </a:stretch>
        </p:blipFill>
        <p:spPr>
          <a:xfrm>
            <a:off x="2424772" y="2505075"/>
            <a:ext cx="1987819" cy="3684588"/>
          </a:xfrm>
          <a:prstGeom prst="rect">
            <a:avLst/>
          </a:prstGeom>
        </p:spPr>
      </p:pic>
      <p:sp>
        <p:nvSpPr>
          <p:cNvPr id="10" name="Text Placeholder 9">
            <a:extLst>
              <a:ext uri="{FF2B5EF4-FFF2-40B4-BE49-F238E27FC236}">
                <a16:creationId xmlns="" xmlns:a16="http://schemas.microsoft.com/office/drawing/2014/main" id="{F668FE12-3400-4287-8884-E18A6A2208D7}"/>
              </a:ext>
            </a:extLst>
          </p:cNvPr>
          <p:cNvSpPr>
            <a:spLocks noGrp="1"/>
          </p:cNvSpPr>
          <p:nvPr>
            <p:ph type="body" sz="quarter" idx="3"/>
          </p:nvPr>
        </p:nvSpPr>
        <p:spPr/>
        <p:txBody>
          <a:bodyPr/>
          <a:lstStyle/>
          <a:p>
            <a:r>
              <a:rPr lang="en-US" dirty="0"/>
              <a:t>Proposed changes to Equipment problem subhierarchy</a:t>
            </a:r>
          </a:p>
        </p:txBody>
      </p:sp>
      <p:pic>
        <p:nvPicPr>
          <p:cNvPr id="13" name="Content Placeholder 12">
            <a:extLst>
              <a:ext uri="{FF2B5EF4-FFF2-40B4-BE49-F238E27FC236}">
                <a16:creationId xmlns="" xmlns:a16="http://schemas.microsoft.com/office/drawing/2014/main" id="{95AAED55-7CB0-4F46-B1CE-830EAEBD841A}"/>
              </a:ext>
            </a:extLst>
          </p:cNvPr>
          <p:cNvPicPr>
            <a:picLocks noGrp="1" noChangeAspect="1"/>
          </p:cNvPicPr>
          <p:nvPr>
            <p:ph sz="quarter" idx="4"/>
          </p:nvPr>
        </p:nvPicPr>
        <p:blipFill>
          <a:blip r:embed="rId3"/>
          <a:stretch>
            <a:fillRect/>
          </a:stretch>
        </p:blipFill>
        <p:spPr>
          <a:xfrm>
            <a:off x="7229171" y="2693743"/>
            <a:ext cx="2628571" cy="1742857"/>
          </a:xfrm>
          <a:prstGeom prst="rect">
            <a:avLst/>
          </a:prstGeom>
        </p:spPr>
      </p:pic>
    </p:spTree>
    <p:extLst>
      <p:ext uri="{BB962C8B-B14F-4D97-AF65-F5344CB8AC3E}">
        <p14:creationId xmlns:p14="http://schemas.microsoft.com/office/powerpoint/2010/main" val="4660203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873</TotalTime>
  <Words>1338</Words>
  <Application>Microsoft Macintosh PowerPoint</Application>
  <PresentationFormat>Widescreen</PresentationFormat>
  <Paragraphs>135</Paragraphs>
  <Slides>33</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Calibri Light</vt:lpstr>
      <vt:lpstr>Mangal</vt:lpstr>
      <vt:lpstr>Wingdings</vt:lpstr>
      <vt:lpstr>Office Theme</vt:lpstr>
      <vt:lpstr>Complications and sequelae update</vt:lpstr>
      <vt:lpstr>Current status</vt:lpstr>
      <vt:lpstr> Summary of changes since last face to face meeting - continued </vt:lpstr>
      <vt:lpstr> Motion to inactivate During and/or after (attribute) </vt:lpstr>
      <vt:lpstr>Outstanding issues</vt:lpstr>
      <vt:lpstr>Device complications</vt:lpstr>
      <vt:lpstr>Major types of concepts represented under 473023007 |Complication associated with device (disorder)| </vt:lpstr>
      <vt:lpstr>Suggested modeling of device complications 1</vt:lpstr>
      <vt:lpstr>Equipment problem (finding)</vt:lpstr>
      <vt:lpstr>New device observables</vt:lpstr>
      <vt:lpstr>Modeling Blocked catheter as a finding</vt:lpstr>
      <vt:lpstr>Modeling blocked urinary catheter as a finding</vt:lpstr>
      <vt:lpstr>Modeling Pacemaker pulse generator failure as a finding</vt:lpstr>
      <vt:lpstr>Modeling Malfunction of cardiac pacemaker as a finding</vt:lpstr>
      <vt:lpstr>Equipment vs device</vt:lpstr>
      <vt:lpstr>Suggested modeling of device complications 2</vt:lpstr>
      <vt:lpstr>Modeling complication of device – option 1</vt:lpstr>
      <vt:lpstr>Modeling complication of device – option 2</vt:lpstr>
      <vt:lpstr>Suggested modeling of device complications 3</vt:lpstr>
      <vt:lpstr>Disorder due to insertion of glaucoma drainage device (disorder)</vt:lpstr>
      <vt:lpstr>Infection associated with device</vt:lpstr>
      <vt:lpstr>111746009 |Mechanical complication of device (disorder)|</vt:lpstr>
      <vt:lpstr>198609003 |Complication of pregnancy, childbirth and/or the puerperium (disorder)|</vt:lpstr>
      <vt:lpstr>Complication of pregnancy, childbirth and/or the puerperium – main patterns</vt:lpstr>
      <vt:lpstr>Candidate values for temporal and causal relationships representing pregnancy, childbirth and the puerperium</vt:lpstr>
      <vt:lpstr>X complicating pregnancy</vt:lpstr>
      <vt:lpstr>721177006 |Injury complicating pregnancy (disorder)|</vt:lpstr>
      <vt:lpstr>X complicating pregnancy, childbirth, labor/delivery, puerperium  e.g. 721177006 |Injury complicating pregnancy (disorder)|</vt:lpstr>
      <vt:lpstr>Complicated pregnancy due to x</vt:lpstr>
      <vt:lpstr>X complicating pregnancy as a situation</vt:lpstr>
      <vt:lpstr>X complicating Y</vt:lpstr>
      <vt:lpstr>Complication x of pregnancy, childbirth, labor/delivery, puerperium e.g. 106004004 |Hemorrhagic complication of pregnancy (disorder)|</vt:lpstr>
      <vt:lpstr>Temporal relation of x to pregnancy </vt:lpstr>
    </vt:vector>
  </TitlesOfParts>
  <Company/>
  <LinksUpToDate>false</LinksUpToDate>
  <SharedDoc>false</SharedDoc>
  <HyperlinksChanged>false</HyperlinksChanged>
  <AppVersion>15.0039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Complications and sequelae</dc:title>
  <dc:creator>Bruce J. Goldberg</dc:creator>
  <cp:lastModifiedBy>Bruce J. Goldberg</cp:lastModifiedBy>
  <cp:revision>34</cp:revision>
  <dcterms:created xsi:type="dcterms:W3CDTF">2017-10-04T00:04:15Z</dcterms:created>
  <dcterms:modified xsi:type="dcterms:W3CDTF">2017-10-25T00:56:09Z</dcterms:modified>
</cp:coreProperties>
</file>