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2"/>
  </p:notesMasterIdLst>
  <p:sldIdLst>
    <p:sldId id="256" r:id="rId2"/>
    <p:sldId id="359" r:id="rId3"/>
    <p:sldId id="412" r:id="rId4"/>
    <p:sldId id="395" r:id="rId5"/>
    <p:sldId id="413" r:id="rId6"/>
    <p:sldId id="396" r:id="rId7"/>
    <p:sldId id="385" r:id="rId8"/>
    <p:sldId id="346" r:id="rId9"/>
    <p:sldId id="414" r:id="rId10"/>
    <p:sldId id="41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0119" autoAdjust="0"/>
  </p:normalViewPr>
  <p:slideViewPr>
    <p:cSldViewPr snapToGrid="0" snapToObjects="1">
      <p:cViewPr varScale="1">
        <p:scale>
          <a:sx n="86" d="100"/>
          <a:sy n="86" d="100"/>
        </p:scale>
        <p:origin x="152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0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413FD-4EF2-422F-B025-6EC82A7461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23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413FD-4EF2-422F-B025-6EC82A7461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98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457200" indent="-457200">
              <a:buFont typeface="Wingdings" panose="05000000000000000000" pitchFamily="2" charset="2"/>
              <a:buChar char="Ø"/>
              <a:defRPr sz="2800"/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828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9624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6555A-C15B-4DEC-B72A-7931E7C9C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4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  <p:sldLayoutId id="2147483744" r:id="rId5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nmc.edu/pathology/informatics/tdc.html" TargetMode="External"/><Relationship Id="rId2" Type="http://schemas.openxmlformats.org/officeDocument/2006/relationships/hyperlink" Target="https://academic.oup.com/jamia/article/doi/10.1093/jamia/ocx097/4157681/A-computable-pathology-report-for-precision?guestAccessKey=ee8ed0e2-8e9f-44bd-a467-bfbcb3e3a2c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476153"/>
          </a:xfrm>
        </p:spPr>
        <p:txBody>
          <a:bodyPr>
            <a:normAutofit/>
          </a:bodyPr>
          <a:lstStyle/>
          <a:p>
            <a:r>
              <a:rPr lang="en-US" dirty="0"/>
              <a:t>What is Useful? Publishing Support for  Precision Medicine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/>
              <a:t>James R. Campbell MD</a:t>
            </a:r>
          </a:p>
          <a:p>
            <a:r>
              <a:rPr lang="en-US" sz="2400" dirty="0"/>
              <a:t>W. Scott Campbell PhD MBA</a:t>
            </a:r>
          </a:p>
          <a:p>
            <a:r>
              <a:rPr lang="en-US" sz="2400" dirty="0"/>
              <a:t>October 17, 2017</a:t>
            </a:r>
          </a:p>
          <a:p>
            <a:endParaRPr lang="en-US" sz="2400" dirty="0"/>
          </a:p>
          <a:p>
            <a:r>
              <a:rPr lang="en-US" sz="2400" dirty="0"/>
              <a:t>Nebraska Medicine</a:t>
            </a:r>
          </a:p>
          <a:p>
            <a:r>
              <a:rPr lang="en-US" sz="2400" dirty="0"/>
              <a:t>University of Nebraska Medical Center</a:t>
            </a:r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89CC4-2B65-4660-B292-C15B3B07F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36ED1-ECC0-402C-98F5-B4CB443AE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RF2 extension set for (expanded) technology preview and AP/MP; deployment software</a:t>
            </a:r>
          </a:p>
          <a:p>
            <a:r>
              <a:rPr lang="en-US" dirty="0"/>
              <a:t>Classified LOINC lab/AP/MP ontology in OWL format</a:t>
            </a:r>
          </a:p>
          <a:p>
            <a:r>
              <a:rPr lang="en-US" dirty="0"/>
              <a:t>Synoptic reports (AP &amp; MP) in HL7 CDA  format supported by implementation guide</a:t>
            </a:r>
          </a:p>
          <a:p>
            <a:r>
              <a:rPr lang="en-US" dirty="0"/>
              <a:t>MP map of genomic observables to post-coordinated FHIR dataset with implementation advice</a:t>
            </a:r>
          </a:p>
        </p:txBody>
      </p:sp>
    </p:spTree>
    <p:extLst>
      <p:ext uri="{BB962C8B-B14F-4D97-AF65-F5344CB8AC3E}">
        <p14:creationId xmlns:p14="http://schemas.microsoft.com/office/powerpoint/2010/main" val="369990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BD2K Project </a:t>
            </a:r>
            <a:br>
              <a:rPr lang="en-US" dirty="0"/>
            </a:br>
            <a:r>
              <a:rPr lang="en-US" dirty="0"/>
              <a:t>Work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389" t="38235" r="30570" b="18382"/>
          <a:stretch/>
        </p:blipFill>
        <p:spPr>
          <a:xfrm>
            <a:off x="923679" y="2380130"/>
            <a:ext cx="7315200" cy="270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1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206" y="395831"/>
            <a:ext cx="8299048" cy="796361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Terminology development summary:</a:t>
            </a:r>
            <a:br>
              <a:rPr lang="en-US" dirty="0"/>
            </a:br>
            <a:r>
              <a:rPr lang="en-US" sz="3100" dirty="0"/>
              <a:t>CAP Cancer </a:t>
            </a:r>
            <a:r>
              <a:rPr lang="en-US" sz="3100" dirty="0" err="1"/>
              <a:t>checksheets</a:t>
            </a:r>
            <a:endParaRPr lang="en-US" sz="31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14789"/>
              </p:ext>
            </p:extLst>
          </p:nvPr>
        </p:nvGraphicFramePr>
        <p:xfrm>
          <a:off x="956665" y="1518383"/>
          <a:ext cx="7573876" cy="4181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3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8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15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3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5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SNOMED CT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hierarchy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Anatomic Pathology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Molecular Pathology Concepts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Exemplar molecular  extension concepts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0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Observable entities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“BRAF nucleotide sequence detected in excised malignancy”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2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Body Structures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104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“BRAF gene locus”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“Distal surgical margin”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5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findings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“BRAF V600E variant identified in excised malignancy”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Techniques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“Gross examination”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“Nucleotide sequencing”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Property types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“Sequence property”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 types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“Variant call format”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7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Substances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“BRAF human cellular protein”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30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Attributes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“Chromosomal region” 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7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194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247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980" y="395831"/>
            <a:ext cx="8134066" cy="856897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Structured pathology reporting:      </a:t>
            </a:r>
            <a:r>
              <a:rPr lang="en-US"/>
              <a:t>Nebraska architecture</a:t>
            </a:r>
            <a:endParaRPr lang="en-US" dirty="0"/>
          </a:p>
        </p:txBody>
      </p:sp>
      <p:sp>
        <p:nvSpPr>
          <p:cNvPr id="8" name="Flowchart: Connector 7"/>
          <p:cNvSpPr/>
          <p:nvPr/>
        </p:nvSpPr>
        <p:spPr>
          <a:xfrm>
            <a:off x="3895344" y="3090672"/>
            <a:ext cx="1005840" cy="1005840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656298" y="2893745"/>
            <a:ext cx="1663901" cy="1517904"/>
            <a:chOff x="1391502" y="2834169"/>
            <a:chExt cx="1663901" cy="1517904"/>
          </a:xfrm>
        </p:grpSpPr>
        <p:sp>
          <p:nvSpPr>
            <p:cNvPr id="5" name="Can 4"/>
            <p:cNvSpPr/>
            <p:nvPr/>
          </p:nvSpPr>
          <p:spPr>
            <a:xfrm>
              <a:off x="1472184" y="2834169"/>
              <a:ext cx="1380744" cy="1517904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91502" y="3141866"/>
              <a:ext cx="16639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COPATH  Anatomic Pathology</a:t>
              </a:r>
            </a:p>
            <a:p>
              <a:pPr algn="ctr"/>
              <a:r>
                <a:rPr lang="en-US" b="1" dirty="0"/>
                <a:t>Immune </a:t>
              </a:r>
              <a:r>
                <a:rPr lang="en-US" b="1" dirty="0" err="1"/>
                <a:t>stn</a:t>
              </a:r>
              <a:endParaRPr lang="en-US" b="1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82724" y="5109561"/>
            <a:ext cx="1380744" cy="1517904"/>
            <a:chOff x="5684520" y="4001553"/>
            <a:chExt cx="1380744" cy="1517904"/>
          </a:xfrm>
          <a:solidFill>
            <a:schemeClr val="accent6">
              <a:lumMod val="75000"/>
            </a:schemeClr>
          </a:solidFill>
        </p:grpSpPr>
        <p:sp>
          <p:nvSpPr>
            <p:cNvPr id="7" name="Can 6"/>
            <p:cNvSpPr/>
            <p:nvPr/>
          </p:nvSpPr>
          <p:spPr>
            <a:xfrm>
              <a:off x="5684520" y="4001553"/>
              <a:ext cx="1380744" cy="1517904"/>
            </a:xfrm>
            <a:prstGeom prst="can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18100" y="4599840"/>
              <a:ext cx="102108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b="1" dirty="0" err="1"/>
                <a:t>NECares</a:t>
              </a:r>
              <a:endParaRPr lang="en-US" b="1" dirty="0"/>
            </a:p>
            <a:p>
              <a:r>
                <a:rPr lang="en-US" b="1" dirty="0"/>
                <a:t>Biobank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864864" y="3309055"/>
            <a:ext cx="103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Interface Engine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261763" y="3326864"/>
            <a:ext cx="1542196" cy="566295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HL7 V2.3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05505" y="6040517"/>
            <a:ext cx="1783568" cy="369332"/>
          </a:xfrm>
          <a:prstGeom prst="rect">
            <a:avLst/>
          </a:prstGeom>
          <a:solidFill>
            <a:srgbClr val="00B050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 production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05197" y="5671185"/>
            <a:ext cx="1783876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 development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063264" y="5791959"/>
            <a:ext cx="1380744" cy="887805"/>
            <a:chOff x="1472184" y="3230097"/>
            <a:chExt cx="1380744" cy="1121976"/>
          </a:xfrm>
        </p:grpSpPr>
        <p:sp>
          <p:nvSpPr>
            <p:cNvPr id="29" name="Can 28"/>
            <p:cNvSpPr/>
            <p:nvPr/>
          </p:nvSpPr>
          <p:spPr>
            <a:xfrm>
              <a:off x="1472184" y="3230097"/>
              <a:ext cx="1380744" cy="1121976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Ion-Torrent</a:t>
              </a:r>
            </a:p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Sequencer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03451" y="3262889"/>
              <a:ext cx="10940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400" b="1" dirty="0"/>
            </a:p>
          </p:txBody>
        </p:sp>
      </p:grpSp>
      <p:sp>
        <p:nvSpPr>
          <p:cNvPr id="3" name="Flowchart: Multidocument 2"/>
          <p:cNvSpPr/>
          <p:nvPr/>
        </p:nvSpPr>
        <p:spPr>
          <a:xfrm>
            <a:off x="1063264" y="1014046"/>
            <a:ext cx="2131945" cy="1229090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Molecular Labs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FISH</a:t>
            </a:r>
          </a:p>
        </p:txBody>
      </p:sp>
      <p:sp>
        <p:nvSpPr>
          <p:cNvPr id="32" name="Right Arrow 31"/>
          <p:cNvSpPr/>
          <p:nvPr/>
        </p:nvSpPr>
        <p:spPr>
          <a:xfrm rot="19586216">
            <a:off x="2357270" y="4243440"/>
            <a:ext cx="1753129" cy="538837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 rot="20026373">
            <a:off x="4898880" y="2549834"/>
            <a:ext cx="1628266" cy="566295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HL7 V2.51</a:t>
            </a:r>
          </a:p>
        </p:txBody>
      </p:sp>
      <p:sp>
        <p:nvSpPr>
          <p:cNvPr id="34" name="Right Arrow 33"/>
          <p:cNvSpPr/>
          <p:nvPr/>
        </p:nvSpPr>
        <p:spPr>
          <a:xfrm rot="2880818">
            <a:off x="4568016" y="4326413"/>
            <a:ext cx="1417964" cy="566295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HL7 V2.51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7544196" y="3046408"/>
            <a:ext cx="1878216" cy="1517904"/>
            <a:chOff x="5820156" y="1683256"/>
            <a:chExt cx="1878216" cy="1517904"/>
          </a:xfrm>
        </p:grpSpPr>
        <p:sp>
          <p:nvSpPr>
            <p:cNvPr id="36" name="Can 35"/>
            <p:cNvSpPr/>
            <p:nvPr/>
          </p:nvSpPr>
          <p:spPr>
            <a:xfrm>
              <a:off x="5820156" y="1683256"/>
              <a:ext cx="1380744" cy="1517904"/>
            </a:xfrm>
            <a:prstGeom prst="ca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218638" y="2259103"/>
              <a:ext cx="14797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i2b2</a:t>
              </a:r>
            </a:p>
            <a:p>
              <a:r>
                <a:rPr lang="en-US" sz="2000" b="1" dirty="0"/>
                <a:t> SQL</a:t>
              </a:r>
            </a:p>
          </p:txBody>
        </p:sp>
      </p:grpSp>
      <p:sp>
        <p:nvSpPr>
          <p:cNvPr id="4" name="Flowchart: Sequential Access Storage 3"/>
          <p:cNvSpPr/>
          <p:nvPr/>
        </p:nvSpPr>
        <p:spPr>
          <a:xfrm>
            <a:off x="7261412" y="5310204"/>
            <a:ext cx="1533876" cy="1429865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SEER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Registry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NAACCR</a:t>
            </a:r>
          </a:p>
        </p:txBody>
      </p:sp>
      <p:sp>
        <p:nvSpPr>
          <p:cNvPr id="39" name="Can 38"/>
          <p:cNvSpPr/>
          <p:nvPr/>
        </p:nvSpPr>
        <p:spPr>
          <a:xfrm>
            <a:off x="1072789" y="5119065"/>
            <a:ext cx="1380744" cy="874900"/>
          </a:xfrm>
          <a:prstGeom prst="ca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Genom</a:t>
            </a:r>
            <a:r>
              <a:rPr lang="en-US" b="1" dirty="0">
                <a:solidFill>
                  <a:schemeClr val="tx1"/>
                </a:solidFill>
              </a:rPr>
              <a:t>- Oncology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6506875" y="1155165"/>
            <a:ext cx="1620458" cy="1517904"/>
            <a:chOff x="5591557" y="1777385"/>
            <a:chExt cx="1620458" cy="1517904"/>
          </a:xfrm>
        </p:grpSpPr>
        <p:sp>
          <p:nvSpPr>
            <p:cNvPr id="41" name="Can 40"/>
            <p:cNvSpPr/>
            <p:nvPr/>
          </p:nvSpPr>
          <p:spPr>
            <a:xfrm>
              <a:off x="5591557" y="1777385"/>
              <a:ext cx="1380744" cy="1517904"/>
            </a:xfrm>
            <a:prstGeom prst="can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732281" y="2228297"/>
              <a:ext cx="14797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      Epic</a:t>
              </a:r>
            </a:p>
            <a:p>
              <a:r>
                <a:rPr lang="en-US" sz="2000" b="1" dirty="0"/>
                <a:t>One Chart</a:t>
              </a:r>
            </a:p>
          </p:txBody>
        </p:sp>
      </p:grpSp>
      <p:sp>
        <p:nvSpPr>
          <p:cNvPr id="43" name="Right Arrow 42"/>
          <p:cNvSpPr/>
          <p:nvPr/>
        </p:nvSpPr>
        <p:spPr>
          <a:xfrm rot="17137216">
            <a:off x="7619600" y="4584133"/>
            <a:ext cx="974312" cy="660767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ETL</a:t>
            </a:r>
          </a:p>
        </p:txBody>
      </p:sp>
      <p:sp>
        <p:nvSpPr>
          <p:cNvPr id="44" name="Right Arrow 43"/>
          <p:cNvSpPr/>
          <p:nvPr/>
        </p:nvSpPr>
        <p:spPr>
          <a:xfrm rot="2531020">
            <a:off x="7491602" y="2539001"/>
            <a:ext cx="990518" cy="660767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ETL</a:t>
            </a:r>
          </a:p>
        </p:txBody>
      </p:sp>
      <p:sp>
        <p:nvSpPr>
          <p:cNvPr id="6" name="Rectangle 5"/>
          <p:cNvSpPr/>
          <p:nvPr/>
        </p:nvSpPr>
        <p:spPr>
          <a:xfrm rot="19500941">
            <a:off x="2662083" y="4334560"/>
            <a:ext cx="1136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HL7 V2.51</a:t>
            </a:r>
          </a:p>
        </p:txBody>
      </p:sp>
      <p:sp>
        <p:nvSpPr>
          <p:cNvPr id="38" name="Right Arrow 37"/>
          <p:cNvSpPr/>
          <p:nvPr/>
        </p:nvSpPr>
        <p:spPr>
          <a:xfrm rot="2234176">
            <a:off x="2669158" y="2347179"/>
            <a:ext cx="1539118" cy="61468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262528">
            <a:off x="2713479" y="2316978"/>
            <a:ext cx="1023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HL7 V2.X</a:t>
            </a:r>
          </a:p>
        </p:txBody>
      </p:sp>
    </p:spTree>
    <p:extLst>
      <p:ext uri="{BB962C8B-B14F-4D97-AF65-F5344CB8AC3E}">
        <p14:creationId xmlns:p14="http://schemas.microsoft.com/office/powerpoint/2010/main" val="1963030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985628" cy="1359153"/>
          </a:xfrm>
        </p:spPr>
        <p:txBody>
          <a:bodyPr>
            <a:normAutofit/>
          </a:bodyPr>
          <a:lstStyle/>
          <a:p>
            <a:r>
              <a:rPr lang="en-US" dirty="0"/>
              <a:t>Cancer Results: </a:t>
            </a:r>
            <a:br>
              <a:rPr lang="en-US" dirty="0"/>
            </a:br>
            <a:r>
              <a:rPr lang="en-US" dirty="0"/>
              <a:t>AP &amp; Immunohistochemistry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56666" y="1781681"/>
            <a:ext cx="72822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OBX|10|CWE|</a:t>
            </a:r>
            <a:r>
              <a:rPr lang="en-US" sz="1400" dirty="0">
                <a:solidFill>
                  <a:srgbClr val="FF0000"/>
                </a:solidFill>
              </a:rPr>
              <a:t>912335981000004102^Colon-Margins: </a:t>
            </a:r>
            <a:r>
              <a:rPr lang="en-US" sz="1400" dirty="0" err="1">
                <a:solidFill>
                  <a:srgbClr val="FF0000"/>
                </a:solidFill>
              </a:rPr>
              <a:t>Proximal^SCT</a:t>
            </a:r>
            <a:r>
              <a:rPr lang="en-US" sz="1400" dirty="0">
                <a:solidFill>
                  <a:srgbClr val="FF0000"/>
                </a:solidFill>
              </a:rPr>
              <a:t>||384614008^Proximal margin uninvolved by invasive </a:t>
            </a:r>
            <a:r>
              <a:rPr lang="en-US" sz="1400" dirty="0" err="1">
                <a:solidFill>
                  <a:srgbClr val="FF0000"/>
                </a:solidFill>
              </a:rPr>
              <a:t>carcinoma^SCT</a:t>
            </a:r>
            <a:r>
              <a:rPr lang="en-US" sz="1400" dirty="0"/>
              <a:t>||||||F </a:t>
            </a:r>
          </a:p>
          <a:p>
            <a:r>
              <a:rPr lang="en-US" sz="1400" dirty="0"/>
              <a:t>OBX|12|CWE| </a:t>
            </a:r>
            <a:r>
              <a:rPr lang="en-US" sz="1400" dirty="0">
                <a:solidFill>
                  <a:srgbClr val="FF0000"/>
                </a:solidFill>
              </a:rPr>
              <a:t>323569801000004105^Colon-Procedure used to obtain specimen ^SCT||26925005^Transverse </a:t>
            </a:r>
            <a:r>
              <a:rPr lang="en-US" sz="1400" dirty="0" err="1">
                <a:solidFill>
                  <a:srgbClr val="FF0000"/>
                </a:solidFill>
              </a:rPr>
              <a:t>colectomy^SCT</a:t>
            </a:r>
            <a:r>
              <a:rPr lang="en-US" sz="1400" dirty="0"/>
              <a:t>||||||F </a:t>
            </a:r>
          </a:p>
          <a:p>
            <a:r>
              <a:rPr lang="en-US" sz="1400" dirty="0"/>
              <a:t>OBX|17|NM| </a:t>
            </a:r>
            <a:r>
              <a:rPr lang="en-US" sz="1400" dirty="0">
                <a:solidFill>
                  <a:srgbClr val="FF0000"/>
                </a:solidFill>
              </a:rPr>
              <a:t>170409341000004104^Colon-Number of lymph nodes involved by </a:t>
            </a:r>
            <a:r>
              <a:rPr lang="en-US" sz="1400" dirty="0" err="1">
                <a:solidFill>
                  <a:srgbClr val="FF0000"/>
                </a:solidFill>
              </a:rPr>
              <a:t>carcinoma^SCT</a:t>
            </a:r>
            <a:r>
              <a:rPr lang="en-US" sz="1400" dirty="0">
                <a:solidFill>
                  <a:srgbClr val="FF0000"/>
                </a:solidFill>
              </a:rPr>
              <a:t>||^^^^2|nodes</a:t>
            </a:r>
            <a:r>
              <a:rPr lang="en-US" sz="1400" dirty="0"/>
              <a:t>|||||F </a:t>
            </a:r>
          </a:p>
          <a:p>
            <a:r>
              <a:rPr lang="en-US" sz="1400" dirty="0"/>
              <a:t>OBX|18|NM| </a:t>
            </a:r>
            <a:r>
              <a:rPr lang="en-US" sz="1400" dirty="0">
                <a:solidFill>
                  <a:srgbClr val="FF0000"/>
                </a:solidFill>
              </a:rPr>
              <a:t>896002551000004103^Colon-Number of lymph nodes microscopically </a:t>
            </a:r>
            <a:r>
              <a:rPr lang="en-US" sz="1400" dirty="0" err="1">
                <a:solidFill>
                  <a:srgbClr val="FF0000"/>
                </a:solidFill>
              </a:rPr>
              <a:t>examined^SCT</a:t>
            </a:r>
            <a:r>
              <a:rPr lang="en-US" sz="1400" dirty="0">
                <a:solidFill>
                  <a:srgbClr val="FF0000"/>
                </a:solidFill>
              </a:rPr>
              <a:t>||^^^^8</a:t>
            </a:r>
            <a:r>
              <a:rPr lang="en-US" sz="1400" dirty="0"/>
              <a:t>|#|||||F </a:t>
            </a:r>
          </a:p>
          <a:p>
            <a:r>
              <a:rPr lang="en-US" sz="1400" dirty="0"/>
              <a:t>OBX|21|CWE| </a:t>
            </a:r>
            <a:r>
              <a:rPr lang="en-US" sz="1400" dirty="0">
                <a:solidFill>
                  <a:srgbClr val="FF0000"/>
                </a:solidFill>
              </a:rPr>
              <a:t>5574201000004102^Colon-Site of excised </a:t>
            </a:r>
            <a:r>
              <a:rPr lang="en-US" sz="1400" dirty="0" err="1">
                <a:solidFill>
                  <a:srgbClr val="FF0000"/>
                </a:solidFill>
              </a:rPr>
              <a:t>tumor^SCT</a:t>
            </a:r>
            <a:r>
              <a:rPr lang="en-US" sz="1400" dirty="0">
                <a:solidFill>
                  <a:srgbClr val="FF0000"/>
                </a:solidFill>
              </a:rPr>
              <a:t>||485005^Transverse </a:t>
            </a:r>
            <a:r>
              <a:rPr lang="en-US" sz="1400" dirty="0" err="1">
                <a:solidFill>
                  <a:srgbClr val="FF0000"/>
                </a:solidFill>
              </a:rPr>
              <a:t>colon^SCT</a:t>
            </a:r>
            <a:r>
              <a:rPr lang="en-US" sz="1400" dirty="0"/>
              <a:t>||||||F </a:t>
            </a:r>
          </a:p>
          <a:p>
            <a:r>
              <a:rPr lang="en-US" sz="1400" dirty="0"/>
              <a:t>OBX|22|CWE|</a:t>
            </a:r>
            <a:r>
              <a:rPr lang="en-US" sz="1400" dirty="0">
                <a:solidFill>
                  <a:srgbClr val="FF0000"/>
                </a:solidFill>
              </a:rPr>
              <a:t>156707831000004105^MLH1-IHC testing for Mismatch Repair (MMR) </a:t>
            </a:r>
            <a:r>
              <a:rPr lang="en-US" sz="1400" dirty="0" err="1">
                <a:solidFill>
                  <a:srgbClr val="FF0000"/>
                </a:solidFill>
              </a:rPr>
              <a:t>Proteins^SCT</a:t>
            </a:r>
            <a:r>
              <a:rPr lang="en-US" sz="1400" dirty="0">
                <a:solidFill>
                  <a:srgbClr val="FF0000"/>
                </a:solidFill>
              </a:rPr>
              <a:t>||782951581000004109^MLH1: Intact nuclear </a:t>
            </a:r>
            <a:r>
              <a:rPr lang="en-US" sz="1400" dirty="0" err="1">
                <a:solidFill>
                  <a:srgbClr val="FF0000"/>
                </a:solidFill>
              </a:rPr>
              <a:t>expression^SCT</a:t>
            </a:r>
            <a:r>
              <a:rPr lang="en-US" sz="1400" dirty="0"/>
              <a:t>||||||F </a:t>
            </a:r>
          </a:p>
          <a:p>
            <a:r>
              <a:rPr lang="en-US" sz="1400" dirty="0"/>
              <a:t>OBX|23|CWE| </a:t>
            </a:r>
            <a:r>
              <a:rPr lang="en-US" sz="1400" dirty="0">
                <a:solidFill>
                  <a:srgbClr val="FF0000"/>
                </a:solidFill>
              </a:rPr>
              <a:t>194831101000004102^MSH2-IHC testing for Mismatch Repair (MMR) </a:t>
            </a:r>
            <a:r>
              <a:rPr lang="en-US" sz="1400" dirty="0" err="1">
                <a:solidFill>
                  <a:srgbClr val="FF0000"/>
                </a:solidFill>
              </a:rPr>
              <a:t>Proteins^SCT</a:t>
            </a:r>
            <a:r>
              <a:rPr lang="en-US" sz="1400" dirty="0">
                <a:solidFill>
                  <a:srgbClr val="FF0000"/>
                </a:solidFill>
              </a:rPr>
              <a:t>||782951581000004109^MSH2: Intact nuclear </a:t>
            </a:r>
            <a:r>
              <a:rPr lang="en-US" sz="1400" dirty="0" err="1">
                <a:solidFill>
                  <a:srgbClr val="FF0000"/>
                </a:solidFill>
              </a:rPr>
              <a:t>expression^SCT</a:t>
            </a:r>
            <a:r>
              <a:rPr lang="en-US" sz="1400" dirty="0"/>
              <a:t>||||||F </a:t>
            </a:r>
          </a:p>
          <a:p>
            <a:r>
              <a:rPr lang="en-US" sz="1400" dirty="0"/>
              <a:t>OBX|24|CWE|^</a:t>
            </a:r>
            <a:r>
              <a:rPr lang="en-US" sz="1400" dirty="0">
                <a:solidFill>
                  <a:srgbClr val="FF0000"/>
                </a:solidFill>
              </a:rPr>
              <a:t>MSH6-IHC testing for Mismatch Repair (MMR) </a:t>
            </a:r>
            <a:r>
              <a:rPr lang="en-US" sz="1400" dirty="0" err="1">
                <a:solidFill>
                  <a:srgbClr val="FF0000"/>
                </a:solidFill>
              </a:rPr>
              <a:t>Proteins^SCT</a:t>
            </a:r>
            <a:r>
              <a:rPr lang="en-US" sz="1400" dirty="0">
                <a:solidFill>
                  <a:srgbClr val="FF0000"/>
                </a:solidFill>
              </a:rPr>
              <a:t>||782951581000004109^MSH6: Intact nuclear </a:t>
            </a:r>
            <a:r>
              <a:rPr lang="en-US" sz="1400" dirty="0" err="1">
                <a:solidFill>
                  <a:srgbClr val="FF0000"/>
                </a:solidFill>
              </a:rPr>
              <a:t>expression^SCT</a:t>
            </a:r>
            <a:r>
              <a:rPr lang="en-US" sz="1400" dirty="0"/>
              <a:t>||||||F </a:t>
            </a:r>
          </a:p>
          <a:p>
            <a:r>
              <a:rPr lang="en-US" sz="1400" dirty="0"/>
              <a:t>OBX|25|CWE|^</a:t>
            </a:r>
            <a:r>
              <a:rPr lang="en-US" sz="1400" dirty="0">
                <a:solidFill>
                  <a:srgbClr val="FF0000"/>
                </a:solidFill>
              </a:rPr>
              <a:t>PMS2-IHC testing for Mismatch Repair (MMR) </a:t>
            </a:r>
            <a:r>
              <a:rPr lang="en-US" sz="1400" dirty="0" err="1">
                <a:solidFill>
                  <a:srgbClr val="FF0000"/>
                </a:solidFill>
              </a:rPr>
              <a:t>Proteins^SCT</a:t>
            </a:r>
            <a:r>
              <a:rPr lang="en-US" sz="1400" dirty="0">
                <a:solidFill>
                  <a:srgbClr val="FF0000"/>
                </a:solidFill>
              </a:rPr>
              <a:t>||782951581000004109^PMS2: Intact nuclear </a:t>
            </a:r>
            <a:r>
              <a:rPr lang="en-US" sz="1400" dirty="0" err="1">
                <a:solidFill>
                  <a:srgbClr val="FF0000"/>
                </a:solidFill>
              </a:rPr>
              <a:t>expression^SCT</a:t>
            </a:r>
            <a:r>
              <a:rPr lang="en-US" sz="1400" dirty="0"/>
              <a:t>||||||F </a:t>
            </a:r>
          </a:p>
          <a:p>
            <a:r>
              <a:rPr lang="en-US" sz="1400" dirty="0"/>
              <a:t>OBX|26|CWE| </a:t>
            </a:r>
            <a:r>
              <a:rPr lang="en-US" sz="1400" dirty="0">
                <a:solidFill>
                  <a:srgbClr val="FF0000"/>
                </a:solidFill>
              </a:rPr>
              <a:t>271920001^IHC Interpretation for mismatch repair </a:t>
            </a:r>
            <a:r>
              <a:rPr lang="en-US" sz="1400" dirty="0" err="1">
                <a:solidFill>
                  <a:srgbClr val="FF0000"/>
                </a:solidFill>
              </a:rPr>
              <a:t>genes^SCT</a:t>
            </a:r>
            <a:r>
              <a:rPr lang="en-US" sz="1400" dirty="0">
                <a:solidFill>
                  <a:srgbClr val="FF0000"/>
                </a:solidFill>
              </a:rPr>
              <a:t>||117444000^No loss of nuclear expression of MMR proteins: low probability of Lynch syndrome or sporadic mismatch repair </a:t>
            </a:r>
            <a:r>
              <a:rPr lang="en-US" sz="1400" dirty="0" err="1">
                <a:solidFill>
                  <a:srgbClr val="FF0000"/>
                </a:solidFill>
              </a:rPr>
              <a:t>deficiency.^SCT</a:t>
            </a:r>
            <a:r>
              <a:rPr lang="en-US" sz="1400" dirty="0"/>
              <a:t>||||||F </a:t>
            </a:r>
          </a:p>
        </p:txBody>
      </p:sp>
    </p:spTree>
    <p:extLst>
      <p:ext uri="{BB962C8B-B14F-4D97-AF65-F5344CB8AC3E}">
        <p14:creationId xmlns:p14="http://schemas.microsoft.com/office/powerpoint/2010/main" val="113361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Cancer sequence results</a:t>
            </a:r>
            <a:br>
              <a:rPr lang="en-US" dirty="0"/>
            </a:br>
            <a:r>
              <a:rPr lang="en-US" dirty="0"/>
              <a:t>Somatic </a:t>
            </a:r>
            <a:r>
              <a:rPr lang="en-US"/>
              <a:t>sequence variants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56666" y="1754984"/>
            <a:ext cx="878650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MSH|^~\&amp;|</a:t>
            </a:r>
            <a:r>
              <a:rPr lang="en-US" dirty="0" err="1"/>
              <a:t>GenomOncology</a:t>
            </a:r>
            <a:r>
              <a:rPr lang="en-US" dirty="0"/>
              <a:t> Workbench|UNMC|20170913223645||ORU^…</a:t>
            </a:r>
          </a:p>
          <a:p>
            <a:r>
              <a:rPr lang="en-US" dirty="0"/>
              <a:t>   R01^ORU_R01|701|P|2.5.1|1505342205103</a:t>
            </a:r>
          </a:p>
          <a:p>
            <a:r>
              <a:rPr lang="en-US" dirty="0"/>
              <a:t>PID|1||126456||</a:t>
            </a:r>
            <a:r>
              <a:rPr lang="en-US" dirty="0" err="1"/>
              <a:t>Doe^John^J</a:t>
            </a:r>
            <a:r>
              <a:rPr lang="en-US" dirty="0"/>
              <a:t>||19500101|M</a:t>
            </a:r>
          </a:p>
          <a:p>
            <a:r>
              <a:rPr lang="en-US" dirty="0"/>
              <a:t>OBR|1||Integration3-Lung|55232-3^Genetic analysis summary </a:t>
            </a:r>
            <a:r>
              <a:rPr lang="en-US" dirty="0" err="1"/>
              <a:t>panel^LN</a:t>
            </a:r>
            <a:r>
              <a:rPr lang="en-US" dirty="0"/>
              <a:t>|||201709132236</a:t>
            </a:r>
          </a:p>
          <a:p>
            <a:r>
              <a:rPr lang="en-US" dirty="0"/>
              <a:t>OBX|1|FT|51969-4^Genetic analysis summary </a:t>
            </a:r>
            <a:r>
              <a:rPr lang="en-US" dirty="0" err="1"/>
              <a:t>report^LN</a:t>
            </a:r>
            <a:r>
              <a:rPr lang="en-US" dirty="0"/>
              <a:t>||</a:t>
            </a:r>
          </a:p>
          <a:p>
            <a:r>
              <a:rPr lang="en-US" dirty="0"/>
              <a:t>OBR|2||Integration3-Lung|55207-5^Genetic analysis discrete result panel^…</a:t>
            </a:r>
          </a:p>
          <a:p>
            <a:r>
              <a:rPr lang="en-US" dirty="0"/>
              <a:t>   LN|||201709132236|||||||||^Dr. </a:t>
            </a:r>
            <a:r>
              <a:rPr lang="en-US" dirty="0" err="1"/>
              <a:t>Onco</a:t>
            </a:r>
            <a:r>
              <a:rPr lang="en-US" dirty="0"/>
              <a:t> M.D., Ph.D.</a:t>
            </a:r>
          </a:p>
          <a:p>
            <a:r>
              <a:rPr lang="en-US" dirty="0"/>
              <a:t>OBX|1|CWE| </a:t>
            </a:r>
            <a:r>
              <a:rPr lang="en-US" dirty="0">
                <a:solidFill>
                  <a:srgbClr val="FF0000"/>
                </a:solidFill>
              </a:rPr>
              <a:t>911752361000004100^KRAS sequence variant identified in excised… </a:t>
            </a:r>
          </a:p>
          <a:p>
            <a:r>
              <a:rPr lang="en-US" dirty="0">
                <a:solidFill>
                  <a:srgbClr val="FF0000"/>
                </a:solidFill>
              </a:rPr>
              <a:t>   malignant neoplasm (observable entity)^…</a:t>
            </a:r>
          </a:p>
          <a:p>
            <a:r>
              <a:rPr lang="en-US" dirty="0"/>
              <a:t>   SNM|1| </a:t>
            </a:r>
            <a:r>
              <a:rPr lang="en-US" dirty="0">
                <a:solidFill>
                  <a:srgbClr val="FF0000"/>
                </a:solidFill>
              </a:rPr>
              <a:t>KRAS NP_004976.2:Q61H NM_004985.3:c.183A&gt;C|||Pathogenic </a:t>
            </a:r>
            <a:r>
              <a:rPr lang="en-US" dirty="0"/>
              <a:t>|||F</a:t>
            </a:r>
          </a:p>
          <a:p>
            <a:r>
              <a:rPr lang="en-US" dirty="0"/>
              <a:t>OBX|2|CWE| </a:t>
            </a:r>
            <a:r>
              <a:rPr lang="en-US" dirty="0">
                <a:solidFill>
                  <a:srgbClr val="FF0000"/>
                </a:solidFill>
              </a:rPr>
              <a:t>911752361000004100^KRAS sequence variant identified in excised…</a:t>
            </a:r>
          </a:p>
          <a:p>
            <a:r>
              <a:rPr lang="en-US" dirty="0">
                <a:solidFill>
                  <a:srgbClr val="FF0000"/>
                </a:solidFill>
              </a:rPr>
              <a:t>   malignant neoplasm (observable entity)^…</a:t>
            </a:r>
          </a:p>
          <a:p>
            <a:r>
              <a:rPr lang="en-US" dirty="0"/>
              <a:t>   SNM|2| </a:t>
            </a:r>
            <a:r>
              <a:rPr lang="en-US" dirty="0">
                <a:solidFill>
                  <a:srgbClr val="FF0000"/>
                </a:solidFill>
              </a:rPr>
              <a:t>KRAS NP_004976.2:Q61Y NM_004985.3:c.181_183del…</a:t>
            </a:r>
          </a:p>
          <a:p>
            <a:r>
              <a:rPr lang="en-US" dirty="0">
                <a:solidFill>
                  <a:srgbClr val="FF0000"/>
                </a:solidFill>
              </a:rPr>
              <a:t>   </a:t>
            </a:r>
            <a:r>
              <a:rPr lang="en-US" dirty="0" err="1">
                <a:solidFill>
                  <a:srgbClr val="FF0000"/>
                </a:solidFill>
              </a:rPr>
              <a:t>CAAinsTAC</a:t>
            </a:r>
            <a:r>
              <a:rPr lang="en-US" dirty="0">
                <a:solidFill>
                  <a:srgbClr val="FF0000"/>
                </a:solidFill>
              </a:rPr>
              <a:t>|||Likely Pathogenic</a:t>
            </a:r>
            <a:r>
              <a:rPr lang="en-US" dirty="0"/>
              <a:t>|||F</a:t>
            </a:r>
          </a:p>
          <a:p>
            <a:r>
              <a:rPr lang="en-US" dirty="0"/>
              <a:t>OBX|3|CWE| </a:t>
            </a:r>
            <a:r>
              <a:rPr lang="en-US" dirty="0">
                <a:solidFill>
                  <a:srgbClr val="FF0000"/>
                </a:solidFill>
              </a:rPr>
              <a:t>911752161000004103^EGFR sequence variant identified in excised…</a:t>
            </a:r>
          </a:p>
          <a:p>
            <a:r>
              <a:rPr lang="en-US" dirty="0">
                <a:solidFill>
                  <a:srgbClr val="FF0000"/>
                </a:solidFill>
              </a:rPr>
              <a:t>   malignant neoplasm (observable entity)^…</a:t>
            </a:r>
          </a:p>
          <a:p>
            <a:r>
              <a:rPr lang="en-US" dirty="0"/>
              <a:t>   </a:t>
            </a:r>
            <a:r>
              <a:rPr lang="en-US" dirty="0">
                <a:solidFill>
                  <a:srgbClr val="FF0000"/>
                </a:solidFill>
              </a:rPr>
              <a:t>SNM|1|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EGFR NM_005228.3:c.(=)|||Normal</a:t>
            </a:r>
            <a:r>
              <a:rPr lang="en-US" dirty="0"/>
              <a:t>|||F</a:t>
            </a:r>
          </a:p>
        </p:txBody>
      </p:sp>
    </p:spTree>
    <p:extLst>
      <p:ext uri="{BB962C8B-B14F-4D97-AF65-F5344CB8AC3E}">
        <p14:creationId xmlns:p14="http://schemas.microsoft.com/office/powerpoint/2010/main" val="464162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8628"/>
            <a:ext cx="7606427" cy="1359153"/>
          </a:xfrm>
        </p:spPr>
        <p:txBody>
          <a:bodyPr/>
          <a:lstStyle/>
          <a:p>
            <a:r>
              <a:rPr lang="en-US" dirty="0"/>
              <a:t>Take-</a:t>
            </a:r>
            <a:r>
              <a:rPr lang="en-US" dirty="0" err="1"/>
              <a:t>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680914"/>
            <a:ext cx="7282212" cy="428958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Campbell WS, Karlsson D, </a:t>
            </a:r>
            <a:r>
              <a:rPr lang="en-US" sz="2600" dirty="0" err="1"/>
              <a:t>Vreeman</a:t>
            </a:r>
            <a:r>
              <a:rPr lang="en-US" sz="2600" dirty="0"/>
              <a:t> DJ, </a:t>
            </a:r>
            <a:r>
              <a:rPr lang="en-US" sz="2600" dirty="0" err="1"/>
              <a:t>Lazenby</a:t>
            </a:r>
            <a:r>
              <a:rPr lang="en-US" sz="2600" dirty="0"/>
              <a:t> AJ, </a:t>
            </a:r>
            <a:r>
              <a:rPr lang="en-US" sz="2600" dirty="0" err="1"/>
              <a:t>Talmon</a:t>
            </a:r>
            <a:r>
              <a:rPr lang="en-US" sz="2600" dirty="0"/>
              <a:t> GA, Campbell JR. A computable pathology report for precision medicine: extending an observables ontology unifying SNOMED CT and LOINC. JAMIA; 0(0), 2017, 1–8 </a:t>
            </a:r>
            <a:r>
              <a:rPr lang="en-US" sz="2600" dirty="0" err="1"/>
              <a:t>doi</a:t>
            </a:r>
            <a:r>
              <a:rPr lang="en-US" sz="2600" dirty="0"/>
              <a:t>: 10.1093/</a:t>
            </a:r>
            <a:r>
              <a:rPr lang="en-US" sz="2600" dirty="0" err="1"/>
              <a:t>jamia</a:t>
            </a:r>
            <a:r>
              <a:rPr lang="en-US" sz="2600" dirty="0"/>
              <a:t>/ocx097</a:t>
            </a:r>
          </a:p>
          <a:p>
            <a:pPr marL="0" indent="0">
              <a:buNone/>
            </a:pPr>
            <a:r>
              <a:rPr lang="en-US" sz="2200" dirty="0">
                <a:hlinkClick r:id="rId2"/>
              </a:rPr>
              <a:t>https://academic.oup.com/jamia/article/doi/10.1093/jamia/ocx097/4157681/A-computable-pathology-report-for-precision?guestAccessKey=ee8ed0e2-8e9f-44bd-a467-bfbcb3e3a2c0</a:t>
            </a:r>
            <a:endParaRPr lang="en-US" sz="2200" dirty="0"/>
          </a:p>
          <a:p>
            <a:r>
              <a:rPr lang="en-US" sz="2600" dirty="0"/>
              <a:t>Annotated CAP </a:t>
            </a:r>
            <a:r>
              <a:rPr lang="en-US" sz="2600" dirty="0" err="1"/>
              <a:t>checksheets</a:t>
            </a:r>
            <a:r>
              <a:rPr lang="en-US" sz="2600" dirty="0"/>
              <a:t> with LOINC observables and SNOMED CT </a:t>
            </a:r>
            <a:r>
              <a:rPr lang="en-US" sz="2600" dirty="0" err="1"/>
              <a:t>valuesets</a:t>
            </a:r>
            <a:endParaRPr lang="en-US" sz="2600" dirty="0"/>
          </a:p>
          <a:p>
            <a:pPr marL="0" indent="0">
              <a:buNone/>
            </a:pPr>
            <a:r>
              <a:rPr lang="en-US" sz="2200" u="sng" dirty="0">
                <a:hlinkClick r:id="rId3"/>
              </a:rPr>
              <a:t>https://unmc.edu/pathology/informatics/tdc.html</a:t>
            </a:r>
            <a:endParaRPr lang="en-US" sz="2200" dirty="0">
              <a:hlinkClick r:id="rId3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786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82131"/>
          </a:xfrm>
        </p:spPr>
        <p:txBody>
          <a:bodyPr>
            <a:normAutofit fontScale="90000"/>
          </a:bodyPr>
          <a:lstStyle/>
          <a:p>
            <a:r>
              <a:rPr lang="en-US" dirty="0"/>
              <a:t>Current Publication of Observables Development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280160"/>
            <a:ext cx="7282212" cy="4552770"/>
          </a:xfrm>
        </p:spPr>
        <p:txBody>
          <a:bodyPr>
            <a:noAutofit/>
          </a:bodyPr>
          <a:lstStyle/>
          <a:p>
            <a:r>
              <a:rPr lang="en-US" sz="2400" dirty="0"/>
              <a:t>Current content published and shared via US NLM website for review and comment twice yearly</a:t>
            </a:r>
          </a:p>
          <a:p>
            <a:pPr lvl="1"/>
            <a:r>
              <a:rPr lang="en-US" sz="2400" dirty="0"/>
              <a:t>RF2 Nebraska extension </a:t>
            </a:r>
            <a:r>
              <a:rPr lang="en-US" sz="2400" dirty="0" err="1"/>
              <a:t>refset</a:t>
            </a:r>
            <a:r>
              <a:rPr lang="en-US" sz="2400" dirty="0"/>
              <a:t> with LOINC concept codes (no SNOMED CT IDs)</a:t>
            </a:r>
          </a:p>
          <a:p>
            <a:pPr lvl="1"/>
            <a:r>
              <a:rPr lang="en-US" sz="2400" dirty="0"/>
              <a:t>Procedures for implementing extension </a:t>
            </a:r>
            <a:r>
              <a:rPr lang="en-US" sz="2400" dirty="0" err="1"/>
              <a:t>refset</a:t>
            </a:r>
            <a:r>
              <a:rPr lang="en-US" sz="2400" dirty="0"/>
              <a:t> in SNOMED CT system</a:t>
            </a:r>
          </a:p>
          <a:p>
            <a:pPr lvl="1"/>
            <a:r>
              <a:rPr lang="en-US" sz="2400" dirty="0"/>
              <a:t>Annotated cancer </a:t>
            </a:r>
            <a:r>
              <a:rPr lang="en-US" sz="2400" dirty="0" err="1"/>
              <a:t>checksheets</a:t>
            </a:r>
            <a:r>
              <a:rPr lang="en-US" sz="2400" dirty="0"/>
              <a:t> with Observables content and SNOMED CT </a:t>
            </a:r>
            <a:r>
              <a:rPr lang="en-US" sz="2400" dirty="0" err="1"/>
              <a:t>valuesets</a:t>
            </a:r>
            <a:endParaRPr lang="en-US" sz="2400" dirty="0"/>
          </a:p>
          <a:p>
            <a:pPr lvl="1"/>
            <a:r>
              <a:rPr lang="en-US" sz="2400" dirty="0"/>
              <a:t>Observables ontology for frequently used laboratory (expanded technology preview) and pathology</a:t>
            </a:r>
          </a:p>
        </p:txBody>
      </p:sp>
    </p:spTree>
    <p:extLst>
      <p:ext uri="{BB962C8B-B14F-4D97-AF65-F5344CB8AC3E}">
        <p14:creationId xmlns:p14="http://schemas.microsoft.com/office/powerpoint/2010/main" val="4112182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F9294-D9B0-49D3-B776-2869A0228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 for Deployment and Publication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9F8C1-2B88-440F-BFB6-E27959EF4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Support EHR vendor software structured around SNOMED CT or LOINC </a:t>
            </a:r>
          </a:p>
          <a:p>
            <a:r>
              <a:rPr lang="en-US" dirty="0"/>
              <a:t>Interoperable deployment of ICCR </a:t>
            </a:r>
            <a:r>
              <a:rPr lang="en-US" dirty="0" err="1"/>
              <a:t>checksheets</a:t>
            </a:r>
            <a:r>
              <a:rPr lang="en-US" dirty="0"/>
              <a:t> across all SI members</a:t>
            </a:r>
          </a:p>
          <a:p>
            <a:r>
              <a:rPr lang="en-US" dirty="0"/>
              <a:t>(Pre-coordinated) Results concept definitions for laboratory medicine and (AP&amp;MP) pathology results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Interoperation and query</a:t>
            </a:r>
          </a:p>
          <a:p>
            <a:pPr lvl="1"/>
            <a:r>
              <a:rPr lang="en-US" dirty="0"/>
              <a:t>Decision analytic </a:t>
            </a:r>
          </a:p>
          <a:p>
            <a:r>
              <a:rPr lang="en-US" dirty="0">
                <a:solidFill>
                  <a:srgbClr val="FF0000"/>
                </a:solidFill>
              </a:rPr>
              <a:t>Molecular Pathology support for FHIR(Post-coordinated)</a:t>
            </a:r>
          </a:p>
        </p:txBody>
      </p:sp>
    </p:spTree>
    <p:extLst>
      <p:ext uri="{BB962C8B-B14F-4D97-AF65-F5344CB8AC3E}">
        <p14:creationId xmlns:p14="http://schemas.microsoft.com/office/powerpoint/2010/main" val="1220579122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4530</TotalTime>
  <Words>978</Words>
  <Application>Microsoft Office PowerPoint</Application>
  <PresentationFormat>On-screen Show (4:3)</PresentationFormat>
  <Paragraphs>135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Arial-BoldMT</vt:lpstr>
      <vt:lpstr>Calibri</vt:lpstr>
      <vt:lpstr>Wingdings</vt:lpstr>
      <vt:lpstr>NeMed_Presentation</vt:lpstr>
      <vt:lpstr>What is Useful? Publishing Support for  Precision Medicine</vt:lpstr>
      <vt:lpstr>BD2K Project  Work Summary</vt:lpstr>
      <vt:lpstr>Terminology development summary: CAP Cancer checksheets</vt:lpstr>
      <vt:lpstr>Structured pathology reporting:      Nebraska architecture</vt:lpstr>
      <vt:lpstr>Cancer Results:  AP &amp; Immunohistochemistry </vt:lpstr>
      <vt:lpstr>Cancer sequence results Somatic sequence variants</vt:lpstr>
      <vt:lpstr>Take-aways</vt:lpstr>
      <vt:lpstr>Current Publication of Observables Development </vt:lpstr>
      <vt:lpstr>Use Cases for Deployment and Publication</vt:lpstr>
      <vt:lpstr>Publication Proposal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Mary Campbell</cp:lastModifiedBy>
  <cp:revision>364</cp:revision>
  <dcterms:created xsi:type="dcterms:W3CDTF">2014-09-17T15:14:42Z</dcterms:created>
  <dcterms:modified xsi:type="dcterms:W3CDTF">2017-10-17T10:17:29Z</dcterms:modified>
</cp:coreProperties>
</file>