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tiff" ContentType="image/tiff"/>
  <Default Extension="rels" ContentType="application/vnd.openxmlformats-package.relationships+xml"/>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8" r:id="rId1"/>
  </p:sldMasterIdLst>
  <p:notesMasterIdLst>
    <p:notesMasterId r:id="rId44"/>
  </p:notesMasterIdLst>
  <p:sldIdLst>
    <p:sldId id="264" r:id="rId2"/>
    <p:sldId id="265" r:id="rId3"/>
    <p:sldId id="266" r:id="rId4"/>
    <p:sldId id="306" r:id="rId5"/>
    <p:sldId id="297" r:id="rId6"/>
    <p:sldId id="268" r:id="rId7"/>
    <p:sldId id="269" r:id="rId8"/>
    <p:sldId id="270" r:id="rId9"/>
    <p:sldId id="309" r:id="rId10"/>
    <p:sldId id="274" r:id="rId11"/>
    <p:sldId id="275" r:id="rId12"/>
    <p:sldId id="276" r:id="rId13"/>
    <p:sldId id="277" r:id="rId14"/>
    <p:sldId id="298" r:id="rId15"/>
    <p:sldId id="279" r:id="rId16"/>
    <p:sldId id="299" r:id="rId17"/>
    <p:sldId id="281" r:id="rId18"/>
    <p:sldId id="283" r:id="rId19"/>
    <p:sldId id="284" r:id="rId20"/>
    <p:sldId id="285" r:id="rId21"/>
    <p:sldId id="286" r:id="rId22"/>
    <p:sldId id="287" r:id="rId23"/>
    <p:sldId id="301" r:id="rId24"/>
    <p:sldId id="288" r:id="rId25"/>
    <p:sldId id="289" r:id="rId26"/>
    <p:sldId id="290" r:id="rId27"/>
    <p:sldId id="291" r:id="rId28"/>
    <p:sldId id="310" r:id="rId29"/>
    <p:sldId id="292" r:id="rId30"/>
    <p:sldId id="314" r:id="rId31"/>
    <p:sldId id="312" r:id="rId32"/>
    <p:sldId id="311" r:id="rId33"/>
    <p:sldId id="315" r:id="rId34"/>
    <p:sldId id="293" r:id="rId35"/>
    <p:sldId id="294" r:id="rId36"/>
    <p:sldId id="295" r:id="rId37"/>
    <p:sldId id="296" r:id="rId38"/>
    <p:sldId id="302" r:id="rId39"/>
    <p:sldId id="303" r:id="rId40"/>
    <p:sldId id="304" r:id="rId41"/>
    <p:sldId id="305" r:id="rId42"/>
    <p:sldId id="308" r:id="rId43"/>
  </p:sldIdLst>
  <p:sldSz cx="9144000" cy="6858000" type="screen4x3"/>
  <p:notesSz cx="9144000" cy="6858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8571" autoAdjust="0"/>
    <p:restoredTop sz="94807" autoAdjust="0"/>
  </p:normalViewPr>
  <p:slideViewPr>
    <p:cSldViewPr snapToGrid="0" snapToObjects="1">
      <p:cViewPr>
        <p:scale>
          <a:sx n="130" d="100"/>
          <a:sy n="130" d="100"/>
        </p:scale>
        <p:origin x="1528" y="112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46" Type="http://schemas.openxmlformats.org/officeDocument/2006/relationships/viewProps" Target="viewProps.xml"/><Relationship Id="rId47" Type="http://schemas.openxmlformats.org/officeDocument/2006/relationships/theme" Target="theme/theme1.xml"/><Relationship Id="rId48"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notesMaster" Target="notesMasters/notesMaster1.xml"/><Relationship Id="rId4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
        <p:cNvGrpSpPr/>
        <p:nvPr/>
      </p:nvGrpSpPr>
      <p:grpSpPr>
        <a:xfrm>
          <a:off x="0" y="0"/>
          <a:ext cx="0" cy="0"/>
          <a:chOff x="0" y="0"/>
          <a:chExt cx="0" cy="0"/>
        </a:xfrm>
      </p:grpSpPr>
      <p:sp>
        <p:nvSpPr>
          <p:cNvPr id="2" name="Shape 2"/>
          <p:cNvSpPr txBox="1">
            <a:spLocks noGrp="1"/>
          </p:cNvSpPr>
          <p:nvPr>
            <p:ph type="hdr" idx="2"/>
          </p:nvPr>
        </p:nvSpPr>
        <p:spPr>
          <a:xfrm>
            <a:off x="0" y="0"/>
            <a:ext cx="3962399" cy="342899"/>
          </a:xfrm>
          <a:prstGeom prst="rect">
            <a:avLst/>
          </a:prstGeom>
          <a:noFill/>
          <a:ln>
            <a:noFill/>
          </a:ln>
        </p:spPr>
        <p:txBody>
          <a:bodyPr lIns="91425" tIns="91425" rIns="91425" bIns="91425" anchor="t" anchorCtr="0"/>
          <a:lstStyle>
            <a:lvl1pPr marL="0" marR="0" indent="0" algn="l" rtl="0">
              <a:defRPr sz="1200" b="0" i="0" u="none" strike="noStrike" cap="none" baseline="0"/>
            </a:lvl1pPr>
            <a:lvl2pPr>
              <a:defRPr/>
            </a:lvl2pPr>
            <a:lvl3pPr>
              <a:defRPr/>
            </a:lvl3pPr>
            <a:lvl4pPr>
              <a:defRPr/>
            </a:lvl4pPr>
            <a:lvl5pPr>
              <a:defRPr/>
            </a:lvl5pPr>
            <a:lvl6pPr>
              <a:defRPr/>
            </a:lvl6pPr>
            <a:lvl7pPr>
              <a:defRPr/>
            </a:lvl7pPr>
            <a:lvl8pPr>
              <a:defRPr/>
            </a:lvl8pPr>
            <a:lvl9pPr>
              <a:defRPr/>
            </a:lvl9pPr>
          </a:lstStyle>
          <a:p>
            <a:endParaRPr/>
          </a:p>
        </p:txBody>
      </p:sp>
      <p:sp>
        <p:nvSpPr>
          <p:cNvPr id="3" name="Shape 3"/>
          <p:cNvSpPr txBox="1">
            <a:spLocks noGrp="1"/>
          </p:cNvSpPr>
          <p:nvPr>
            <p:ph type="dt" idx="10"/>
          </p:nvPr>
        </p:nvSpPr>
        <p:spPr>
          <a:xfrm>
            <a:off x="5179483" y="0"/>
            <a:ext cx="3962399" cy="342899"/>
          </a:xfrm>
          <a:prstGeom prst="rect">
            <a:avLst/>
          </a:prstGeom>
          <a:noFill/>
          <a:ln>
            <a:noFill/>
          </a:ln>
        </p:spPr>
        <p:txBody>
          <a:bodyPr lIns="91425" tIns="91425" rIns="91425" bIns="91425" anchor="t" anchorCtr="0"/>
          <a:lstStyle>
            <a:lvl1pPr marL="0" marR="0" indent="0" algn="r" rtl="0">
              <a:defRPr sz="1200" b="0" i="0" u="none" strike="noStrike" cap="none" baseline="0"/>
            </a:lvl1pPr>
            <a:lvl2pPr>
              <a:defRPr/>
            </a:lvl2pPr>
            <a:lvl3pPr>
              <a:defRPr/>
            </a:lvl3pPr>
            <a:lvl4pPr>
              <a:defRPr/>
            </a:lvl4pPr>
            <a:lvl5pPr>
              <a:defRPr/>
            </a:lvl5pPr>
            <a:lvl6pPr>
              <a:defRPr/>
            </a:lvl6pPr>
            <a:lvl7pPr>
              <a:defRPr/>
            </a:lvl7pPr>
            <a:lvl8pPr>
              <a:defRPr/>
            </a:lvl8pPr>
            <a:lvl9pPr>
              <a:defRPr/>
            </a:lvl9pPr>
          </a:lstStyle>
          <a:p>
            <a:endParaRPr/>
          </a:p>
        </p:txBody>
      </p:sp>
      <p:sp>
        <p:nvSpPr>
          <p:cNvPr id="4" name="Shape 4"/>
          <p:cNvSpPr>
            <a:spLocks noGrp="1" noRot="1" noChangeAspect="1"/>
          </p:cNvSpPr>
          <p:nvPr>
            <p:ph type="sldImg" idx="3"/>
          </p:nvPr>
        </p:nvSpPr>
        <p:spPr>
          <a:xfrm>
            <a:off x="2857500" y="514350"/>
            <a:ext cx="3429000" cy="2571749"/>
          </a:xfrm>
          <a:custGeom>
            <a:avLst/>
            <a:gdLst/>
            <a:ahLst/>
            <a:cxnLst/>
            <a:rect l="0" t="0" r="0" b="0"/>
            <a:pathLst>
              <a:path w="120000" h="120000" extrusionOk="0">
                <a:moveTo>
                  <a:pt x="0" y="0"/>
                </a:moveTo>
                <a:lnTo>
                  <a:pt x="120000" y="0"/>
                </a:lnTo>
                <a:lnTo>
                  <a:pt x="120000" y="120000"/>
                </a:lnTo>
                <a:lnTo>
                  <a:pt x="0" y="120000"/>
                </a:lnTo>
                <a:close/>
              </a:path>
            </a:pathLst>
          </a:custGeom>
          <a:noFill/>
          <a:ln w="12700" cap="flat">
            <a:solidFill>
              <a:srgbClr val="000000"/>
            </a:solidFill>
            <a:prstDash val="solid"/>
            <a:round/>
            <a:headEnd type="none" w="med" len="med"/>
            <a:tailEnd type="none" w="med" len="med"/>
          </a:ln>
        </p:spPr>
      </p:sp>
      <p:sp>
        <p:nvSpPr>
          <p:cNvPr id="5" name="Shape 5"/>
          <p:cNvSpPr txBox="1">
            <a:spLocks noGrp="1"/>
          </p:cNvSpPr>
          <p:nvPr>
            <p:ph type="body" idx="1"/>
          </p:nvPr>
        </p:nvSpPr>
        <p:spPr>
          <a:xfrm>
            <a:off x="914400" y="3257550"/>
            <a:ext cx="7315200" cy="3086099"/>
          </a:xfrm>
          <a:prstGeom prst="rect">
            <a:avLst/>
          </a:prstGeom>
          <a:noFill/>
          <a:ln>
            <a:noFill/>
          </a:ln>
        </p:spPr>
        <p:txBody>
          <a:bodyPr lIns="91425" tIns="91425" rIns="91425" bIns="91425" anchor="ctr"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
        <p:nvSpPr>
          <p:cNvPr id="6" name="Shape 6"/>
          <p:cNvSpPr txBox="1">
            <a:spLocks noGrp="1"/>
          </p:cNvSpPr>
          <p:nvPr>
            <p:ph type="ftr" idx="11"/>
          </p:nvPr>
        </p:nvSpPr>
        <p:spPr>
          <a:xfrm>
            <a:off x="0" y="6513910"/>
            <a:ext cx="3962399" cy="342899"/>
          </a:xfrm>
          <a:prstGeom prst="rect">
            <a:avLst/>
          </a:prstGeom>
          <a:noFill/>
          <a:ln>
            <a:noFill/>
          </a:ln>
        </p:spPr>
        <p:txBody>
          <a:bodyPr lIns="91425" tIns="91425" rIns="91425" bIns="91425" anchor="b" anchorCtr="0"/>
          <a:lstStyle>
            <a:lvl1pPr marL="0" marR="0" indent="0" algn="l" rtl="0">
              <a:defRPr sz="1200" b="0" i="0" u="none" strike="noStrike" cap="none" baseline="0"/>
            </a:lvl1pPr>
            <a:lvl2pPr>
              <a:defRPr/>
            </a:lvl2pPr>
            <a:lvl3pPr>
              <a:defRPr/>
            </a:lvl3pPr>
            <a:lvl4pPr>
              <a:defRPr/>
            </a:lvl4pPr>
            <a:lvl5pPr>
              <a:defRPr/>
            </a:lvl5pPr>
            <a:lvl6pPr>
              <a:defRPr/>
            </a:lvl6pPr>
            <a:lvl7pPr>
              <a:defRPr/>
            </a:lvl7pPr>
            <a:lvl8pPr>
              <a:defRPr/>
            </a:lvl8pPr>
            <a:lvl9pPr>
              <a:defRPr/>
            </a:lvl9pPr>
          </a:lstStyle>
          <a:p>
            <a:endParaRPr/>
          </a:p>
        </p:txBody>
      </p:sp>
      <p:sp>
        <p:nvSpPr>
          <p:cNvPr id="7" name="Shape 7"/>
          <p:cNvSpPr txBox="1">
            <a:spLocks noGrp="1"/>
          </p:cNvSpPr>
          <p:nvPr>
            <p:ph type="sldNum" idx="12"/>
          </p:nvPr>
        </p:nvSpPr>
        <p:spPr>
          <a:xfrm>
            <a:off x="5179483" y="6513910"/>
            <a:ext cx="3962399" cy="342899"/>
          </a:xfrm>
          <a:prstGeom prst="rect">
            <a:avLst/>
          </a:prstGeom>
          <a:noFill/>
          <a:ln>
            <a:noFill/>
          </a:ln>
        </p:spPr>
        <p:txBody>
          <a:bodyPr lIns="91425" tIns="91425" rIns="91425" bIns="91425" anchor="b" anchorCtr="0"/>
          <a:lstStyle>
            <a:lvl1pPr marL="0" marR="0" indent="0" algn="r" rtl="0">
              <a:defRPr sz="1200" b="0" i="0" u="none" strike="noStrike" cap="none" baseline="0"/>
            </a:lvl1pPr>
            <a:lvl2pPr marL="0" marR="0" indent="0" algn="l" rtl="0">
              <a:defRPr/>
            </a:lvl2pPr>
            <a:lvl3pPr marL="0" marR="0" indent="0" algn="l" rtl="0">
              <a:defRPr/>
            </a:lvl3pPr>
            <a:lvl4pPr marL="0" marR="0" indent="0" algn="l" rtl="0">
              <a:defRPr/>
            </a:lvl4pPr>
            <a:lvl5pPr marL="0" marR="0" indent="0" algn="l" rtl="0">
              <a:defRPr/>
            </a:lvl5pPr>
            <a:lvl6pPr marL="0" marR="0" indent="0" algn="l" rtl="0">
              <a:defRPr/>
            </a:lvl6pPr>
            <a:lvl7pPr marL="0" marR="0" indent="0" algn="l" rtl="0">
              <a:defRPr/>
            </a:lvl7pPr>
            <a:lvl8pPr marL="0" marR="0" indent="0" algn="l" rtl="0">
              <a:defRPr/>
            </a:lvl8pPr>
            <a:lvl9pPr marL="0" marR="0" indent="0" algn="l" rtl="0">
              <a:defRPr/>
            </a:lvl9pPr>
          </a:lstStyle>
          <a:p>
            <a:endParaRPr/>
          </a:p>
        </p:txBody>
      </p:sp>
    </p:spTree>
    <p:extLst>
      <p:ext uri="{BB962C8B-B14F-4D97-AF65-F5344CB8AC3E}">
        <p14:creationId xmlns:p14="http://schemas.microsoft.com/office/powerpoint/2010/main" val="1257629482"/>
      </p:ext>
    </p:extLst>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idx="10"/>
          </p:nvPr>
        </p:nvSpPr>
        <p:spPr/>
        <p:txBody>
          <a:bodyPr/>
          <a:lstStyle/>
          <a:p>
            <a:endParaRPr lang="en-US"/>
          </a:p>
        </p:txBody>
      </p:sp>
    </p:spTree>
    <p:extLst>
      <p:ext uri="{BB962C8B-B14F-4D97-AF65-F5344CB8AC3E}">
        <p14:creationId xmlns:p14="http://schemas.microsoft.com/office/powerpoint/2010/main" val="10892608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97439993-A51C-4920-9884-D3900D283C31}" type="slidenum">
              <a:rPr lang="en-US" smtClean="0"/>
              <a:pPr>
                <a:defRPr/>
              </a:pPr>
              <a:t>42</a:t>
            </a:fld>
            <a:endParaRPr lang="en-US" dirty="0"/>
          </a:p>
        </p:txBody>
      </p:sp>
    </p:spTree>
    <p:extLst>
      <p:ext uri="{BB962C8B-B14F-4D97-AF65-F5344CB8AC3E}">
        <p14:creationId xmlns:p14="http://schemas.microsoft.com/office/powerpoint/2010/main" val="3872147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D325A55-5A8E-4C44-80E0-24105EB2F8D0}" type="slidenum">
              <a:rPr lang="en-US" smtClean="0"/>
              <a:t>3</a:t>
            </a:fld>
            <a:endParaRPr lang="en-US"/>
          </a:p>
        </p:txBody>
      </p:sp>
    </p:spTree>
    <p:extLst>
      <p:ext uri="{BB962C8B-B14F-4D97-AF65-F5344CB8AC3E}">
        <p14:creationId xmlns:p14="http://schemas.microsoft.com/office/powerpoint/2010/main" val="2281535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idx="10"/>
          </p:nvPr>
        </p:nvSpPr>
        <p:spPr/>
        <p:txBody>
          <a:bodyPr/>
          <a:lstStyle/>
          <a:p>
            <a:endParaRPr lang="en-US"/>
          </a:p>
        </p:txBody>
      </p:sp>
    </p:spTree>
    <p:extLst>
      <p:ext uri="{BB962C8B-B14F-4D97-AF65-F5344CB8AC3E}">
        <p14:creationId xmlns:p14="http://schemas.microsoft.com/office/powerpoint/2010/main" val="13012512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0"/>
          </p:nvPr>
        </p:nvSpPr>
        <p:spPr/>
        <p:txBody>
          <a:bodyPr/>
          <a:lstStyle/>
          <a:p>
            <a:endParaRPr lang="en-US"/>
          </a:p>
        </p:txBody>
      </p:sp>
    </p:spTree>
    <p:extLst>
      <p:ext uri="{BB962C8B-B14F-4D97-AF65-F5344CB8AC3E}">
        <p14:creationId xmlns:p14="http://schemas.microsoft.com/office/powerpoint/2010/main" val="14970659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0"/>
          </p:nvPr>
        </p:nvSpPr>
        <p:spPr/>
        <p:txBody>
          <a:bodyPr/>
          <a:lstStyle/>
          <a:p>
            <a:endParaRPr lang="en-US"/>
          </a:p>
        </p:txBody>
      </p:sp>
    </p:spTree>
    <p:extLst>
      <p:ext uri="{BB962C8B-B14F-4D97-AF65-F5344CB8AC3E}">
        <p14:creationId xmlns:p14="http://schemas.microsoft.com/office/powerpoint/2010/main" val="1445425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0"/>
          </p:nvPr>
        </p:nvSpPr>
        <p:spPr/>
        <p:txBody>
          <a:bodyPr/>
          <a:lstStyle/>
          <a:p>
            <a:endParaRPr lang="en-US"/>
          </a:p>
        </p:txBody>
      </p:sp>
    </p:spTree>
    <p:extLst>
      <p:ext uri="{BB962C8B-B14F-4D97-AF65-F5344CB8AC3E}">
        <p14:creationId xmlns:p14="http://schemas.microsoft.com/office/powerpoint/2010/main" val="17593065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0"/>
          </p:nvPr>
        </p:nvSpPr>
        <p:spPr/>
        <p:txBody>
          <a:bodyPr/>
          <a:lstStyle/>
          <a:p>
            <a:endParaRPr lang="en-US"/>
          </a:p>
        </p:txBody>
      </p:sp>
    </p:spTree>
    <p:extLst>
      <p:ext uri="{BB962C8B-B14F-4D97-AF65-F5344CB8AC3E}">
        <p14:creationId xmlns:p14="http://schemas.microsoft.com/office/powerpoint/2010/main" val="6886662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0"/>
          </p:nvPr>
        </p:nvSpPr>
        <p:spPr/>
        <p:txBody>
          <a:bodyPr/>
          <a:lstStyle/>
          <a:p>
            <a:endParaRPr lang="en-US"/>
          </a:p>
        </p:txBody>
      </p:sp>
    </p:spTree>
    <p:extLst>
      <p:ext uri="{BB962C8B-B14F-4D97-AF65-F5344CB8AC3E}">
        <p14:creationId xmlns:p14="http://schemas.microsoft.com/office/powerpoint/2010/main" val="11978860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D325A55-5A8E-4C44-80E0-24105EB2F8D0}" type="slidenum">
              <a:rPr lang="en-US" smtClean="0"/>
              <a:t>29</a:t>
            </a:fld>
            <a:endParaRPr lang="en-US"/>
          </a:p>
        </p:txBody>
      </p:sp>
    </p:spTree>
    <p:extLst>
      <p:ext uri="{BB962C8B-B14F-4D97-AF65-F5344CB8AC3E}">
        <p14:creationId xmlns:p14="http://schemas.microsoft.com/office/powerpoint/2010/main" val="10582410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12"/>
        <p:cNvGrpSpPr/>
        <p:nvPr/>
      </p:nvGrpSpPr>
      <p:grpSpPr>
        <a:xfrm>
          <a:off x="0" y="0"/>
          <a:ext cx="0" cy="0"/>
          <a:chOff x="0" y="0"/>
          <a:chExt cx="0" cy="0"/>
        </a:xfrm>
      </p:grpSpPr>
      <p:cxnSp>
        <p:nvCxnSpPr>
          <p:cNvPr id="13" name="Shape 13"/>
          <p:cNvCxnSpPr/>
          <p:nvPr/>
        </p:nvCxnSpPr>
        <p:spPr>
          <a:xfrm>
            <a:off x="0" y="1613266"/>
            <a:ext cx="9144000" cy="0"/>
          </a:xfrm>
          <a:prstGeom prst="straightConnector1">
            <a:avLst/>
          </a:prstGeom>
          <a:noFill/>
          <a:ln w="9525" cap="flat">
            <a:solidFill>
              <a:srgbClr val="229BB8"/>
            </a:solidFill>
            <a:prstDash val="solid"/>
            <a:round/>
            <a:headEnd type="none" w="med" len="med"/>
            <a:tailEnd type="none" w="med" len="med"/>
          </a:ln>
        </p:spPr>
      </p:cxnSp>
      <p:sp>
        <p:nvSpPr>
          <p:cNvPr id="14" name="Shape 14"/>
          <p:cNvSpPr txBox="1">
            <a:spLocks noGrp="1"/>
          </p:cNvSpPr>
          <p:nvPr>
            <p:ph type="ctrTitle"/>
          </p:nvPr>
        </p:nvSpPr>
        <p:spPr>
          <a:xfrm>
            <a:off x="685800" y="2143116"/>
            <a:ext cx="7772400" cy="1470024"/>
          </a:xfrm>
          <a:prstGeom prst="rect">
            <a:avLst/>
          </a:prstGeom>
          <a:noFill/>
          <a:ln>
            <a:noFill/>
          </a:ln>
        </p:spPr>
        <p:txBody>
          <a:bodyPr lIns="91425" tIns="91425" rIns="91425" bIns="91425" anchor="ctr" anchorCtr="0"/>
          <a:lstStyle>
            <a:lvl1pPr marL="0" marR="0" indent="0" algn="l" rtl="0">
              <a:spcBef>
                <a:spcPts val="0"/>
              </a:spcBef>
              <a:spcAft>
                <a:spcPts val="0"/>
              </a:spcAft>
              <a:defRPr sz="3600" b="0" i="0" u="none" strike="noStrike" cap="none" baseline="0">
                <a:solidFill>
                  <a:srgbClr val="21218A"/>
                </a:solidFill>
                <a:latin typeface="Museo 500"/>
                <a:ea typeface="Arial"/>
                <a:cs typeface="Museo 500"/>
                <a:sym typeface="Arial"/>
              </a:defRPr>
            </a:lvl1pPr>
            <a:lvl2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2pPr>
            <a:lvl3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3pPr>
            <a:lvl4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4pPr>
            <a:lvl5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5pPr>
            <a:lvl6pPr marL="457200" marR="0" indent="0" algn="l" rtl="0">
              <a:spcBef>
                <a:spcPts val="0"/>
              </a:spcBef>
              <a:spcAft>
                <a:spcPts val="0"/>
              </a:spcAft>
              <a:defRPr sz="3200" b="0" i="0" u="none" strike="noStrike" cap="none" baseline="0">
                <a:solidFill>
                  <a:srgbClr val="666666"/>
                </a:solidFill>
                <a:latin typeface="Arial"/>
                <a:ea typeface="Arial"/>
                <a:cs typeface="Arial"/>
                <a:sym typeface="Arial"/>
              </a:defRPr>
            </a:lvl6pPr>
            <a:lvl7pPr marL="914400" marR="0" indent="0" algn="l" rtl="0">
              <a:spcBef>
                <a:spcPts val="0"/>
              </a:spcBef>
              <a:spcAft>
                <a:spcPts val="0"/>
              </a:spcAft>
              <a:defRPr sz="3200" b="0" i="0" u="none" strike="noStrike" cap="none" baseline="0">
                <a:solidFill>
                  <a:srgbClr val="666666"/>
                </a:solidFill>
                <a:latin typeface="Arial"/>
                <a:ea typeface="Arial"/>
                <a:cs typeface="Arial"/>
                <a:sym typeface="Arial"/>
              </a:defRPr>
            </a:lvl7pPr>
            <a:lvl8pPr marL="1371600" marR="0" indent="0" algn="l" rtl="0">
              <a:spcBef>
                <a:spcPts val="0"/>
              </a:spcBef>
              <a:spcAft>
                <a:spcPts val="0"/>
              </a:spcAft>
              <a:defRPr sz="3200" b="0" i="0" u="none" strike="noStrike" cap="none" baseline="0">
                <a:solidFill>
                  <a:srgbClr val="666666"/>
                </a:solidFill>
                <a:latin typeface="Arial"/>
                <a:ea typeface="Arial"/>
                <a:cs typeface="Arial"/>
                <a:sym typeface="Arial"/>
              </a:defRPr>
            </a:lvl8pPr>
            <a:lvl9pPr marL="1828800" marR="0" indent="0" algn="l" rtl="0">
              <a:spcBef>
                <a:spcPts val="0"/>
              </a:spcBef>
              <a:spcAft>
                <a:spcPts val="0"/>
              </a:spcAft>
              <a:defRPr sz="3200" b="0" i="0" u="none" strike="noStrike" cap="none" baseline="0">
                <a:solidFill>
                  <a:srgbClr val="666666"/>
                </a:solidFill>
                <a:latin typeface="Arial"/>
                <a:ea typeface="Arial"/>
                <a:cs typeface="Arial"/>
                <a:sym typeface="Arial"/>
              </a:defRPr>
            </a:lvl9pPr>
          </a:lstStyle>
          <a:p>
            <a:r>
              <a:rPr lang="en-US" smtClean="0"/>
              <a:t>Click to edit Master title style</a:t>
            </a:r>
            <a:endParaRPr dirty="0"/>
          </a:p>
        </p:txBody>
      </p:sp>
      <p:sp>
        <p:nvSpPr>
          <p:cNvPr id="15" name="Shape 15"/>
          <p:cNvSpPr txBox="1">
            <a:spLocks noGrp="1"/>
          </p:cNvSpPr>
          <p:nvPr>
            <p:ph type="subTitle" idx="1"/>
          </p:nvPr>
        </p:nvSpPr>
        <p:spPr>
          <a:xfrm>
            <a:off x="685800" y="3895402"/>
            <a:ext cx="6400799" cy="1469528"/>
          </a:xfrm>
          <a:prstGeom prst="rect">
            <a:avLst/>
          </a:prstGeom>
          <a:noFill/>
          <a:ln>
            <a:noFill/>
          </a:ln>
        </p:spPr>
        <p:txBody>
          <a:bodyPr lIns="91425" tIns="91425" rIns="91425" bIns="91425" anchor="t" anchorCtr="0"/>
          <a:lstStyle>
            <a:lvl1pPr marL="0" marR="0" indent="0" algn="l" rtl="0">
              <a:spcBef>
                <a:spcPts val="100"/>
              </a:spcBef>
              <a:spcAft>
                <a:spcPts val="100"/>
              </a:spcAft>
              <a:buClr>
                <a:srgbClr val="0055B0"/>
              </a:buClr>
              <a:buFont typeface="Arial"/>
              <a:buNone/>
              <a:defRPr sz="2400" b="0" i="0" u="none" strike="noStrike" cap="none" baseline="0">
                <a:solidFill>
                  <a:srgbClr val="0070C0"/>
                </a:solidFill>
                <a:latin typeface="Museo 300"/>
                <a:ea typeface="Arial"/>
                <a:cs typeface="Museo 300"/>
                <a:sym typeface="Arial"/>
              </a:defRPr>
            </a:lvl1pPr>
            <a:lvl2pPr marL="742950" marR="0" indent="-177800" algn="l" rtl="0">
              <a:spcBef>
                <a:spcPts val="100"/>
              </a:spcBef>
              <a:spcAft>
                <a:spcPts val="100"/>
              </a:spcAft>
              <a:buClr>
                <a:srgbClr val="0070C0"/>
              </a:buClr>
              <a:buFont typeface="Arial"/>
              <a:buChar char="▪"/>
              <a:defRPr sz="2000" b="0" i="0" u="none" strike="noStrike" cap="none" baseline="0">
                <a:solidFill>
                  <a:srgbClr val="0070C0"/>
                </a:solidFill>
                <a:latin typeface="Arial"/>
                <a:ea typeface="Arial"/>
                <a:cs typeface="Arial"/>
                <a:sym typeface="Arial"/>
              </a:defRPr>
            </a:lvl2pPr>
            <a:lvl3pPr marL="1143000" marR="0" indent="-165100" algn="l" rtl="0">
              <a:spcBef>
                <a:spcPts val="100"/>
              </a:spcBef>
              <a:spcAft>
                <a:spcPts val="100"/>
              </a:spcAft>
              <a:buClr>
                <a:srgbClr val="229BB8"/>
              </a:buClr>
              <a:buFont typeface="Arial"/>
              <a:buChar char="▪"/>
              <a:defRPr sz="2000" b="0" i="0" u="none" strike="noStrike" cap="none" baseline="0">
                <a:solidFill>
                  <a:srgbClr val="229BB8"/>
                </a:solidFill>
                <a:latin typeface="Arial"/>
                <a:ea typeface="Arial"/>
                <a:cs typeface="Arial"/>
                <a:sym typeface="Arial"/>
              </a:defRPr>
            </a:lvl3pPr>
            <a:lvl4pPr marL="16002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4pPr>
            <a:lvl5pPr marL="20574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5pPr>
            <a:lvl6pPr marL="25146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6pPr>
            <a:lvl7pPr marL="29718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7pPr>
            <a:lvl8pPr marL="34290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8pPr>
            <a:lvl9pPr marL="38862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9pPr>
          </a:lstStyle>
          <a:p>
            <a:r>
              <a:rPr lang="en-US" smtClean="0"/>
              <a:t>Click to edit Master subtitle style</a:t>
            </a:r>
            <a:endParaRPr dirty="0"/>
          </a:p>
        </p:txBody>
      </p:sp>
      <p:pic>
        <p:nvPicPr>
          <p:cNvPr id="2" name="Picture 1" descr="ihtsdo_brand_master_PMS.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779275" y="64416"/>
            <a:ext cx="3238066" cy="1438019"/>
          </a:xfrm>
          <a:prstGeom prst="rect">
            <a:avLst/>
          </a:prstGeom>
          <a:solidFill>
            <a:schemeClr val="bg1"/>
          </a:solidFill>
        </p:spPr>
      </p:pic>
      <p:pic>
        <p:nvPicPr>
          <p:cNvPr id="3" name="Picture 2" descr="delivering_snomed_tagline_CMYK.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57675" y="5722818"/>
            <a:ext cx="2426053" cy="1033959"/>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E72A2698-25A6-BB44-BDF3-496AA86874BD}" type="slidenum">
              <a:rPr lang="en-US" smtClean="0"/>
              <a:pPr/>
              <a:t>‹#›</a:t>
            </a:fld>
            <a:endParaRPr lang="en-US" dirty="0"/>
          </a:p>
        </p:txBody>
      </p:sp>
      <p:sp>
        <p:nvSpPr>
          <p:cNvPr id="4" name="Shape 9"/>
          <p:cNvSpPr txBox="1">
            <a:spLocks noGrp="1"/>
          </p:cNvSpPr>
          <p:nvPr>
            <p:ph idx="1"/>
          </p:nvPr>
        </p:nvSpPr>
        <p:spPr>
          <a:xfrm>
            <a:off x="457200" y="1452308"/>
            <a:ext cx="8229600" cy="4658007"/>
          </a:xfrm>
          <a:prstGeom prst="rect">
            <a:avLst/>
          </a:prstGeom>
          <a:noFill/>
          <a:ln>
            <a:noFill/>
          </a:ln>
        </p:spPr>
        <p:txBody>
          <a:bodyPr lIns="91425" tIns="91425" rIns="91425" bIns="91425" anchor="t" anchorCtr="0"/>
          <a:lstStyle>
            <a:lvl1pPr marL="342900" marR="0" indent="-213359" algn="l" rtl="0">
              <a:spcBef>
                <a:spcPts val="100"/>
              </a:spcBef>
              <a:spcAft>
                <a:spcPts val="100"/>
              </a:spcAft>
              <a:buClr>
                <a:srgbClr val="0055B0"/>
              </a:buClr>
              <a:buFont typeface="Arial"/>
              <a:buChar char="▪"/>
              <a:defRPr sz="2400" b="0" i="0" u="none" strike="noStrike" cap="none" baseline="0">
                <a:solidFill>
                  <a:srgbClr val="0055B0"/>
                </a:solidFill>
                <a:latin typeface="Museo 300"/>
                <a:ea typeface="Arial"/>
                <a:cs typeface="Museo 300"/>
                <a:sym typeface="Arial"/>
              </a:defRPr>
            </a:lvl1pPr>
            <a:lvl2pPr marL="742950" marR="0" indent="-177800" algn="l" rtl="0">
              <a:spcBef>
                <a:spcPts val="100"/>
              </a:spcBef>
              <a:spcAft>
                <a:spcPts val="100"/>
              </a:spcAft>
              <a:buClr>
                <a:srgbClr val="0070C0"/>
              </a:buClr>
              <a:buFont typeface="Arial"/>
              <a:buChar char="▪"/>
              <a:defRPr sz="2000" b="0" i="0" u="none" strike="noStrike" cap="none" baseline="0">
                <a:solidFill>
                  <a:srgbClr val="0070C0"/>
                </a:solidFill>
                <a:latin typeface="Arial"/>
                <a:ea typeface="Arial"/>
                <a:cs typeface="Arial"/>
                <a:sym typeface="Arial"/>
              </a:defRPr>
            </a:lvl2pPr>
            <a:lvl3pPr marL="1143000" marR="0" indent="-165100" algn="l" rtl="0">
              <a:spcBef>
                <a:spcPts val="100"/>
              </a:spcBef>
              <a:spcAft>
                <a:spcPts val="100"/>
              </a:spcAft>
              <a:buClr>
                <a:srgbClr val="229BB8"/>
              </a:buClr>
              <a:buFont typeface="Arial"/>
              <a:buChar char="▪"/>
              <a:defRPr sz="2000" b="0" i="0" u="none" strike="noStrike" cap="none" baseline="0">
                <a:solidFill>
                  <a:srgbClr val="229BB8"/>
                </a:solidFill>
                <a:latin typeface="Arial"/>
                <a:ea typeface="Arial"/>
                <a:cs typeface="Arial"/>
                <a:sym typeface="Arial"/>
              </a:defRPr>
            </a:lvl3pPr>
            <a:lvl4pPr marL="16002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4pPr>
            <a:lvl5pPr marL="20574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5pPr>
            <a:lvl6pPr marL="25146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6pPr>
            <a:lvl7pPr marL="29718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7pPr>
            <a:lvl8pPr marL="34290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8pPr>
            <a:lvl9pPr marL="38862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9pPr>
          </a:lstStyle>
          <a:p>
            <a:pPr lvl="0"/>
            <a:r>
              <a:rPr lang="en-US" smtClean="0"/>
              <a:t>Click to edit Master text styles</a:t>
            </a:r>
          </a:p>
        </p:txBody>
      </p:sp>
      <p:sp>
        <p:nvSpPr>
          <p:cNvPr id="8" name="Shape 29"/>
          <p:cNvSpPr txBox="1">
            <a:spLocks noGrp="1"/>
          </p:cNvSpPr>
          <p:nvPr>
            <p:ph type="title"/>
          </p:nvPr>
        </p:nvSpPr>
        <p:spPr>
          <a:xfrm>
            <a:off x="457200" y="714356"/>
            <a:ext cx="6592043" cy="507995"/>
          </a:xfrm>
          <a:prstGeom prst="rect">
            <a:avLst/>
          </a:prstGeom>
          <a:noFill/>
          <a:ln>
            <a:noFill/>
          </a:ln>
        </p:spPr>
        <p:txBody>
          <a:bodyPr lIns="91425" tIns="91425" rIns="91425" bIns="91425" anchor="ctr" anchorCtr="0"/>
          <a:lstStyle>
            <a:lvl1pPr algn="l" rtl="0">
              <a:spcBef>
                <a:spcPts val="0"/>
              </a:spcBef>
              <a:spcAft>
                <a:spcPts val="0"/>
              </a:spcAft>
              <a:defRPr sz="2800" b="0" i="0">
                <a:solidFill>
                  <a:srgbClr val="21218A"/>
                </a:solidFill>
                <a:latin typeface="Museo 500"/>
                <a:ea typeface="Arial"/>
                <a:cs typeface="Museo 500"/>
                <a:sym typeface="Arial"/>
              </a:defRPr>
            </a:lvl1pPr>
            <a:lvl2pPr algn="l" rtl="0">
              <a:spcBef>
                <a:spcPts val="0"/>
              </a:spcBef>
              <a:spcAft>
                <a:spcPts val="0"/>
              </a:spcAft>
              <a:defRPr sz="3200">
                <a:solidFill>
                  <a:srgbClr val="666666"/>
                </a:solidFill>
                <a:latin typeface="Arial"/>
                <a:ea typeface="Arial"/>
                <a:cs typeface="Arial"/>
                <a:sym typeface="Arial"/>
              </a:defRPr>
            </a:lvl2pPr>
            <a:lvl3pPr algn="l" rtl="0">
              <a:spcBef>
                <a:spcPts val="0"/>
              </a:spcBef>
              <a:spcAft>
                <a:spcPts val="0"/>
              </a:spcAft>
              <a:defRPr sz="3200">
                <a:solidFill>
                  <a:srgbClr val="666666"/>
                </a:solidFill>
                <a:latin typeface="Arial"/>
                <a:ea typeface="Arial"/>
                <a:cs typeface="Arial"/>
                <a:sym typeface="Arial"/>
              </a:defRPr>
            </a:lvl3pPr>
            <a:lvl4pPr algn="l" rtl="0">
              <a:spcBef>
                <a:spcPts val="0"/>
              </a:spcBef>
              <a:spcAft>
                <a:spcPts val="0"/>
              </a:spcAft>
              <a:defRPr sz="3200">
                <a:solidFill>
                  <a:srgbClr val="666666"/>
                </a:solidFill>
                <a:latin typeface="Arial"/>
                <a:ea typeface="Arial"/>
                <a:cs typeface="Arial"/>
                <a:sym typeface="Arial"/>
              </a:defRPr>
            </a:lvl4pPr>
            <a:lvl5pPr algn="l" rtl="0">
              <a:spcBef>
                <a:spcPts val="0"/>
              </a:spcBef>
              <a:spcAft>
                <a:spcPts val="0"/>
              </a:spcAft>
              <a:defRPr sz="3200">
                <a:solidFill>
                  <a:srgbClr val="666666"/>
                </a:solidFill>
                <a:latin typeface="Arial"/>
                <a:ea typeface="Arial"/>
                <a:cs typeface="Arial"/>
                <a:sym typeface="Arial"/>
              </a:defRPr>
            </a:lvl5pPr>
            <a:lvl6pPr marL="457200" algn="l" rtl="0">
              <a:spcBef>
                <a:spcPts val="0"/>
              </a:spcBef>
              <a:spcAft>
                <a:spcPts val="0"/>
              </a:spcAft>
              <a:defRPr sz="3200">
                <a:solidFill>
                  <a:srgbClr val="666666"/>
                </a:solidFill>
                <a:latin typeface="Arial"/>
                <a:ea typeface="Arial"/>
                <a:cs typeface="Arial"/>
                <a:sym typeface="Arial"/>
              </a:defRPr>
            </a:lvl6pPr>
            <a:lvl7pPr marL="914400" algn="l" rtl="0">
              <a:spcBef>
                <a:spcPts val="0"/>
              </a:spcBef>
              <a:spcAft>
                <a:spcPts val="0"/>
              </a:spcAft>
              <a:defRPr sz="3200">
                <a:solidFill>
                  <a:srgbClr val="666666"/>
                </a:solidFill>
                <a:latin typeface="Arial"/>
                <a:ea typeface="Arial"/>
                <a:cs typeface="Arial"/>
                <a:sym typeface="Arial"/>
              </a:defRPr>
            </a:lvl7pPr>
            <a:lvl8pPr marL="1371600" algn="l" rtl="0">
              <a:spcBef>
                <a:spcPts val="0"/>
              </a:spcBef>
              <a:spcAft>
                <a:spcPts val="0"/>
              </a:spcAft>
              <a:defRPr sz="3200">
                <a:solidFill>
                  <a:srgbClr val="666666"/>
                </a:solidFill>
                <a:latin typeface="Arial"/>
                <a:ea typeface="Arial"/>
                <a:cs typeface="Arial"/>
                <a:sym typeface="Arial"/>
              </a:defRPr>
            </a:lvl8pPr>
            <a:lvl9pPr marL="1828800" algn="l" rtl="0">
              <a:spcBef>
                <a:spcPts val="0"/>
              </a:spcBef>
              <a:spcAft>
                <a:spcPts val="0"/>
              </a:spcAft>
              <a:defRPr sz="3200">
                <a:solidFill>
                  <a:srgbClr val="666666"/>
                </a:solidFill>
                <a:latin typeface="Arial"/>
                <a:ea typeface="Arial"/>
                <a:cs typeface="Arial"/>
                <a:sym typeface="Arial"/>
              </a:defRPr>
            </a:lvl9pPr>
          </a:lstStyle>
          <a:p>
            <a:r>
              <a:rPr lang="en-US" smtClean="0"/>
              <a:t>Click to edit Master title style</a:t>
            </a:r>
            <a:endParaRPr dirty="0"/>
          </a:p>
        </p:txBody>
      </p:sp>
      <p:cxnSp>
        <p:nvCxnSpPr>
          <p:cNvPr id="9" name="Shape 13"/>
          <p:cNvCxnSpPr/>
          <p:nvPr userDrawn="1"/>
        </p:nvCxnSpPr>
        <p:spPr>
          <a:xfrm>
            <a:off x="0" y="1318802"/>
            <a:ext cx="9144000" cy="0"/>
          </a:xfrm>
          <a:prstGeom prst="straightConnector1">
            <a:avLst/>
          </a:prstGeom>
          <a:noFill/>
          <a:ln w="9525" cap="flat">
            <a:solidFill>
              <a:srgbClr val="229BB8"/>
            </a:solidFill>
            <a:prstDash val="solid"/>
            <a:round/>
            <a:headEnd type="none" w="med" len="med"/>
            <a:tailEnd type="none" w="med" len="med"/>
          </a:ln>
        </p:spPr>
      </p:cxnSp>
    </p:spTree>
    <p:extLst>
      <p:ext uri="{BB962C8B-B14F-4D97-AF65-F5344CB8AC3E}">
        <p14:creationId xmlns:p14="http://schemas.microsoft.com/office/powerpoint/2010/main" val="38100697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0" i="0" cap="all">
                <a:latin typeface="Museo 500"/>
                <a:cs typeface="Museo 500"/>
              </a:defRPr>
            </a:lvl1pPr>
          </a:lstStyle>
          <a:p>
            <a:r>
              <a:rPr lang="en-US" smtClean="0"/>
              <a:t>Click to edit Master title style</a:t>
            </a:r>
            <a:endParaRPr lang="da-DK"/>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b="0" i="0">
                <a:latin typeface="Museo 300"/>
                <a:cs typeface="Museo 300"/>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pic>
        <p:nvPicPr>
          <p:cNvPr id="7" name="Picture 6" descr="ihtsdo_brand_master_PMS.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779275" y="64416"/>
            <a:ext cx="3238066" cy="1438019"/>
          </a:xfrm>
          <a:prstGeom prst="rect">
            <a:avLst/>
          </a:prstGeom>
          <a:solidFill>
            <a:schemeClr val="bg1"/>
          </a:solidFill>
        </p:spPr>
      </p:pic>
      <p:sp>
        <p:nvSpPr>
          <p:cNvPr id="8" name="Slide Number Placeholder 2"/>
          <p:cNvSpPr>
            <a:spLocks noGrp="1"/>
          </p:cNvSpPr>
          <p:nvPr>
            <p:ph type="sldNum" sz="quarter" idx="4"/>
          </p:nvPr>
        </p:nvSpPr>
        <p:spPr>
          <a:xfrm>
            <a:off x="7389741" y="6429396"/>
            <a:ext cx="1104971"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extLst>
      <p:ext uri="{BB962C8B-B14F-4D97-AF65-F5344CB8AC3E}">
        <p14:creationId xmlns:p14="http://schemas.microsoft.com/office/powerpoint/2010/main" val="23084849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Shape 28"/>
        <p:cNvGrpSpPr/>
        <p:nvPr/>
      </p:nvGrpSpPr>
      <p:grpSpPr>
        <a:xfrm>
          <a:off x="0" y="0"/>
          <a:ext cx="0" cy="0"/>
          <a:chOff x="0" y="0"/>
          <a:chExt cx="0" cy="0"/>
        </a:xfrm>
      </p:grpSpPr>
      <p:sp>
        <p:nvSpPr>
          <p:cNvPr id="29" name="Shape 29"/>
          <p:cNvSpPr txBox="1">
            <a:spLocks noGrp="1"/>
          </p:cNvSpPr>
          <p:nvPr>
            <p:ph type="title"/>
          </p:nvPr>
        </p:nvSpPr>
        <p:spPr>
          <a:xfrm>
            <a:off x="457200" y="714356"/>
            <a:ext cx="6592043" cy="507995"/>
          </a:xfrm>
          <a:prstGeom prst="rect">
            <a:avLst/>
          </a:prstGeom>
          <a:noFill/>
          <a:ln>
            <a:noFill/>
          </a:ln>
        </p:spPr>
        <p:txBody>
          <a:bodyPr lIns="91425" tIns="91425" rIns="91425" bIns="91425" anchor="ctr" anchorCtr="0"/>
          <a:lstStyle>
            <a:lvl1pPr algn="l" rtl="0">
              <a:spcBef>
                <a:spcPts val="0"/>
              </a:spcBef>
              <a:spcAft>
                <a:spcPts val="0"/>
              </a:spcAft>
              <a:defRPr sz="2800" b="0" i="0">
                <a:solidFill>
                  <a:srgbClr val="21218A"/>
                </a:solidFill>
                <a:latin typeface="Museo 500"/>
                <a:ea typeface="Arial"/>
                <a:cs typeface="Museo 500"/>
                <a:sym typeface="Arial"/>
              </a:defRPr>
            </a:lvl1pPr>
            <a:lvl2pPr algn="l" rtl="0">
              <a:spcBef>
                <a:spcPts val="0"/>
              </a:spcBef>
              <a:spcAft>
                <a:spcPts val="0"/>
              </a:spcAft>
              <a:defRPr sz="3200">
                <a:solidFill>
                  <a:srgbClr val="666666"/>
                </a:solidFill>
                <a:latin typeface="Arial"/>
                <a:ea typeface="Arial"/>
                <a:cs typeface="Arial"/>
                <a:sym typeface="Arial"/>
              </a:defRPr>
            </a:lvl2pPr>
            <a:lvl3pPr algn="l" rtl="0">
              <a:spcBef>
                <a:spcPts val="0"/>
              </a:spcBef>
              <a:spcAft>
                <a:spcPts val="0"/>
              </a:spcAft>
              <a:defRPr sz="3200">
                <a:solidFill>
                  <a:srgbClr val="666666"/>
                </a:solidFill>
                <a:latin typeface="Arial"/>
                <a:ea typeface="Arial"/>
                <a:cs typeface="Arial"/>
                <a:sym typeface="Arial"/>
              </a:defRPr>
            </a:lvl3pPr>
            <a:lvl4pPr algn="l" rtl="0">
              <a:spcBef>
                <a:spcPts val="0"/>
              </a:spcBef>
              <a:spcAft>
                <a:spcPts val="0"/>
              </a:spcAft>
              <a:defRPr sz="3200">
                <a:solidFill>
                  <a:srgbClr val="666666"/>
                </a:solidFill>
                <a:latin typeface="Arial"/>
                <a:ea typeface="Arial"/>
                <a:cs typeface="Arial"/>
                <a:sym typeface="Arial"/>
              </a:defRPr>
            </a:lvl4pPr>
            <a:lvl5pPr algn="l" rtl="0">
              <a:spcBef>
                <a:spcPts val="0"/>
              </a:spcBef>
              <a:spcAft>
                <a:spcPts val="0"/>
              </a:spcAft>
              <a:defRPr sz="3200">
                <a:solidFill>
                  <a:srgbClr val="666666"/>
                </a:solidFill>
                <a:latin typeface="Arial"/>
                <a:ea typeface="Arial"/>
                <a:cs typeface="Arial"/>
                <a:sym typeface="Arial"/>
              </a:defRPr>
            </a:lvl5pPr>
            <a:lvl6pPr marL="457200" algn="l" rtl="0">
              <a:spcBef>
                <a:spcPts val="0"/>
              </a:spcBef>
              <a:spcAft>
                <a:spcPts val="0"/>
              </a:spcAft>
              <a:defRPr sz="3200">
                <a:solidFill>
                  <a:srgbClr val="666666"/>
                </a:solidFill>
                <a:latin typeface="Arial"/>
                <a:ea typeface="Arial"/>
                <a:cs typeface="Arial"/>
                <a:sym typeface="Arial"/>
              </a:defRPr>
            </a:lvl6pPr>
            <a:lvl7pPr marL="914400" algn="l" rtl="0">
              <a:spcBef>
                <a:spcPts val="0"/>
              </a:spcBef>
              <a:spcAft>
                <a:spcPts val="0"/>
              </a:spcAft>
              <a:defRPr sz="3200">
                <a:solidFill>
                  <a:srgbClr val="666666"/>
                </a:solidFill>
                <a:latin typeface="Arial"/>
                <a:ea typeface="Arial"/>
                <a:cs typeface="Arial"/>
                <a:sym typeface="Arial"/>
              </a:defRPr>
            </a:lvl7pPr>
            <a:lvl8pPr marL="1371600" algn="l" rtl="0">
              <a:spcBef>
                <a:spcPts val="0"/>
              </a:spcBef>
              <a:spcAft>
                <a:spcPts val="0"/>
              </a:spcAft>
              <a:defRPr sz="3200">
                <a:solidFill>
                  <a:srgbClr val="666666"/>
                </a:solidFill>
                <a:latin typeface="Arial"/>
                <a:ea typeface="Arial"/>
                <a:cs typeface="Arial"/>
                <a:sym typeface="Arial"/>
              </a:defRPr>
            </a:lvl8pPr>
            <a:lvl9pPr marL="1828800" algn="l" rtl="0">
              <a:spcBef>
                <a:spcPts val="0"/>
              </a:spcBef>
              <a:spcAft>
                <a:spcPts val="0"/>
              </a:spcAft>
              <a:defRPr sz="3200">
                <a:solidFill>
                  <a:srgbClr val="666666"/>
                </a:solidFill>
                <a:latin typeface="Arial"/>
                <a:ea typeface="Arial"/>
                <a:cs typeface="Arial"/>
                <a:sym typeface="Arial"/>
              </a:defRPr>
            </a:lvl9pPr>
          </a:lstStyle>
          <a:p>
            <a:r>
              <a:rPr lang="en-US" smtClean="0"/>
              <a:t>Click to edit Master title style</a:t>
            </a:r>
            <a:endParaRPr dirty="0"/>
          </a:p>
        </p:txBody>
      </p:sp>
      <p:sp>
        <p:nvSpPr>
          <p:cNvPr id="30" name="Shape 30"/>
          <p:cNvSpPr txBox="1">
            <a:spLocks noGrp="1"/>
          </p:cNvSpPr>
          <p:nvPr>
            <p:ph type="body" idx="1"/>
          </p:nvPr>
        </p:nvSpPr>
        <p:spPr>
          <a:xfrm>
            <a:off x="457200" y="1428736"/>
            <a:ext cx="4038599" cy="5000660"/>
          </a:xfrm>
          <a:prstGeom prst="rect">
            <a:avLst/>
          </a:prstGeom>
          <a:noFill/>
          <a:ln>
            <a:noFill/>
          </a:ln>
        </p:spPr>
        <p:txBody>
          <a:bodyPr lIns="91425" tIns="91425" rIns="91425" bIns="91425" anchor="t" anchorCtr="0"/>
          <a:lstStyle>
            <a:lvl1pPr rtl="0">
              <a:defRPr sz="2000" b="0" i="0">
                <a:latin typeface="Museo 300"/>
                <a:cs typeface="Museo 300"/>
              </a:defRPr>
            </a:lvl1pPr>
            <a:lvl2pPr rtl="0">
              <a:defRPr sz="2000"/>
            </a:lvl2pPr>
            <a:lvl3pPr rtl="0">
              <a:defRPr sz="1800"/>
            </a:lvl3pPr>
            <a:lvl4pPr rtl="0">
              <a:defRPr sz="1600"/>
            </a:lvl4pPr>
            <a:lvl5pPr rtl="0">
              <a:defRPr sz="1600"/>
            </a:lvl5pPr>
            <a:lvl6pPr rtl="0">
              <a:defRPr sz="1800"/>
            </a:lvl6pPr>
            <a:lvl7pPr rtl="0">
              <a:defRPr sz="1800"/>
            </a:lvl7pPr>
            <a:lvl8pPr rtl="0">
              <a:defRPr sz="1800"/>
            </a:lvl8pPr>
            <a:lvl9pPr rtl="0">
              <a:defRPr sz="1800"/>
            </a:lvl9pPr>
          </a:lstStyle>
          <a:p>
            <a:pPr lvl="0"/>
            <a:r>
              <a:rPr lang="en-US" smtClean="0"/>
              <a:t>Click to edit Master text styles</a:t>
            </a:r>
          </a:p>
        </p:txBody>
      </p:sp>
      <p:sp>
        <p:nvSpPr>
          <p:cNvPr id="31" name="Shape 31"/>
          <p:cNvSpPr txBox="1">
            <a:spLocks noGrp="1"/>
          </p:cNvSpPr>
          <p:nvPr>
            <p:ph type="body" idx="2"/>
          </p:nvPr>
        </p:nvSpPr>
        <p:spPr>
          <a:xfrm>
            <a:off x="4648200" y="1428736"/>
            <a:ext cx="4038599" cy="5000700"/>
          </a:xfrm>
          <a:prstGeom prst="rect">
            <a:avLst/>
          </a:prstGeom>
          <a:noFill/>
          <a:ln>
            <a:noFill/>
          </a:ln>
        </p:spPr>
        <p:txBody>
          <a:bodyPr lIns="91425" tIns="91425" rIns="91425" bIns="91425" anchor="t" anchorCtr="0"/>
          <a:lstStyle>
            <a:lvl1pPr rtl="0">
              <a:defRPr sz="2400" b="0" i="0">
                <a:latin typeface="Museo 300"/>
                <a:cs typeface="Museo 300"/>
              </a:defRPr>
            </a:lvl1pPr>
            <a:lvl2pPr rtl="0">
              <a:defRPr sz="2000"/>
            </a:lvl2pPr>
            <a:lvl3pPr rtl="0">
              <a:defRPr sz="1800"/>
            </a:lvl3pPr>
            <a:lvl4pPr rtl="0">
              <a:defRPr sz="1600"/>
            </a:lvl4pPr>
            <a:lvl5pPr rtl="0">
              <a:defRPr sz="1600"/>
            </a:lvl5pPr>
            <a:lvl6pPr rtl="0">
              <a:defRPr sz="1800"/>
            </a:lvl6pPr>
            <a:lvl7pPr rtl="0">
              <a:defRPr sz="1800"/>
            </a:lvl7pPr>
            <a:lvl8pPr rtl="0">
              <a:defRPr sz="1800"/>
            </a:lvl8pPr>
            <a:lvl9pPr rtl="0">
              <a:defRPr sz="1800"/>
            </a:lvl9pPr>
          </a:lstStyle>
          <a:p>
            <a:pPr lvl="0"/>
            <a:r>
              <a:rPr lang="en-US" smtClean="0"/>
              <a:t>Click to edit Master text styles</a:t>
            </a:r>
          </a:p>
        </p:txBody>
      </p:sp>
      <p:cxnSp>
        <p:nvCxnSpPr>
          <p:cNvPr id="7" name="Shape 13"/>
          <p:cNvCxnSpPr/>
          <p:nvPr userDrawn="1"/>
        </p:nvCxnSpPr>
        <p:spPr>
          <a:xfrm>
            <a:off x="0" y="1318802"/>
            <a:ext cx="9144000" cy="0"/>
          </a:xfrm>
          <a:prstGeom prst="straightConnector1">
            <a:avLst/>
          </a:prstGeom>
          <a:noFill/>
          <a:ln w="9525" cap="flat">
            <a:solidFill>
              <a:srgbClr val="229BB8"/>
            </a:solidFill>
            <a:prstDash val="solid"/>
            <a:round/>
            <a:headEnd type="none" w="med" len="med"/>
            <a:tailEnd type="none" w="med" len="med"/>
          </a:ln>
        </p:spPr>
      </p:cxnSp>
      <p:sp>
        <p:nvSpPr>
          <p:cNvPr id="8" name="Slide Number Placeholder 2"/>
          <p:cNvSpPr>
            <a:spLocks noGrp="1"/>
          </p:cNvSpPr>
          <p:nvPr>
            <p:ph type="sldNum" sz="quarter" idx="4"/>
          </p:nvPr>
        </p:nvSpPr>
        <p:spPr>
          <a:xfrm>
            <a:off x="6553200" y="6438598"/>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Shape 34"/>
        <p:cNvGrpSpPr/>
        <p:nvPr/>
      </p:nvGrpSpPr>
      <p:grpSpPr>
        <a:xfrm>
          <a:off x="0" y="0"/>
          <a:ext cx="0" cy="0"/>
          <a:chOff x="0" y="0"/>
          <a:chExt cx="0" cy="0"/>
        </a:xfrm>
      </p:grpSpPr>
      <p:sp>
        <p:nvSpPr>
          <p:cNvPr id="36" name="Shape 36"/>
          <p:cNvSpPr txBox="1">
            <a:spLocks noGrp="1"/>
          </p:cNvSpPr>
          <p:nvPr>
            <p:ph type="body" idx="1"/>
          </p:nvPr>
        </p:nvSpPr>
        <p:spPr>
          <a:xfrm>
            <a:off x="457200" y="1535112"/>
            <a:ext cx="4040187" cy="639762"/>
          </a:xfrm>
          <a:prstGeom prst="rect">
            <a:avLst/>
          </a:prstGeom>
          <a:noFill/>
          <a:ln>
            <a:noFill/>
          </a:ln>
        </p:spPr>
        <p:txBody>
          <a:bodyPr lIns="91425" tIns="91425" rIns="91425" bIns="91425" anchor="b" anchorCtr="0"/>
          <a:lstStyle>
            <a:lvl1pPr marL="0" indent="0" rtl="0">
              <a:buFont typeface="Arial"/>
              <a:buNone/>
              <a:defRPr sz="2400" b="0" i="0">
                <a:latin typeface="Museo 500"/>
                <a:cs typeface="Museo 500"/>
              </a:defRPr>
            </a:lvl1pPr>
            <a:lvl2pPr marL="457200" indent="0" rtl="0">
              <a:buFont typeface="Arial"/>
              <a:buNone/>
              <a:defRPr sz="2000" b="1"/>
            </a:lvl2pPr>
            <a:lvl3pPr marL="914400" indent="0" rtl="0">
              <a:buFont typeface="Arial"/>
              <a:buNone/>
              <a:defRPr sz="1800" b="1"/>
            </a:lvl3pPr>
            <a:lvl4pPr marL="1371600" indent="0" rtl="0">
              <a:buFont typeface="Arial"/>
              <a:buNone/>
              <a:defRPr sz="1600" b="1"/>
            </a:lvl4pPr>
            <a:lvl5pPr marL="1828800" indent="0" rtl="0">
              <a:buFont typeface="Arial"/>
              <a:buNone/>
              <a:defRPr sz="1600" b="1"/>
            </a:lvl5pPr>
            <a:lvl6pPr marL="2286000" indent="0" rtl="0">
              <a:buFont typeface="Arial"/>
              <a:buNone/>
              <a:defRPr sz="1600" b="1"/>
            </a:lvl6pPr>
            <a:lvl7pPr marL="2743200" indent="0" rtl="0">
              <a:buFont typeface="Arial"/>
              <a:buNone/>
              <a:defRPr sz="1600" b="1"/>
            </a:lvl7pPr>
            <a:lvl8pPr marL="3200400" indent="0" rtl="0">
              <a:buFont typeface="Arial"/>
              <a:buNone/>
              <a:defRPr sz="1600" b="1"/>
            </a:lvl8pPr>
            <a:lvl9pPr marL="3657600" indent="0" rtl="0">
              <a:buFont typeface="Arial"/>
              <a:buNone/>
              <a:defRPr sz="1600" b="1"/>
            </a:lvl9pPr>
          </a:lstStyle>
          <a:p>
            <a:pPr lvl="0"/>
            <a:r>
              <a:rPr lang="en-US" smtClean="0"/>
              <a:t>Click to edit Master text styles</a:t>
            </a:r>
          </a:p>
        </p:txBody>
      </p:sp>
      <p:sp>
        <p:nvSpPr>
          <p:cNvPr id="37" name="Shape 37"/>
          <p:cNvSpPr txBox="1">
            <a:spLocks noGrp="1"/>
          </p:cNvSpPr>
          <p:nvPr>
            <p:ph type="body" idx="2"/>
          </p:nvPr>
        </p:nvSpPr>
        <p:spPr>
          <a:xfrm>
            <a:off x="457200" y="2174875"/>
            <a:ext cx="4040187" cy="3951287"/>
          </a:xfrm>
          <a:prstGeom prst="rect">
            <a:avLst/>
          </a:prstGeom>
          <a:noFill/>
          <a:ln>
            <a:noFill/>
          </a:ln>
        </p:spPr>
        <p:txBody>
          <a:bodyPr lIns="91425" tIns="91425" rIns="91425" bIns="91425" anchor="t" anchorCtr="0"/>
          <a:lstStyle>
            <a:lvl1pPr rtl="0">
              <a:defRPr sz="2000" b="0" i="0">
                <a:latin typeface="Museo 300"/>
                <a:cs typeface="Museo 300"/>
              </a:defRPr>
            </a:lvl1pPr>
            <a:lvl2pPr rtl="0">
              <a:defRPr sz="2000"/>
            </a:lvl2pPr>
            <a:lvl3pPr rtl="0">
              <a:defRPr sz="1800"/>
            </a:lvl3pPr>
            <a:lvl4pPr rtl="0">
              <a:defRPr sz="1600"/>
            </a:lvl4pPr>
            <a:lvl5pPr rtl="0">
              <a:defRPr sz="1600"/>
            </a:lvl5pPr>
            <a:lvl6pPr rtl="0">
              <a:defRPr sz="1600"/>
            </a:lvl6pPr>
            <a:lvl7pPr rtl="0">
              <a:defRPr sz="1600"/>
            </a:lvl7pPr>
            <a:lvl8pPr rtl="0">
              <a:defRPr sz="1600"/>
            </a:lvl8pPr>
            <a:lvl9pPr rtl="0">
              <a:defRPr sz="1600"/>
            </a:lvl9pPr>
          </a:lstStyle>
          <a:p>
            <a:pPr lvl="0"/>
            <a:r>
              <a:rPr lang="en-US" smtClean="0"/>
              <a:t>Click to edit Master text styles</a:t>
            </a:r>
          </a:p>
        </p:txBody>
      </p:sp>
      <p:sp>
        <p:nvSpPr>
          <p:cNvPr id="38" name="Shape 38"/>
          <p:cNvSpPr txBox="1">
            <a:spLocks noGrp="1"/>
          </p:cNvSpPr>
          <p:nvPr>
            <p:ph type="body" idx="3"/>
          </p:nvPr>
        </p:nvSpPr>
        <p:spPr>
          <a:xfrm>
            <a:off x="4645025" y="1535112"/>
            <a:ext cx="4041774" cy="639762"/>
          </a:xfrm>
          <a:prstGeom prst="rect">
            <a:avLst/>
          </a:prstGeom>
          <a:noFill/>
          <a:ln>
            <a:noFill/>
          </a:ln>
        </p:spPr>
        <p:txBody>
          <a:bodyPr lIns="91425" tIns="91425" rIns="91425" bIns="91425" anchor="b" anchorCtr="0"/>
          <a:lstStyle>
            <a:lvl1pPr marL="0" indent="0" rtl="0">
              <a:buFont typeface="Arial"/>
              <a:buNone/>
              <a:defRPr sz="2400" b="0" i="0">
                <a:latin typeface="Museo 500"/>
                <a:cs typeface="Museo 500"/>
              </a:defRPr>
            </a:lvl1pPr>
            <a:lvl2pPr marL="457200" indent="0" rtl="0">
              <a:buFont typeface="Arial"/>
              <a:buNone/>
              <a:defRPr sz="2000" b="1"/>
            </a:lvl2pPr>
            <a:lvl3pPr marL="914400" indent="0" rtl="0">
              <a:buFont typeface="Arial"/>
              <a:buNone/>
              <a:defRPr sz="1800" b="1"/>
            </a:lvl3pPr>
            <a:lvl4pPr marL="1371600" indent="0" rtl="0">
              <a:buFont typeface="Arial"/>
              <a:buNone/>
              <a:defRPr sz="1600" b="1"/>
            </a:lvl4pPr>
            <a:lvl5pPr marL="1828800" indent="0" rtl="0">
              <a:buFont typeface="Arial"/>
              <a:buNone/>
              <a:defRPr sz="1600" b="1"/>
            </a:lvl5pPr>
            <a:lvl6pPr marL="2286000" indent="0" rtl="0">
              <a:buFont typeface="Arial"/>
              <a:buNone/>
              <a:defRPr sz="1600" b="1"/>
            </a:lvl6pPr>
            <a:lvl7pPr marL="2743200" indent="0" rtl="0">
              <a:buFont typeface="Arial"/>
              <a:buNone/>
              <a:defRPr sz="1600" b="1"/>
            </a:lvl7pPr>
            <a:lvl8pPr marL="3200400" indent="0" rtl="0">
              <a:buFont typeface="Arial"/>
              <a:buNone/>
              <a:defRPr sz="1600" b="1"/>
            </a:lvl8pPr>
            <a:lvl9pPr marL="3657600" indent="0" rtl="0">
              <a:buFont typeface="Arial"/>
              <a:buNone/>
              <a:defRPr sz="1600" b="1"/>
            </a:lvl9pPr>
          </a:lstStyle>
          <a:p>
            <a:pPr lvl="0"/>
            <a:r>
              <a:rPr lang="en-US" smtClean="0"/>
              <a:t>Click to edit Master text styles</a:t>
            </a:r>
          </a:p>
        </p:txBody>
      </p:sp>
      <p:sp>
        <p:nvSpPr>
          <p:cNvPr id="39" name="Shape 39"/>
          <p:cNvSpPr txBox="1">
            <a:spLocks noGrp="1"/>
          </p:cNvSpPr>
          <p:nvPr>
            <p:ph type="body" idx="4"/>
          </p:nvPr>
        </p:nvSpPr>
        <p:spPr>
          <a:xfrm>
            <a:off x="4645025" y="2174875"/>
            <a:ext cx="4041774" cy="3951287"/>
          </a:xfrm>
          <a:prstGeom prst="rect">
            <a:avLst/>
          </a:prstGeom>
          <a:noFill/>
          <a:ln>
            <a:noFill/>
          </a:ln>
        </p:spPr>
        <p:txBody>
          <a:bodyPr lIns="91425" tIns="91425" rIns="91425" bIns="91425" anchor="t" anchorCtr="0"/>
          <a:lstStyle>
            <a:lvl1pPr rtl="0">
              <a:defRPr sz="2000" b="0" i="0">
                <a:latin typeface="Museo 300"/>
                <a:cs typeface="Museo 300"/>
              </a:defRPr>
            </a:lvl1pPr>
            <a:lvl2pPr rtl="0">
              <a:defRPr sz="2000"/>
            </a:lvl2pPr>
            <a:lvl3pPr rtl="0">
              <a:defRPr sz="1800"/>
            </a:lvl3pPr>
            <a:lvl4pPr rtl="0">
              <a:defRPr sz="1600"/>
            </a:lvl4pPr>
            <a:lvl5pPr rtl="0">
              <a:defRPr sz="1600"/>
            </a:lvl5pPr>
            <a:lvl6pPr rtl="0">
              <a:defRPr sz="1600"/>
            </a:lvl6pPr>
            <a:lvl7pPr rtl="0">
              <a:defRPr sz="1600"/>
            </a:lvl7pPr>
            <a:lvl8pPr rtl="0">
              <a:defRPr sz="1600"/>
            </a:lvl8pPr>
            <a:lvl9pPr rtl="0">
              <a:defRPr sz="1600"/>
            </a:lvl9pPr>
          </a:lstStyle>
          <a:p>
            <a:pPr lvl="0"/>
            <a:r>
              <a:rPr lang="en-US" smtClean="0"/>
              <a:t>Click to edit Master text styles</a:t>
            </a:r>
          </a:p>
        </p:txBody>
      </p:sp>
      <p:cxnSp>
        <p:nvCxnSpPr>
          <p:cNvPr id="11" name="Shape 13"/>
          <p:cNvCxnSpPr/>
          <p:nvPr userDrawn="1"/>
        </p:nvCxnSpPr>
        <p:spPr>
          <a:xfrm>
            <a:off x="0" y="1318802"/>
            <a:ext cx="9144000" cy="0"/>
          </a:xfrm>
          <a:prstGeom prst="straightConnector1">
            <a:avLst/>
          </a:prstGeom>
          <a:noFill/>
          <a:ln w="9525" cap="flat">
            <a:solidFill>
              <a:srgbClr val="229BB8"/>
            </a:solidFill>
            <a:prstDash val="solid"/>
            <a:round/>
            <a:headEnd type="none" w="med" len="med"/>
            <a:tailEnd type="none" w="med" len="med"/>
          </a:ln>
        </p:spPr>
      </p:cxnSp>
      <p:sp>
        <p:nvSpPr>
          <p:cNvPr id="12" name="Shape 18"/>
          <p:cNvSpPr txBox="1">
            <a:spLocks noGrp="1"/>
          </p:cNvSpPr>
          <p:nvPr>
            <p:ph type="title"/>
          </p:nvPr>
        </p:nvSpPr>
        <p:spPr>
          <a:xfrm>
            <a:off x="457200" y="642918"/>
            <a:ext cx="6592043" cy="579433"/>
          </a:xfrm>
          <a:prstGeom prst="rect">
            <a:avLst/>
          </a:prstGeom>
          <a:noFill/>
          <a:ln>
            <a:noFill/>
          </a:ln>
        </p:spPr>
        <p:txBody>
          <a:bodyPr lIns="91425" tIns="91425" rIns="91425" bIns="91425" anchor="ctr" anchorCtr="0"/>
          <a:lstStyle>
            <a:lvl1pPr algn="l" rtl="0">
              <a:spcBef>
                <a:spcPts val="0"/>
              </a:spcBef>
              <a:spcAft>
                <a:spcPts val="0"/>
              </a:spcAft>
              <a:defRPr sz="2800" b="0" i="0">
                <a:solidFill>
                  <a:srgbClr val="21218A"/>
                </a:solidFill>
                <a:latin typeface="Museo 500"/>
                <a:ea typeface="Arial"/>
                <a:cs typeface="Museo 500"/>
                <a:sym typeface="Arial"/>
              </a:defRPr>
            </a:lvl1pPr>
            <a:lvl2pPr algn="l" rtl="0">
              <a:spcBef>
                <a:spcPts val="0"/>
              </a:spcBef>
              <a:spcAft>
                <a:spcPts val="0"/>
              </a:spcAft>
              <a:defRPr sz="3200">
                <a:solidFill>
                  <a:srgbClr val="666666"/>
                </a:solidFill>
                <a:latin typeface="Arial"/>
                <a:ea typeface="Arial"/>
                <a:cs typeface="Arial"/>
                <a:sym typeface="Arial"/>
              </a:defRPr>
            </a:lvl2pPr>
            <a:lvl3pPr algn="l" rtl="0">
              <a:spcBef>
                <a:spcPts val="0"/>
              </a:spcBef>
              <a:spcAft>
                <a:spcPts val="0"/>
              </a:spcAft>
              <a:defRPr sz="3200">
                <a:solidFill>
                  <a:srgbClr val="666666"/>
                </a:solidFill>
                <a:latin typeface="Arial"/>
                <a:ea typeface="Arial"/>
                <a:cs typeface="Arial"/>
                <a:sym typeface="Arial"/>
              </a:defRPr>
            </a:lvl3pPr>
            <a:lvl4pPr algn="l" rtl="0">
              <a:spcBef>
                <a:spcPts val="0"/>
              </a:spcBef>
              <a:spcAft>
                <a:spcPts val="0"/>
              </a:spcAft>
              <a:defRPr sz="3200">
                <a:solidFill>
                  <a:srgbClr val="666666"/>
                </a:solidFill>
                <a:latin typeface="Arial"/>
                <a:ea typeface="Arial"/>
                <a:cs typeface="Arial"/>
                <a:sym typeface="Arial"/>
              </a:defRPr>
            </a:lvl4pPr>
            <a:lvl5pPr algn="l" rtl="0">
              <a:spcBef>
                <a:spcPts val="0"/>
              </a:spcBef>
              <a:spcAft>
                <a:spcPts val="0"/>
              </a:spcAft>
              <a:defRPr sz="3200">
                <a:solidFill>
                  <a:srgbClr val="666666"/>
                </a:solidFill>
                <a:latin typeface="Arial"/>
                <a:ea typeface="Arial"/>
                <a:cs typeface="Arial"/>
                <a:sym typeface="Arial"/>
              </a:defRPr>
            </a:lvl5pPr>
            <a:lvl6pPr marL="457200" algn="l" rtl="0">
              <a:spcBef>
                <a:spcPts val="0"/>
              </a:spcBef>
              <a:spcAft>
                <a:spcPts val="0"/>
              </a:spcAft>
              <a:defRPr sz="3200">
                <a:solidFill>
                  <a:srgbClr val="666666"/>
                </a:solidFill>
                <a:latin typeface="Arial"/>
                <a:ea typeface="Arial"/>
                <a:cs typeface="Arial"/>
                <a:sym typeface="Arial"/>
              </a:defRPr>
            </a:lvl6pPr>
            <a:lvl7pPr marL="914400" algn="l" rtl="0">
              <a:spcBef>
                <a:spcPts val="0"/>
              </a:spcBef>
              <a:spcAft>
                <a:spcPts val="0"/>
              </a:spcAft>
              <a:defRPr sz="3200">
                <a:solidFill>
                  <a:srgbClr val="666666"/>
                </a:solidFill>
                <a:latin typeface="Arial"/>
                <a:ea typeface="Arial"/>
                <a:cs typeface="Arial"/>
                <a:sym typeface="Arial"/>
              </a:defRPr>
            </a:lvl7pPr>
            <a:lvl8pPr marL="1371600" algn="l" rtl="0">
              <a:spcBef>
                <a:spcPts val="0"/>
              </a:spcBef>
              <a:spcAft>
                <a:spcPts val="0"/>
              </a:spcAft>
              <a:defRPr sz="3200">
                <a:solidFill>
                  <a:srgbClr val="666666"/>
                </a:solidFill>
                <a:latin typeface="Arial"/>
                <a:ea typeface="Arial"/>
                <a:cs typeface="Arial"/>
                <a:sym typeface="Arial"/>
              </a:defRPr>
            </a:lvl8pPr>
            <a:lvl9pPr marL="1828800" algn="l" rtl="0">
              <a:spcBef>
                <a:spcPts val="0"/>
              </a:spcBef>
              <a:spcAft>
                <a:spcPts val="0"/>
              </a:spcAft>
              <a:defRPr sz="3200">
                <a:solidFill>
                  <a:srgbClr val="666666"/>
                </a:solidFill>
                <a:latin typeface="Arial"/>
                <a:ea typeface="Arial"/>
                <a:cs typeface="Arial"/>
                <a:sym typeface="Arial"/>
              </a:defRPr>
            </a:lvl9pPr>
          </a:lstStyle>
          <a:p>
            <a:r>
              <a:rPr lang="en-US" smtClean="0"/>
              <a:t>Click to edit Master title style</a:t>
            </a:r>
            <a:endParaRPr dirty="0"/>
          </a:p>
        </p:txBody>
      </p:sp>
      <p:sp>
        <p:nvSpPr>
          <p:cNvPr id="13" name="Slide Number Placeholder 2"/>
          <p:cNvSpPr>
            <a:spLocks noGrp="1"/>
          </p:cNvSpPr>
          <p:nvPr>
            <p:ph type="sldNum" sz="quarter" idx="10"/>
          </p:nvPr>
        </p:nvSpPr>
        <p:spPr>
          <a:xfrm>
            <a:off x="6553200" y="6429396"/>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44"/>
        <p:cNvGrpSpPr/>
        <p:nvPr/>
      </p:nvGrpSpPr>
      <p:grpSpPr>
        <a:xfrm>
          <a:off x="0" y="0"/>
          <a:ext cx="0" cy="0"/>
          <a:chOff x="0" y="0"/>
          <a:chExt cx="0" cy="0"/>
        </a:xfrm>
      </p:grpSpPr>
      <p:sp>
        <p:nvSpPr>
          <p:cNvPr id="45" name="Shape 45"/>
          <p:cNvSpPr txBox="1">
            <a:spLocks noGrp="1"/>
          </p:cNvSpPr>
          <p:nvPr>
            <p:ph type="title"/>
          </p:nvPr>
        </p:nvSpPr>
        <p:spPr>
          <a:xfrm>
            <a:off x="457200" y="642918"/>
            <a:ext cx="6610448" cy="579433"/>
          </a:xfrm>
          <a:prstGeom prst="rect">
            <a:avLst/>
          </a:prstGeom>
          <a:noFill/>
          <a:ln>
            <a:noFill/>
          </a:ln>
        </p:spPr>
        <p:txBody>
          <a:bodyPr lIns="91425" tIns="91425" rIns="91425" bIns="91425" anchor="ctr" anchorCtr="0"/>
          <a:lstStyle>
            <a:lvl1pPr algn="l" rtl="0">
              <a:spcBef>
                <a:spcPts val="0"/>
              </a:spcBef>
              <a:spcAft>
                <a:spcPts val="0"/>
              </a:spcAft>
              <a:defRPr sz="2800" b="0" i="0">
                <a:solidFill>
                  <a:srgbClr val="21218A"/>
                </a:solidFill>
                <a:latin typeface="Museo 500"/>
                <a:ea typeface="Arial"/>
                <a:cs typeface="Museo 500"/>
                <a:sym typeface="Arial"/>
              </a:defRPr>
            </a:lvl1pPr>
            <a:lvl2pPr algn="l" rtl="0">
              <a:spcBef>
                <a:spcPts val="0"/>
              </a:spcBef>
              <a:spcAft>
                <a:spcPts val="0"/>
              </a:spcAft>
              <a:defRPr sz="3200">
                <a:solidFill>
                  <a:srgbClr val="666666"/>
                </a:solidFill>
                <a:latin typeface="Arial"/>
                <a:ea typeface="Arial"/>
                <a:cs typeface="Arial"/>
                <a:sym typeface="Arial"/>
              </a:defRPr>
            </a:lvl2pPr>
            <a:lvl3pPr algn="l" rtl="0">
              <a:spcBef>
                <a:spcPts val="0"/>
              </a:spcBef>
              <a:spcAft>
                <a:spcPts val="0"/>
              </a:spcAft>
              <a:defRPr sz="3200">
                <a:solidFill>
                  <a:srgbClr val="666666"/>
                </a:solidFill>
                <a:latin typeface="Arial"/>
                <a:ea typeface="Arial"/>
                <a:cs typeface="Arial"/>
                <a:sym typeface="Arial"/>
              </a:defRPr>
            </a:lvl3pPr>
            <a:lvl4pPr algn="l" rtl="0">
              <a:spcBef>
                <a:spcPts val="0"/>
              </a:spcBef>
              <a:spcAft>
                <a:spcPts val="0"/>
              </a:spcAft>
              <a:defRPr sz="3200">
                <a:solidFill>
                  <a:srgbClr val="666666"/>
                </a:solidFill>
                <a:latin typeface="Arial"/>
                <a:ea typeface="Arial"/>
                <a:cs typeface="Arial"/>
                <a:sym typeface="Arial"/>
              </a:defRPr>
            </a:lvl4pPr>
            <a:lvl5pPr algn="l" rtl="0">
              <a:spcBef>
                <a:spcPts val="0"/>
              </a:spcBef>
              <a:spcAft>
                <a:spcPts val="0"/>
              </a:spcAft>
              <a:defRPr sz="3200">
                <a:solidFill>
                  <a:srgbClr val="666666"/>
                </a:solidFill>
                <a:latin typeface="Arial"/>
                <a:ea typeface="Arial"/>
                <a:cs typeface="Arial"/>
                <a:sym typeface="Arial"/>
              </a:defRPr>
            </a:lvl5pPr>
            <a:lvl6pPr marL="457200" algn="l" rtl="0">
              <a:spcBef>
                <a:spcPts val="0"/>
              </a:spcBef>
              <a:spcAft>
                <a:spcPts val="0"/>
              </a:spcAft>
              <a:defRPr sz="3200">
                <a:solidFill>
                  <a:srgbClr val="666666"/>
                </a:solidFill>
                <a:latin typeface="Arial"/>
                <a:ea typeface="Arial"/>
                <a:cs typeface="Arial"/>
                <a:sym typeface="Arial"/>
              </a:defRPr>
            </a:lvl6pPr>
            <a:lvl7pPr marL="914400" algn="l" rtl="0">
              <a:spcBef>
                <a:spcPts val="0"/>
              </a:spcBef>
              <a:spcAft>
                <a:spcPts val="0"/>
              </a:spcAft>
              <a:defRPr sz="3200">
                <a:solidFill>
                  <a:srgbClr val="666666"/>
                </a:solidFill>
                <a:latin typeface="Arial"/>
                <a:ea typeface="Arial"/>
                <a:cs typeface="Arial"/>
                <a:sym typeface="Arial"/>
              </a:defRPr>
            </a:lvl7pPr>
            <a:lvl8pPr marL="1371600" algn="l" rtl="0">
              <a:spcBef>
                <a:spcPts val="0"/>
              </a:spcBef>
              <a:spcAft>
                <a:spcPts val="0"/>
              </a:spcAft>
              <a:defRPr sz="3200">
                <a:solidFill>
                  <a:srgbClr val="666666"/>
                </a:solidFill>
                <a:latin typeface="Arial"/>
                <a:ea typeface="Arial"/>
                <a:cs typeface="Arial"/>
                <a:sym typeface="Arial"/>
              </a:defRPr>
            </a:lvl8pPr>
            <a:lvl9pPr marL="1828800" algn="l" rtl="0">
              <a:spcBef>
                <a:spcPts val="0"/>
              </a:spcBef>
              <a:spcAft>
                <a:spcPts val="0"/>
              </a:spcAft>
              <a:defRPr sz="3200">
                <a:solidFill>
                  <a:srgbClr val="666666"/>
                </a:solidFill>
                <a:latin typeface="Arial"/>
                <a:ea typeface="Arial"/>
                <a:cs typeface="Arial"/>
                <a:sym typeface="Arial"/>
              </a:defRPr>
            </a:lvl9pPr>
          </a:lstStyle>
          <a:p>
            <a:r>
              <a:rPr lang="en-US" smtClean="0"/>
              <a:t>Click to edit Master title style</a:t>
            </a:r>
            <a:endParaRPr dirty="0"/>
          </a:p>
        </p:txBody>
      </p:sp>
      <p:cxnSp>
        <p:nvCxnSpPr>
          <p:cNvPr id="7" name="Shape 13"/>
          <p:cNvCxnSpPr/>
          <p:nvPr userDrawn="1"/>
        </p:nvCxnSpPr>
        <p:spPr>
          <a:xfrm>
            <a:off x="0" y="1318802"/>
            <a:ext cx="9144000" cy="0"/>
          </a:xfrm>
          <a:prstGeom prst="straightConnector1">
            <a:avLst/>
          </a:prstGeom>
          <a:noFill/>
          <a:ln w="9525" cap="flat">
            <a:solidFill>
              <a:srgbClr val="229BB8"/>
            </a:solidFill>
            <a:prstDash val="solid"/>
            <a:round/>
            <a:headEnd type="none" w="med" len="med"/>
            <a:tailEnd type="none" w="med" len="med"/>
          </a:ln>
        </p:spPr>
      </p:cxnSp>
      <p:sp>
        <p:nvSpPr>
          <p:cNvPr id="8" name="Slide Number Placeholder 2"/>
          <p:cNvSpPr>
            <a:spLocks noGrp="1"/>
          </p:cNvSpPr>
          <p:nvPr>
            <p:ph type="sldNum" sz="quarter" idx="4"/>
          </p:nvPr>
        </p:nvSpPr>
        <p:spPr>
          <a:xfrm>
            <a:off x="6553200" y="6429396"/>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50"/>
        <p:cNvGrpSpPr/>
        <p:nvPr/>
      </p:nvGrpSpPr>
      <p:grpSpPr>
        <a:xfrm>
          <a:off x="0" y="0"/>
          <a:ext cx="0" cy="0"/>
          <a:chOff x="0" y="0"/>
          <a:chExt cx="0" cy="0"/>
        </a:xfrm>
      </p:grpSpPr>
      <p:sp>
        <p:nvSpPr>
          <p:cNvPr id="6" name="Slide Number Placeholder 2"/>
          <p:cNvSpPr>
            <a:spLocks noGrp="1"/>
          </p:cNvSpPr>
          <p:nvPr>
            <p:ph type="sldNum" sz="quarter" idx="4"/>
          </p:nvPr>
        </p:nvSpPr>
        <p:spPr>
          <a:xfrm>
            <a:off x="6553200" y="6429396"/>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54"/>
        <p:cNvGrpSpPr/>
        <p:nvPr/>
      </p:nvGrpSpPr>
      <p:grpSpPr>
        <a:xfrm>
          <a:off x="0" y="0"/>
          <a:ext cx="0" cy="0"/>
          <a:chOff x="0" y="0"/>
          <a:chExt cx="0" cy="0"/>
        </a:xfrm>
      </p:grpSpPr>
      <p:sp>
        <p:nvSpPr>
          <p:cNvPr id="55" name="Shape 55"/>
          <p:cNvSpPr txBox="1">
            <a:spLocks noGrp="1"/>
          </p:cNvSpPr>
          <p:nvPr>
            <p:ph type="title"/>
          </p:nvPr>
        </p:nvSpPr>
        <p:spPr>
          <a:xfrm>
            <a:off x="457200" y="714356"/>
            <a:ext cx="3008313" cy="720743"/>
          </a:xfrm>
          <a:prstGeom prst="rect">
            <a:avLst/>
          </a:prstGeom>
          <a:noFill/>
          <a:ln>
            <a:noFill/>
          </a:ln>
        </p:spPr>
        <p:txBody>
          <a:bodyPr lIns="91425" tIns="91425" rIns="91425" bIns="91425" anchor="b" anchorCtr="0"/>
          <a:lstStyle>
            <a:lvl1pPr algn="l" rtl="0">
              <a:defRPr sz="2000" b="0" i="0">
                <a:latin typeface="Museo 500"/>
                <a:cs typeface="Museo 500"/>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r>
              <a:rPr lang="en-US" smtClean="0"/>
              <a:t>Click to edit Master title style</a:t>
            </a:r>
            <a:endParaRPr/>
          </a:p>
        </p:txBody>
      </p:sp>
      <p:sp>
        <p:nvSpPr>
          <p:cNvPr id="56" name="Shape 56"/>
          <p:cNvSpPr txBox="1">
            <a:spLocks noGrp="1"/>
          </p:cNvSpPr>
          <p:nvPr>
            <p:ph type="body" idx="1"/>
          </p:nvPr>
        </p:nvSpPr>
        <p:spPr>
          <a:xfrm>
            <a:off x="3575050" y="892621"/>
            <a:ext cx="5111750" cy="5233540"/>
          </a:xfrm>
          <a:prstGeom prst="rect">
            <a:avLst/>
          </a:prstGeom>
          <a:noFill/>
          <a:ln>
            <a:noFill/>
          </a:ln>
        </p:spPr>
        <p:txBody>
          <a:bodyPr lIns="91425" tIns="91425" rIns="91425" bIns="91425" anchor="t" anchorCtr="0"/>
          <a:lstStyle>
            <a:lvl1pPr rtl="0">
              <a:defRPr sz="2400" b="0" i="0">
                <a:latin typeface="Museo 300"/>
                <a:cs typeface="Museo 300"/>
              </a:defRPr>
            </a:lvl1pPr>
            <a:lvl2pPr rtl="0">
              <a:defRPr sz="2400"/>
            </a:lvl2pPr>
            <a:lvl3pPr rtl="0">
              <a:defRPr sz="2000"/>
            </a:lvl3pPr>
            <a:lvl4pPr rtl="0">
              <a:defRPr sz="1800"/>
            </a:lvl4pPr>
            <a:lvl5pPr rtl="0">
              <a:defRPr sz="1800"/>
            </a:lvl5pPr>
            <a:lvl6pPr rtl="0">
              <a:defRPr sz="2000"/>
            </a:lvl6pPr>
            <a:lvl7pPr rtl="0">
              <a:defRPr sz="2000"/>
            </a:lvl7pPr>
            <a:lvl8pPr rtl="0">
              <a:defRPr sz="2000"/>
            </a:lvl8pPr>
            <a:lvl9pPr rtl="0">
              <a:defRPr sz="2000"/>
            </a:lvl9pPr>
          </a:lstStyle>
          <a:p>
            <a:pPr lvl="0"/>
            <a:r>
              <a:rPr lang="en-US" smtClean="0"/>
              <a:t>Click to edit Master text styles</a:t>
            </a:r>
          </a:p>
        </p:txBody>
      </p:sp>
      <p:sp>
        <p:nvSpPr>
          <p:cNvPr id="57" name="Shape 57"/>
          <p:cNvSpPr txBox="1">
            <a:spLocks noGrp="1"/>
          </p:cNvSpPr>
          <p:nvPr>
            <p:ph type="body" idx="2"/>
          </p:nvPr>
        </p:nvSpPr>
        <p:spPr>
          <a:xfrm>
            <a:off x="457200" y="1435100"/>
            <a:ext cx="3008313" cy="4691063"/>
          </a:xfrm>
          <a:prstGeom prst="rect">
            <a:avLst/>
          </a:prstGeom>
          <a:noFill/>
          <a:ln>
            <a:noFill/>
          </a:ln>
        </p:spPr>
        <p:txBody>
          <a:bodyPr lIns="91425" tIns="91425" rIns="91425" bIns="91425" anchor="t" anchorCtr="0"/>
          <a:lstStyle>
            <a:lvl1pPr marL="0" indent="0" rtl="0">
              <a:buFont typeface="Arial"/>
              <a:buNone/>
              <a:defRPr sz="1400" b="0" i="0">
                <a:latin typeface="Museo 300"/>
                <a:cs typeface="Museo 300"/>
              </a:defRPr>
            </a:lvl1pPr>
            <a:lvl2pPr marL="457200" indent="0" rtl="0">
              <a:buFont typeface="Arial"/>
              <a:buNone/>
              <a:defRPr sz="1200"/>
            </a:lvl2pPr>
            <a:lvl3pPr marL="914400" indent="0" rtl="0">
              <a:buFont typeface="Arial"/>
              <a:buNone/>
              <a:defRPr sz="1000"/>
            </a:lvl3pPr>
            <a:lvl4pPr marL="1371600" indent="0" rtl="0">
              <a:buFont typeface="Arial"/>
              <a:buNone/>
              <a:defRPr sz="900"/>
            </a:lvl4pPr>
            <a:lvl5pPr marL="1828800" indent="0" rtl="0">
              <a:buFont typeface="Arial"/>
              <a:buNone/>
              <a:defRPr sz="900"/>
            </a:lvl5pPr>
            <a:lvl6pPr marL="2286000" indent="0" rtl="0">
              <a:buFont typeface="Arial"/>
              <a:buNone/>
              <a:defRPr sz="900"/>
            </a:lvl6pPr>
            <a:lvl7pPr marL="2743200" indent="0" rtl="0">
              <a:buFont typeface="Arial"/>
              <a:buNone/>
              <a:defRPr sz="900"/>
            </a:lvl7pPr>
            <a:lvl8pPr marL="3200400" indent="0" rtl="0">
              <a:buFont typeface="Arial"/>
              <a:buNone/>
              <a:defRPr sz="900"/>
            </a:lvl8pPr>
            <a:lvl9pPr marL="3657600" indent="0" rtl="0">
              <a:buFont typeface="Arial"/>
              <a:buNone/>
              <a:defRPr sz="900"/>
            </a:lvl9pPr>
          </a:lstStyle>
          <a:p>
            <a:pPr lvl="0"/>
            <a:r>
              <a:rPr lang="en-US" smtClean="0"/>
              <a:t>Click to edit Master text styles</a:t>
            </a:r>
          </a:p>
        </p:txBody>
      </p:sp>
      <p:cxnSp>
        <p:nvCxnSpPr>
          <p:cNvPr id="61" name="Shape 61"/>
          <p:cNvCxnSpPr/>
          <p:nvPr/>
        </p:nvCxnSpPr>
        <p:spPr>
          <a:xfrm>
            <a:off x="428597" y="1428736"/>
            <a:ext cx="3071833" cy="0"/>
          </a:xfrm>
          <a:prstGeom prst="straightConnector1">
            <a:avLst/>
          </a:prstGeom>
          <a:noFill/>
          <a:ln w="38100" cap="flat">
            <a:solidFill>
              <a:srgbClr val="229BB8"/>
            </a:solidFill>
            <a:prstDash val="solid"/>
            <a:round/>
            <a:headEnd type="none" w="med" len="med"/>
            <a:tailEnd type="none" w="med" len="med"/>
          </a:ln>
        </p:spPr>
      </p:cxnSp>
      <p:sp>
        <p:nvSpPr>
          <p:cNvPr id="9" name="Slide Number Placeholder 2"/>
          <p:cNvSpPr>
            <a:spLocks noGrp="1"/>
          </p:cNvSpPr>
          <p:nvPr>
            <p:ph type="sldNum" sz="quarter" idx="4"/>
          </p:nvPr>
        </p:nvSpPr>
        <p:spPr>
          <a:xfrm>
            <a:off x="6553200" y="6429396"/>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62"/>
        <p:cNvGrpSpPr/>
        <p:nvPr/>
      </p:nvGrpSpPr>
      <p:grpSpPr>
        <a:xfrm>
          <a:off x="0" y="0"/>
          <a:ext cx="0" cy="0"/>
          <a:chOff x="0" y="0"/>
          <a:chExt cx="0" cy="0"/>
        </a:xfrm>
      </p:grpSpPr>
      <p:sp>
        <p:nvSpPr>
          <p:cNvPr id="63" name="Shape 63"/>
          <p:cNvSpPr txBox="1">
            <a:spLocks noGrp="1"/>
          </p:cNvSpPr>
          <p:nvPr>
            <p:ph type="title"/>
          </p:nvPr>
        </p:nvSpPr>
        <p:spPr>
          <a:xfrm>
            <a:off x="1792288" y="4914919"/>
            <a:ext cx="5486399" cy="566737"/>
          </a:xfrm>
          <a:prstGeom prst="rect">
            <a:avLst/>
          </a:prstGeom>
          <a:noFill/>
          <a:ln>
            <a:noFill/>
          </a:ln>
        </p:spPr>
        <p:txBody>
          <a:bodyPr lIns="91425" tIns="91425" rIns="91425" bIns="91425" anchor="b" anchorCtr="0"/>
          <a:lstStyle>
            <a:lvl1pPr algn="l" rtl="0">
              <a:defRPr sz="2000" b="0" i="0">
                <a:latin typeface="Museo 500"/>
                <a:cs typeface="Museo 500"/>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r>
              <a:rPr lang="en-US" smtClean="0"/>
              <a:t>Click to edit Master title style</a:t>
            </a:r>
            <a:endParaRPr/>
          </a:p>
        </p:txBody>
      </p:sp>
      <p:sp>
        <p:nvSpPr>
          <p:cNvPr id="64" name="Shape 64"/>
          <p:cNvSpPr>
            <a:spLocks noGrp="1"/>
          </p:cNvSpPr>
          <p:nvPr>
            <p:ph type="pic" idx="2"/>
          </p:nvPr>
        </p:nvSpPr>
        <p:spPr>
          <a:xfrm>
            <a:off x="1792288" y="883418"/>
            <a:ext cx="5486399" cy="3902903"/>
          </a:xfrm>
          <a:prstGeom prst="rect">
            <a:avLst/>
          </a:prstGeom>
          <a:noFill/>
          <a:ln>
            <a:noFill/>
          </a:ln>
        </p:spPr>
        <p:txBody>
          <a:bodyPr lIns="91425" tIns="91425" rIns="91425" bIns="91425" anchor="t" anchorCtr="0"/>
          <a:lstStyle>
            <a:lvl1pPr marL="0" marR="0" indent="0" algn="l" rtl="0">
              <a:spcBef>
                <a:spcPts val="0"/>
              </a:spcBef>
              <a:buClr>
                <a:srgbClr val="150E53"/>
              </a:buClr>
              <a:buFont typeface="Arial"/>
              <a:buNone/>
              <a:defRPr sz="3200" b="0" i="0" u="none" strike="noStrike" cap="none" baseline="0">
                <a:solidFill>
                  <a:srgbClr val="150E53"/>
                </a:solidFill>
                <a:latin typeface="Arial"/>
                <a:ea typeface="Arial"/>
                <a:cs typeface="Arial"/>
                <a:sym typeface="Arial"/>
              </a:defRPr>
            </a:lvl1pPr>
            <a:lvl2pPr marL="457200" marR="0" indent="0" algn="l" rtl="0">
              <a:buClr>
                <a:schemeClr val="dk1"/>
              </a:buClr>
              <a:buFont typeface="Arial"/>
              <a:buNone/>
              <a:defRPr sz="2800" b="0" i="0" u="none" strike="noStrike" cap="none" baseline="0">
                <a:solidFill>
                  <a:schemeClr val="dk1"/>
                </a:solidFill>
                <a:latin typeface="Arial"/>
                <a:ea typeface="Arial"/>
                <a:cs typeface="Arial"/>
                <a:sym typeface="Arial"/>
              </a:defRPr>
            </a:lvl2pPr>
            <a:lvl3pPr marL="914400" marR="0" indent="0" algn="l" rtl="0">
              <a:buClr>
                <a:schemeClr val="dk1"/>
              </a:buClr>
              <a:buFont typeface="Arial"/>
              <a:buNone/>
              <a:defRPr sz="2400" b="0" i="0" u="none" strike="noStrike" cap="none" baseline="0">
                <a:solidFill>
                  <a:schemeClr val="dk1"/>
                </a:solidFill>
                <a:latin typeface="Arial"/>
                <a:ea typeface="Arial"/>
                <a:cs typeface="Arial"/>
                <a:sym typeface="Arial"/>
              </a:defRPr>
            </a:lvl3pPr>
            <a:lvl4pPr marL="1371600" marR="0" indent="0" algn="l" rtl="0">
              <a:buClr>
                <a:schemeClr val="dk1"/>
              </a:buClr>
              <a:buFont typeface="Arial"/>
              <a:buNone/>
              <a:defRPr sz="2000" b="0" i="0" u="none" strike="noStrike" cap="none" baseline="0">
                <a:solidFill>
                  <a:schemeClr val="dk1"/>
                </a:solidFill>
                <a:latin typeface="Arial"/>
                <a:ea typeface="Arial"/>
                <a:cs typeface="Arial"/>
                <a:sym typeface="Arial"/>
              </a:defRPr>
            </a:lvl4pPr>
            <a:lvl5pPr marL="1828800" marR="0" indent="0" algn="l" rtl="0">
              <a:buClr>
                <a:schemeClr val="dk1"/>
              </a:buClr>
              <a:buFont typeface="Arial"/>
              <a:buNone/>
              <a:defRPr sz="2000" b="0" i="0" u="none" strike="noStrike" cap="none" baseline="0">
                <a:solidFill>
                  <a:schemeClr val="dk1"/>
                </a:solidFill>
                <a:latin typeface="Arial"/>
                <a:ea typeface="Arial"/>
                <a:cs typeface="Arial"/>
                <a:sym typeface="Arial"/>
              </a:defRPr>
            </a:lvl5pPr>
            <a:lvl6pPr marL="2286000" marR="0" indent="0" algn="l" rtl="0">
              <a:buClr>
                <a:schemeClr val="dk1"/>
              </a:buClr>
              <a:buFont typeface="Arial"/>
              <a:buNone/>
              <a:defRPr sz="2000" b="0" i="0" u="none" strike="noStrike" cap="none" baseline="0">
                <a:solidFill>
                  <a:schemeClr val="dk1"/>
                </a:solidFill>
                <a:latin typeface="Arial"/>
                <a:ea typeface="Arial"/>
                <a:cs typeface="Arial"/>
                <a:sym typeface="Arial"/>
              </a:defRPr>
            </a:lvl6pPr>
            <a:lvl7pPr marL="2743200" marR="0" indent="0" algn="l" rtl="0">
              <a:buClr>
                <a:schemeClr val="dk1"/>
              </a:buClr>
              <a:buFont typeface="Arial"/>
              <a:buNone/>
              <a:defRPr sz="2000" b="0" i="0" u="none" strike="noStrike" cap="none" baseline="0">
                <a:solidFill>
                  <a:schemeClr val="dk1"/>
                </a:solidFill>
                <a:latin typeface="Arial"/>
                <a:ea typeface="Arial"/>
                <a:cs typeface="Arial"/>
                <a:sym typeface="Arial"/>
              </a:defRPr>
            </a:lvl7pPr>
            <a:lvl8pPr marL="3200400" marR="0" indent="0" algn="l" rtl="0">
              <a:buClr>
                <a:schemeClr val="dk1"/>
              </a:buClr>
              <a:buFont typeface="Arial"/>
              <a:buNone/>
              <a:defRPr sz="2000" b="0" i="0" u="none" strike="noStrike" cap="none" baseline="0">
                <a:solidFill>
                  <a:schemeClr val="dk1"/>
                </a:solidFill>
                <a:latin typeface="Arial"/>
                <a:ea typeface="Arial"/>
                <a:cs typeface="Arial"/>
                <a:sym typeface="Arial"/>
              </a:defRPr>
            </a:lvl8pPr>
            <a:lvl9pPr marL="3657600" marR="0" indent="0" algn="l" rtl="0">
              <a:buClr>
                <a:schemeClr val="dk1"/>
              </a:buClr>
              <a:buFont typeface="Arial"/>
              <a:buNone/>
              <a:defRPr sz="2000" b="0" i="0" u="none" strike="noStrike" cap="none" baseline="0">
                <a:solidFill>
                  <a:schemeClr val="dk1"/>
                </a:solidFill>
                <a:latin typeface="Arial"/>
                <a:ea typeface="Arial"/>
                <a:cs typeface="Arial"/>
                <a:sym typeface="Arial"/>
              </a:defRPr>
            </a:lvl9pPr>
          </a:lstStyle>
          <a:p>
            <a:r>
              <a:rPr lang="en-US" smtClean="0"/>
              <a:t>Drag picture to placeholder or click icon to add</a:t>
            </a:r>
            <a:endParaRPr/>
          </a:p>
        </p:txBody>
      </p:sp>
      <p:sp>
        <p:nvSpPr>
          <p:cNvPr id="65" name="Shape 65"/>
          <p:cNvSpPr txBox="1">
            <a:spLocks noGrp="1"/>
          </p:cNvSpPr>
          <p:nvPr>
            <p:ph type="body" idx="1"/>
          </p:nvPr>
        </p:nvSpPr>
        <p:spPr>
          <a:xfrm>
            <a:off x="1792288" y="5481657"/>
            <a:ext cx="5486399" cy="804861"/>
          </a:xfrm>
          <a:prstGeom prst="rect">
            <a:avLst/>
          </a:prstGeom>
          <a:noFill/>
          <a:ln>
            <a:noFill/>
          </a:ln>
        </p:spPr>
        <p:txBody>
          <a:bodyPr lIns="91425" tIns="91425" rIns="91425" bIns="91425" anchor="t" anchorCtr="0"/>
          <a:lstStyle>
            <a:lvl1pPr marL="0" indent="0" rtl="0">
              <a:buFont typeface="Arial"/>
              <a:buNone/>
              <a:defRPr sz="1400" b="0" i="0">
                <a:latin typeface="Museo 300"/>
                <a:cs typeface="Museo 300"/>
              </a:defRPr>
            </a:lvl1pPr>
            <a:lvl2pPr marL="457200" indent="0" rtl="0">
              <a:buFont typeface="Arial"/>
              <a:buNone/>
              <a:defRPr sz="1200"/>
            </a:lvl2pPr>
            <a:lvl3pPr marL="914400" indent="0" rtl="0">
              <a:buFont typeface="Arial"/>
              <a:buNone/>
              <a:defRPr sz="1000"/>
            </a:lvl3pPr>
            <a:lvl4pPr marL="1371600" indent="0" rtl="0">
              <a:buFont typeface="Arial"/>
              <a:buNone/>
              <a:defRPr sz="900"/>
            </a:lvl4pPr>
            <a:lvl5pPr marL="1828800" indent="0" rtl="0">
              <a:buFont typeface="Arial"/>
              <a:buNone/>
              <a:defRPr sz="900"/>
            </a:lvl5pPr>
            <a:lvl6pPr marL="2286000" indent="0" rtl="0">
              <a:buFont typeface="Arial"/>
              <a:buNone/>
              <a:defRPr sz="900"/>
            </a:lvl6pPr>
            <a:lvl7pPr marL="2743200" indent="0" rtl="0">
              <a:buFont typeface="Arial"/>
              <a:buNone/>
              <a:defRPr sz="900"/>
            </a:lvl7pPr>
            <a:lvl8pPr marL="3200400" indent="0" rtl="0">
              <a:buFont typeface="Arial"/>
              <a:buNone/>
              <a:defRPr sz="900"/>
            </a:lvl8pPr>
            <a:lvl9pPr marL="3657600" indent="0" rtl="0">
              <a:buFont typeface="Arial"/>
              <a:buNone/>
              <a:defRPr sz="900"/>
            </a:lvl9pPr>
          </a:lstStyle>
          <a:p>
            <a:pPr lvl="0"/>
            <a:r>
              <a:rPr lang="en-US" smtClean="0"/>
              <a:t>Click to edit Master text styles</a:t>
            </a:r>
          </a:p>
        </p:txBody>
      </p:sp>
      <p:sp>
        <p:nvSpPr>
          <p:cNvPr id="8" name="Slide Number Placeholder 2"/>
          <p:cNvSpPr>
            <a:spLocks noGrp="1"/>
          </p:cNvSpPr>
          <p:nvPr>
            <p:ph type="sldNum" sz="quarter" idx="4"/>
          </p:nvPr>
        </p:nvSpPr>
        <p:spPr>
          <a:xfrm>
            <a:off x="6553200" y="6429396"/>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theme" Target="../theme/theme1.xml"/><Relationship Id="rId11"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
        <p:cNvGrpSpPr/>
        <p:nvPr/>
      </p:nvGrpSpPr>
      <p:grpSpPr>
        <a:xfrm>
          <a:off x="0" y="0"/>
          <a:ext cx="0" cy="0"/>
          <a:chOff x="0" y="0"/>
          <a:chExt cx="0" cy="0"/>
        </a:xfrm>
      </p:grpSpPr>
      <p:sp>
        <p:nvSpPr>
          <p:cNvPr id="9" name="Shape 9"/>
          <p:cNvSpPr txBox="1">
            <a:spLocks noGrp="1"/>
          </p:cNvSpPr>
          <p:nvPr>
            <p:ph type="body" idx="1"/>
          </p:nvPr>
        </p:nvSpPr>
        <p:spPr>
          <a:xfrm>
            <a:off x="457200" y="1428736"/>
            <a:ext cx="8229600" cy="4828815"/>
          </a:xfrm>
          <a:prstGeom prst="rect">
            <a:avLst/>
          </a:prstGeom>
          <a:noFill/>
          <a:ln>
            <a:noFill/>
          </a:ln>
        </p:spPr>
        <p:txBody>
          <a:bodyPr lIns="91425" tIns="91425" rIns="91425" bIns="91425" anchor="t" anchorCtr="0"/>
          <a:lstStyle>
            <a:lvl1pPr marL="342900" marR="0" indent="-213359" algn="l" rtl="0">
              <a:spcBef>
                <a:spcPts val="100"/>
              </a:spcBef>
              <a:spcAft>
                <a:spcPts val="100"/>
              </a:spcAft>
              <a:buClr>
                <a:srgbClr val="0055B0"/>
              </a:buClr>
              <a:buFont typeface="Arial"/>
              <a:buChar char="▪"/>
              <a:defRPr sz="2400" b="0" i="0" u="none" strike="noStrike" cap="none" baseline="0">
                <a:solidFill>
                  <a:srgbClr val="0055B0"/>
                </a:solidFill>
                <a:latin typeface="Arial"/>
                <a:ea typeface="Arial"/>
                <a:cs typeface="Arial"/>
                <a:sym typeface="Arial"/>
              </a:defRPr>
            </a:lvl1pPr>
            <a:lvl2pPr marL="742950" marR="0" indent="-177800" algn="l" rtl="0">
              <a:spcBef>
                <a:spcPts val="100"/>
              </a:spcBef>
              <a:spcAft>
                <a:spcPts val="100"/>
              </a:spcAft>
              <a:buClr>
                <a:srgbClr val="0070C0"/>
              </a:buClr>
              <a:buFont typeface="Arial"/>
              <a:buChar char="▪"/>
              <a:defRPr sz="2000" b="0" i="0" u="none" strike="noStrike" cap="none" baseline="0">
                <a:solidFill>
                  <a:srgbClr val="0070C0"/>
                </a:solidFill>
                <a:latin typeface="Arial"/>
                <a:ea typeface="Arial"/>
                <a:cs typeface="Arial"/>
                <a:sym typeface="Arial"/>
              </a:defRPr>
            </a:lvl2pPr>
            <a:lvl3pPr marL="1143000" marR="0" indent="-165100" algn="l" rtl="0">
              <a:spcBef>
                <a:spcPts val="100"/>
              </a:spcBef>
              <a:spcAft>
                <a:spcPts val="100"/>
              </a:spcAft>
              <a:buClr>
                <a:srgbClr val="229BB8"/>
              </a:buClr>
              <a:buFont typeface="Arial"/>
              <a:buChar char="▪"/>
              <a:defRPr sz="2000" b="0" i="0" u="none" strike="noStrike" cap="none" baseline="0">
                <a:solidFill>
                  <a:srgbClr val="229BB8"/>
                </a:solidFill>
                <a:latin typeface="Arial"/>
                <a:ea typeface="Arial"/>
                <a:cs typeface="Arial"/>
                <a:sym typeface="Arial"/>
              </a:defRPr>
            </a:lvl3pPr>
            <a:lvl4pPr marL="16002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4pPr>
            <a:lvl5pPr marL="20574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5pPr>
            <a:lvl6pPr marL="25146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6pPr>
            <a:lvl7pPr marL="29718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7pPr>
            <a:lvl8pPr marL="34290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8pPr>
            <a:lvl9pPr marL="38862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9pPr>
          </a:lstStyle>
          <a:p>
            <a:endParaRPr dirty="0"/>
          </a:p>
        </p:txBody>
      </p:sp>
      <p:sp>
        <p:nvSpPr>
          <p:cNvPr id="11" name="Shape 11"/>
          <p:cNvSpPr txBox="1">
            <a:spLocks noGrp="1"/>
          </p:cNvSpPr>
          <p:nvPr>
            <p:ph type="title"/>
          </p:nvPr>
        </p:nvSpPr>
        <p:spPr>
          <a:xfrm>
            <a:off x="457200" y="642918"/>
            <a:ext cx="6711673" cy="579433"/>
          </a:xfrm>
          <a:prstGeom prst="rect">
            <a:avLst/>
          </a:prstGeom>
          <a:noFill/>
          <a:ln>
            <a:noFill/>
          </a:ln>
        </p:spPr>
        <p:txBody>
          <a:bodyPr lIns="91425" tIns="91425" rIns="91425" bIns="91425" anchor="ctr" anchorCtr="0"/>
          <a:lstStyle>
            <a:lvl1pPr marL="0" marR="0" indent="0" algn="l" rtl="0">
              <a:spcBef>
                <a:spcPts val="0"/>
              </a:spcBef>
              <a:spcAft>
                <a:spcPts val="0"/>
              </a:spcAft>
              <a:defRPr sz="2800" b="0" i="0" u="none" strike="noStrike" cap="none" baseline="0">
                <a:solidFill>
                  <a:srgbClr val="21218A"/>
                </a:solidFill>
                <a:latin typeface="Arial"/>
                <a:ea typeface="Arial"/>
                <a:cs typeface="Arial"/>
                <a:sym typeface="Arial"/>
              </a:defRPr>
            </a:lvl1pPr>
            <a:lvl2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2pPr>
            <a:lvl3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3pPr>
            <a:lvl4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4pPr>
            <a:lvl5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5pPr>
            <a:lvl6pPr marL="457200" marR="0" indent="0" algn="l" rtl="0">
              <a:spcBef>
                <a:spcPts val="0"/>
              </a:spcBef>
              <a:spcAft>
                <a:spcPts val="0"/>
              </a:spcAft>
              <a:defRPr sz="3200" b="0" i="0" u="none" strike="noStrike" cap="none" baseline="0">
                <a:solidFill>
                  <a:srgbClr val="666666"/>
                </a:solidFill>
                <a:latin typeface="Arial"/>
                <a:ea typeface="Arial"/>
                <a:cs typeface="Arial"/>
                <a:sym typeface="Arial"/>
              </a:defRPr>
            </a:lvl6pPr>
            <a:lvl7pPr marL="914400" marR="0" indent="0" algn="l" rtl="0">
              <a:spcBef>
                <a:spcPts val="0"/>
              </a:spcBef>
              <a:spcAft>
                <a:spcPts val="0"/>
              </a:spcAft>
              <a:defRPr sz="3200" b="0" i="0" u="none" strike="noStrike" cap="none" baseline="0">
                <a:solidFill>
                  <a:srgbClr val="666666"/>
                </a:solidFill>
                <a:latin typeface="Arial"/>
                <a:ea typeface="Arial"/>
                <a:cs typeface="Arial"/>
                <a:sym typeface="Arial"/>
              </a:defRPr>
            </a:lvl7pPr>
            <a:lvl8pPr marL="1371600" marR="0" indent="0" algn="l" rtl="0">
              <a:spcBef>
                <a:spcPts val="0"/>
              </a:spcBef>
              <a:spcAft>
                <a:spcPts val="0"/>
              </a:spcAft>
              <a:defRPr sz="3200" b="0" i="0" u="none" strike="noStrike" cap="none" baseline="0">
                <a:solidFill>
                  <a:srgbClr val="666666"/>
                </a:solidFill>
                <a:latin typeface="Arial"/>
                <a:ea typeface="Arial"/>
                <a:cs typeface="Arial"/>
                <a:sym typeface="Arial"/>
              </a:defRPr>
            </a:lvl8pPr>
            <a:lvl9pPr marL="1828800" marR="0" indent="0" algn="l" rtl="0">
              <a:spcBef>
                <a:spcPts val="0"/>
              </a:spcBef>
              <a:spcAft>
                <a:spcPts val="0"/>
              </a:spcAft>
              <a:defRPr sz="3200" b="0" i="0" u="none" strike="noStrike" cap="none" baseline="0">
                <a:solidFill>
                  <a:srgbClr val="666666"/>
                </a:solidFill>
                <a:latin typeface="Arial"/>
                <a:ea typeface="Arial"/>
                <a:cs typeface="Arial"/>
                <a:sym typeface="Arial"/>
              </a:defRPr>
            </a:lvl9pPr>
          </a:lstStyle>
          <a:p>
            <a:endParaRPr dirty="0"/>
          </a:p>
        </p:txBody>
      </p:sp>
      <p:pic>
        <p:nvPicPr>
          <p:cNvPr id="2" name="Picture 1" descr="ihtsdo_snomed_combined_b_PMS.png"/>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7168873" y="114249"/>
            <a:ext cx="1735851" cy="629964"/>
          </a:xfrm>
          <a:prstGeom prst="rect">
            <a:avLst/>
          </a:prstGeom>
        </p:spPr>
      </p:pic>
      <p:sp>
        <p:nvSpPr>
          <p:cNvPr id="3" name="Slide Number Placeholder 2"/>
          <p:cNvSpPr>
            <a:spLocks noGrp="1"/>
          </p:cNvSpPr>
          <p:nvPr>
            <p:ph type="sldNum" sz="quarter" idx="4"/>
          </p:nvPr>
        </p:nvSpPr>
        <p:spPr>
          <a:xfrm>
            <a:off x="6553200" y="6429396"/>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cSld>
  <p:clrMap bg1="lt1" tx1="dk1" bg2="dk2" tx2="lt2" accent1="accent1" accent2="accent2" accent3="accent3" accent4="accent4" accent5="accent5" accent6="accent6" hlink="hlink" folHlink="folHlink"/>
  <p:sldLayoutIdLst>
    <p:sldLayoutId id="2147483648" r:id="rId1"/>
    <p:sldLayoutId id="2147483680" r:id="rId2"/>
    <p:sldLayoutId id="2147483679" r:id="rId3"/>
    <p:sldLayoutId id="2147483651" r:id="rId4"/>
    <p:sldLayoutId id="2147483652" r:id="rId5"/>
    <p:sldLayoutId id="2147483653" r:id="rId6"/>
    <p:sldLayoutId id="2147483654" r:id="rId7"/>
    <p:sldLayoutId id="2147483655" r:id="rId8"/>
    <p:sldLayoutId id="2147483656" r:id="rId9"/>
  </p:sldLayoutIdLst>
  <p:hf hdr="0" ftr="0" dt="0"/>
  <p:txStyles>
    <p:titleStyle>
      <a:defPPr marR="0" algn="l" rtl="0">
        <a:lnSpc>
          <a:spcPct val="100000"/>
        </a:lnSpc>
        <a:spcBef>
          <a:spcPts val="0"/>
        </a:spcBef>
        <a:spcAft>
          <a:spcPts val="0"/>
        </a:spcAft>
      </a:defPPr>
      <a:lvl1pPr marR="0" algn="l" rtl="0" eaLnBrk="1" hangingPunct="1">
        <a:lnSpc>
          <a:spcPct val="100000"/>
        </a:lnSpc>
        <a:spcBef>
          <a:spcPts val="0"/>
        </a:spcBef>
        <a:spcAft>
          <a:spcPts val="0"/>
        </a:spcAft>
        <a:buNone/>
        <a:defRPr sz="1400" b="1" i="1" u="none" strike="noStrike" cap="none" baseline="0">
          <a:solidFill>
            <a:srgbClr val="000000"/>
          </a:solidFill>
          <a:latin typeface="Museo 500"/>
          <a:ea typeface="Arial"/>
          <a:cs typeface="Museo 500"/>
          <a:sym typeface="Arial"/>
          <a:rtl val="0"/>
        </a:defRPr>
      </a:lvl1pPr>
      <a:lvl2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eaLnBrk="1" hangingPunct="1">
        <a:lnSpc>
          <a:spcPct val="100000"/>
        </a:lnSpc>
        <a:spcBef>
          <a:spcPts val="0"/>
        </a:spcBef>
        <a:spcAft>
          <a:spcPts val="0"/>
        </a:spcAft>
        <a:buNone/>
        <a:defRPr sz="1400" b="1" i="1" u="none" strike="noStrike" cap="none" baseline="0">
          <a:solidFill>
            <a:srgbClr val="000000"/>
          </a:solidFill>
          <a:latin typeface="Museo 300"/>
          <a:ea typeface="Arial"/>
          <a:cs typeface="Museo 300"/>
          <a:sym typeface="Arial"/>
          <a:rtl val="0"/>
        </a:defRPr>
      </a:lvl1pPr>
      <a:lvl2pPr marR="0" algn="l" rtl="0" eaLnBrk="1" hangingPunct="1">
        <a:lnSpc>
          <a:spcPct val="100000"/>
        </a:lnSpc>
        <a:spcBef>
          <a:spcPts val="0"/>
        </a:spcBef>
        <a:spcAft>
          <a:spcPts val="0"/>
        </a:spcAft>
        <a:buNone/>
        <a:defRPr sz="1400" b="1" i="1" u="none" strike="noStrike" cap="none" baseline="0">
          <a:solidFill>
            <a:srgbClr val="000000"/>
          </a:solidFill>
          <a:latin typeface="Arial"/>
          <a:ea typeface="Arial"/>
          <a:cs typeface="Arial"/>
          <a:sym typeface="Arial"/>
          <a:rtl val="0"/>
        </a:defRPr>
      </a:lvl2pPr>
      <a:lvl3pPr marR="0" algn="l" rtl="0" eaLnBrk="1" hangingPunct="1">
        <a:lnSpc>
          <a:spcPct val="100000"/>
        </a:lnSpc>
        <a:spcBef>
          <a:spcPts val="0"/>
        </a:spcBef>
        <a:spcAft>
          <a:spcPts val="0"/>
        </a:spcAft>
        <a:buNone/>
        <a:defRPr sz="1400" b="1" i="1" u="none" strike="noStrike" cap="none" baseline="0">
          <a:solidFill>
            <a:srgbClr val="000000"/>
          </a:solidFill>
          <a:latin typeface="Arial"/>
          <a:ea typeface="Arial"/>
          <a:cs typeface="Arial"/>
          <a:sym typeface="Arial"/>
          <a:rtl val="0"/>
        </a:defRPr>
      </a:lvl3pPr>
      <a:lvl4pPr marR="0" algn="l" rtl="0" eaLnBrk="1" hangingPunct="1">
        <a:lnSpc>
          <a:spcPct val="100000"/>
        </a:lnSpc>
        <a:spcBef>
          <a:spcPts val="0"/>
        </a:spcBef>
        <a:spcAft>
          <a:spcPts val="0"/>
        </a:spcAft>
        <a:buNone/>
        <a:defRPr sz="1400" b="1" i="1" u="none" strike="noStrike" cap="none" baseline="0">
          <a:solidFill>
            <a:srgbClr val="000000"/>
          </a:solidFill>
          <a:latin typeface="Arial"/>
          <a:ea typeface="Arial"/>
          <a:cs typeface="Arial"/>
          <a:sym typeface="Arial"/>
          <a:rtl val="0"/>
        </a:defRPr>
      </a:lvl4pPr>
      <a:lvl5pPr marR="0" algn="l" rtl="0" eaLnBrk="1" hangingPunct="1">
        <a:lnSpc>
          <a:spcPct val="100000"/>
        </a:lnSpc>
        <a:spcBef>
          <a:spcPts val="0"/>
        </a:spcBef>
        <a:spcAft>
          <a:spcPts val="0"/>
        </a:spcAft>
        <a:buNone/>
        <a:defRPr sz="1400" b="1" i="1" u="none" strike="noStrike" cap="none" baseline="0">
          <a:solidFill>
            <a:srgbClr val="000000"/>
          </a:solidFill>
          <a:latin typeface="Arial"/>
          <a:ea typeface="Arial"/>
          <a:cs typeface="Arial"/>
          <a:sym typeface="Arial"/>
          <a:rtl val="0"/>
        </a:defRPr>
      </a:lvl5pPr>
      <a:lvl6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5.xml"/><Relationship Id="rId3" Type="http://schemas.openxmlformats.org/officeDocument/2006/relationships/image" Target="../media/image5.em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6.tif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7.xml"/><Relationship Id="rId3" Type="http://schemas.openxmlformats.org/officeDocument/2006/relationships/image" Target="../media/image7.emf"/></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confluence.ihtsdotools.org/display/OBSERVABLE/Observables+entities+vs.+Clinical+findings"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4.emf"/></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0.xml"/><Relationship Id="rId3" Type="http://schemas.openxmlformats.org/officeDocument/2006/relationships/image" Target="../media/image8.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8630" y="1710453"/>
            <a:ext cx="8595360" cy="1215628"/>
          </a:xfrm>
        </p:spPr>
        <p:txBody>
          <a:bodyPr>
            <a:noAutofit/>
          </a:bodyPr>
          <a:lstStyle/>
          <a:p>
            <a:r>
              <a:rPr lang="en-US" sz="4000" dirty="0"/>
              <a:t>Observable entities and </a:t>
            </a:r>
            <a:r>
              <a:rPr lang="en-US" sz="4000" dirty="0" smtClean="0"/>
              <a:t>Clinical </a:t>
            </a:r>
            <a:r>
              <a:rPr lang="en-US" sz="4000" dirty="0"/>
              <a:t>findings</a:t>
            </a:r>
          </a:p>
        </p:txBody>
      </p:sp>
      <p:sp>
        <p:nvSpPr>
          <p:cNvPr id="3" name="Subtitle 2"/>
          <p:cNvSpPr>
            <a:spLocks noGrp="1"/>
          </p:cNvSpPr>
          <p:nvPr>
            <p:ph type="subTitle" idx="1"/>
          </p:nvPr>
        </p:nvSpPr>
        <p:spPr>
          <a:xfrm>
            <a:off x="685800" y="3335332"/>
            <a:ext cx="6400799" cy="1469528"/>
          </a:xfrm>
        </p:spPr>
        <p:txBody>
          <a:bodyPr>
            <a:normAutofit fontScale="92500" lnSpcReduction="10000"/>
          </a:bodyPr>
          <a:lstStyle/>
          <a:p>
            <a:r>
              <a:rPr lang="en-US" dirty="0" smtClean="0"/>
              <a:t>Some thoughts for group discussion</a:t>
            </a:r>
            <a:r>
              <a:rPr lang="mr-IN" dirty="0" smtClean="0"/>
              <a:t>…</a:t>
            </a:r>
            <a:endParaRPr lang="en-US" dirty="0" smtClean="0"/>
          </a:p>
          <a:p>
            <a:endParaRPr lang="en-US" dirty="0"/>
          </a:p>
          <a:p>
            <a:r>
              <a:rPr lang="en-US" dirty="0" smtClean="0"/>
              <a:t>David Sperzel</a:t>
            </a:r>
          </a:p>
          <a:p>
            <a:r>
              <a:rPr lang="en-US" dirty="0" smtClean="0"/>
              <a:t>July 2017</a:t>
            </a:r>
            <a:endParaRPr lang="en-US" dirty="0"/>
          </a:p>
        </p:txBody>
      </p:sp>
    </p:spTree>
    <p:extLst>
      <p:ext uri="{BB962C8B-B14F-4D97-AF65-F5344CB8AC3E}">
        <p14:creationId xmlns:p14="http://schemas.microsoft.com/office/powerpoint/2010/main" val="143167918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136" y="4406900"/>
            <a:ext cx="8691716" cy="1362075"/>
          </a:xfrm>
        </p:spPr>
        <p:txBody>
          <a:bodyPr/>
          <a:lstStyle/>
          <a:p>
            <a:r>
              <a:rPr lang="en-US" dirty="0" smtClean="0"/>
              <a:t>More details and analysis</a:t>
            </a:r>
            <a:r>
              <a:rPr lang="mr-IN" dirty="0" smtClean="0"/>
              <a:t>…</a:t>
            </a:r>
            <a:r>
              <a:rPr lang="en-US" dirty="0" smtClean="0"/>
              <a:t/>
            </a:r>
            <a:br>
              <a:rPr lang="en-US" dirty="0" smtClean="0"/>
            </a:br>
            <a:endParaRPr lang="en-US" dirty="0"/>
          </a:p>
        </p:txBody>
      </p:sp>
      <p:sp>
        <p:nvSpPr>
          <p:cNvPr id="3" name="Text Placeholder 2"/>
          <p:cNvSpPr>
            <a:spLocks noGrp="1"/>
          </p:cNvSpPr>
          <p:nvPr>
            <p:ph type="body" idx="1"/>
          </p:nvPr>
        </p:nvSpPr>
        <p:spPr>
          <a:xfrm>
            <a:off x="722313" y="2576053"/>
            <a:ext cx="7772400" cy="1830848"/>
          </a:xfrm>
        </p:spPr>
        <p:txBody>
          <a:bodyPr/>
          <a:lstStyle/>
          <a:p>
            <a:pPr algn="r"/>
            <a:r>
              <a:rPr lang="en-US" dirty="0" smtClean="0"/>
              <a:t>Status as a property type</a:t>
            </a:r>
          </a:p>
          <a:p>
            <a:pPr algn="r"/>
            <a:r>
              <a:rPr lang="en-US" dirty="0" smtClean="0"/>
              <a:t>Property type for presence observables</a:t>
            </a:r>
            <a:endParaRPr lang="en-US" dirty="0"/>
          </a:p>
          <a:p>
            <a:pPr algn="r"/>
            <a:r>
              <a:rPr lang="en-US" dirty="0" smtClean="0"/>
              <a:t>SWEC concepts as observation results</a:t>
            </a:r>
          </a:p>
          <a:p>
            <a:pPr algn="r"/>
            <a:r>
              <a:rPr lang="en-US" dirty="0" smtClean="0"/>
              <a:t>Identifying allowable observation result values</a:t>
            </a:r>
            <a:endParaRPr lang="en-US" dirty="0"/>
          </a:p>
          <a:p>
            <a:pPr algn="r"/>
            <a:endParaRPr lang="en-US" dirty="0" smtClean="0"/>
          </a:p>
        </p:txBody>
      </p:sp>
      <p:sp>
        <p:nvSpPr>
          <p:cNvPr id="4" name="Slide Number Placeholder 3"/>
          <p:cNvSpPr>
            <a:spLocks noGrp="1"/>
          </p:cNvSpPr>
          <p:nvPr>
            <p:ph type="sldNum" sz="quarter" idx="4"/>
          </p:nvPr>
        </p:nvSpPr>
        <p:spPr/>
        <p:txBody>
          <a:bodyPr/>
          <a:lstStyle/>
          <a:p>
            <a:fld id="{E72A2698-25A6-BB44-BDF3-496AA86874BD}" type="slidenum">
              <a:rPr lang="en-US" smtClean="0"/>
              <a:pPr/>
              <a:t>10</a:t>
            </a:fld>
            <a:endParaRPr lang="en-US"/>
          </a:p>
        </p:txBody>
      </p:sp>
    </p:spTree>
    <p:extLst>
      <p:ext uri="{BB962C8B-B14F-4D97-AF65-F5344CB8AC3E}">
        <p14:creationId xmlns:p14="http://schemas.microsoft.com/office/powerpoint/2010/main" val="119985877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62890" y="365760"/>
            <a:ext cx="8252460" cy="929865"/>
          </a:xfrm>
        </p:spPr>
        <p:txBody>
          <a:bodyPr/>
          <a:lstStyle/>
          <a:p>
            <a:r>
              <a:rPr lang="en-US" dirty="0" smtClean="0"/>
              <a:t>Recall some background</a:t>
            </a:r>
            <a:endParaRPr lang="en-US" dirty="0"/>
          </a:p>
        </p:txBody>
      </p:sp>
      <p:sp>
        <p:nvSpPr>
          <p:cNvPr id="6" name="Content Placeholder 5"/>
          <p:cNvSpPr>
            <a:spLocks noGrp="1"/>
          </p:cNvSpPr>
          <p:nvPr>
            <p:ph sz="half" idx="1"/>
          </p:nvPr>
        </p:nvSpPr>
        <p:spPr>
          <a:xfrm>
            <a:off x="262890" y="1638946"/>
            <a:ext cx="4194810" cy="2539841"/>
          </a:xfrm>
          <a:ln>
            <a:solidFill>
              <a:schemeClr val="accent1"/>
            </a:solidFill>
          </a:ln>
        </p:spPr>
        <p:txBody>
          <a:bodyPr>
            <a:normAutofit lnSpcReduction="10000"/>
          </a:bodyPr>
          <a:lstStyle/>
          <a:p>
            <a:pPr marL="0" indent="0">
              <a:buNone/>
            </a:pPr>
            <a:r>
              <a:rPr lang="en-US" sz="1800" b="1" dirty="0"/>
              <a:t>6.1.1 Outline of design</a:t>
            </a:r>
          </a:p>
          <a:p>
            <a:pPr marL="0" indent="0">
              <a:buNone/>
            </a:pPr>
            <a:r>
              <a:rPr lang="en-US" sz="1800" dirty="0"/>
              <a:t>The concept model for Observable entities has two main parts and two main sets of attributes: the specification of the </a:t>
            </a:r>
            <a:r>
              <a:rPr lang="en-US" sz="1800" b="1" dirty="0"/>
              <a:t>feature of reality that is observed</a:t>
            </a:r>
            <a:r>
              <a:rPr lang="en-US" sz="1800" dirty="0"/>
              <a:t>, i.e. what is observed, and </a:t>
            </a:r>
            <a:r>
              <a:rPr lang="en-US" sz="1800" b="1" dirty="0"/>
              <a:t>the observation procedure, i.e. how that feature is observed</a:t>
            </a:r>
            <a:r>
              <a:rPr lang="en-US" sz="1800" dirty="0"/>
              <a:t>. The feature exists independently of being observed. </a:t>
            </a:r>
          </a:p>
        </p:txBody>
      </p:sp>
      <p:sp>
        <p:nvSpPr>
          <p:cNvPr id="2" name="Content Placeholder 1"/>
          <p:cNvSpPr>
            <a:spLocks noGrp="1"/>
          </p:cNvSpPr>
          <p:nvPr>
            <p:ph sz="half" idx="2"/>
          </p:nvPr>
        </p:nvSpPr>
        <p:spPr>
          <a:xfrm>
            <a:off x="4648201" y="1651102"/>
            <a:ext cx="4038599" cy="3159196"/>
          </a:xfrm>
        </p:spPr>
        <p:txBody>
          <a:bodyPr>
            <a:normAutofit lnSpcReduction="10000"/>
          </a:bodyPr>
          <a:lstStyle/>
          <a:p>
            <a:r>
              <a:rPr lang="en-US" sz="1800" dirty="0"/>
              <a:t>The feature observed is specified by the PROPERTY TYPE </a:t>
            </a:r>
            <a:r>
              <a:rPr lang="en-US" sz="1800" dirty="0" smtClean="0"/>
              <a:t>attribute</a:t>
            </a:r>
          </a:p>
          <a:p>
            <a:endParaRPr lang="en-US" sz="1800" dirty="0"/>
          </a:p>
          <a:p>
            <a:r>
              <a:rPr lang="en-US" sz="1800" dirty="0"/>
              <a:t>An observation result is an observable entity that has been given a </a:t>
            </a:r>
            <a:r>
              <a:rPr lang="en-US" sz="1800" b="1" dirty="0"/>
              <a:t>value</a:t>
            </a:r>
            <a:r>
              <a:rPr lang="en-US" sz="1800" dirty="0"/>
              <a:t>. The value may be qualitative or quantitative</a:t>
            </a:r>
            <a:r>
              <a:rPr lang="en-US" sz="1800" dirty="0" smtClean="0"/>
              <a:t>.</a:t>
            </a:r>
          </a:p>
          <a:p>
            <a:endParaRPr lang="en-US" sz="1800" dirty="0"/>
          </a:p>
          <a:p>
            <a:r>
              <a:rPr lang="en-US" sz="1800" dirty="0"/>
              <a:t>The INTERPRETS attribute </a:t>
            </a:r>
            <a:r>
              <a:rPr lang="en-US" sz="1800" dirty="0" smtClean="0"/>
              <a:t>currently connects </a:t>
            </a:r>
            <a:r>
              <a:rPr lang="en-US" sz="1800" dirty="0"/>
              <a:t>a clinical finding to an observable entity.</a:t>
            </a:r>
          </a:p>
        </p:txBody>
      </p:sp>
      <p:sp>
        <p:nvSpPr>
          <p:cNvPr id="7" name="TextBox 6"/>
          <p:cNvSpPr txBox="1"/>
          <p:nvPr/>
        </p:nvSpPr>
        <p:spPr>
          <a:xfrm>
            <a:off x="262890" y="4306664"/>
            <a:ext cx="4194810" cy="430887"/>
          </a:xfrm>
          <a:prstGeom prst="rect">
            <a:avLst/>
          </a:prstGeom>
          <a:solidFill>
            <a:schemeClr val="bg1">
              <a:lumMod val="95000"/>
            </a:schemeClr>
          </a:solidFill>
          <a:ln>
            <a:solidFill>
              <a:schemeClr val="accent1"/>
            </a:solidFill>
          </a:ln>
        </p:spPr>
        <p:txBody>
          <a:bodyPr wrap="square" rtlCol="0">
            <a:spAutoFit/>
          </a:bodyPr>
          <a:lstStyle/>
          <a:p>
            <a:r>
              <a:rPr lang="en-US" sz="1100" dirty="0"/>
              <a:t>From </a:t>
            </a:r>
            <a:r>
              <a:rPr lang="en-US" sz="1100" i="1" dirty="0"/>
              <a:t>artf6283 Observables and investigation procedures redesign Inception-Elaboration v1.0rc-v2.docx</a:t>
            </a:r>
          </a:p>
        </p:txBody>
      </p:sp>
      <p:sp>
        <p:nvSpPr>
          <p:cNvPr id="3" name="Slide Number Placeholder 2"/>
          <p:cNvSpPr>
            <a:spLocks noGrp="1"/>
          </p:cNvSpPr>
          <p:nvPr>
            <p:ph type="sldNum" sz="quarter" idx="4"/>
          </p:nvPr>
        </p:nvSpPr>
        <p:spPr/>
        <p:txBody>
          <a:bodyPr/>
          <a:lstStyle/>
          <a:p>
            <a:fld id="{E72A2698-25A6-BB44-BDF3-496AA86874BD}" type="slidenum">
              <a:rPr lang="en-US" smtClean="0"/>
              <a:pPr/>
              <a:t>11</a:t>
            </a:fld>
            <a:endParaRPr lang="en-US"/>
          </a:p>
        </p:txBody>
      </p:sp>
      <p:sp>
        <p:nvSpPr>
          <p:cNvPr id="4" name="TextBox 3"/>
          <p:cNvSpPr txBox="1"/>
          <p:nvPr/>
        </p:nvSpPr>
        <p:spPr>
          <a:xfrm>
            <a:off x="262890" y="5014510"/>
            <a:ext cx="8252459" cy="1015663"/>
          </a:xfrm>
          <a:prstGeom prst="rect">
            <a:avLst/>
          </a:prstGeom>
          <a:noFill/>
          <a:ln>
            <a:solidFill>
              <a:schemeClr val="accent1"/>
            </a:solidFill>
          </a:ln>
        </p:spPr>
        <p:txBody>
          <a:bodyPr wrap="square" rtlCol="0">
            <a:spAutoFit/>
          </a:bodyPr>
          <a:lstStyle/>
          <a:p>
            <a:r>
              <a:rPr lang="en-US" sz="2000" dirty="0" smtClean="0"/>
              <a:t>Sidebar: When </a:t>
            </a:r>
            <a:r>
              <a:rPr lang="en-US" sz="2000" dirty="0"/>
              <a:t>should observation procedures be </a:t>
            </a:r>
            <a:r>
              <a:rPr lang="en-US" sz="2000" b="1" i="1" dirty="0"/>
              <a:t>named</a:t>
            </a:r>
            <a:r>
              <a:rPr lang="en-US" sz="2000" dirty="0"/>
              <a:t> to facilitate </a:t>
            </a:r>
            <a:r>
              <a:rPr lang="en-US" sz="2000" dirty="0" smtClean="0"/>
              <a:t>reuse (as opposed to repeating the same set of observation procedure attributes in multiple observable entity concepts)?</a:t>
            </a:r>
            <a:endParaRPr lang="en-US" sz="2000" dirty="0"/>
          </a:p>
        </p:txBody>
      </p:sp>
    </p:spTree>
    <p:extLst>
      <p:ext uri="{BB962C8B-B14F-4D97-AF65-F5344CB8AC3E}">
        <p14:creationId xmlns:p14="http://schemas.microsoft.com/office/powerpoint/2010/main" val="115493567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0050"/>
            <a:ext cx="6592043" cy="822301"/>
          </a:xfrm>
        </p:spPr>
        <p:txBody>
          <a:bodyPr/>
          <a:lstStyle/>
          <a:p>
            <a:r>
              <a:rPr lang="en-US" dirty="0" smtClean="0"/>
              <a:t>Can we </a:t>
            </a:r>
            <a:r>
              <a:rPr lang="en-US" i="1" dirty="0" smtClean="0"/>
              <a:t>require</a:t>
            </a:r>
            <a:r>
              <a:rPr lang="en-US" dirty="0" smtClean="0"/>
              <a:t> a PROPERTY TYPE for </a:t>
            </a:r>
            <a:r>
              <a:rPr lang="en-US" i="1" dirty="0" smtClean="0"/>
              <a:t>every</a:t>
            </a:r>
            <a:r>
              <a:rPr lang="en-US" dirty="0" smtClean="0"/>
              <a:t> observable entity?</a:t>
            </a:r>
            <a:endParaRPr lang="en-US" dirty="0"/>
          </a:p>
        </p:txBody>
      </p:sp>
      <p:sp>
        <p:nvSpPr>
          <p:cNvPr id="3" name="Content Placeholder 2"/>
          <p:cNvSpPr>
            <a:spLocks noGrp="1"/>
          </p:cNvSpPr>
          <p:nvPr>
            <p:ph idx="1"/>
          </p:nvPr>
        </p:nvSpPr>
        <p:spPr/>
        <p:txBody>
          <a:bodyPr/>
          <a:lstStyle/>
          <a:p>
            <a:r>
              <a:rPr lang="en-US" dirty="0" smtClean="0"/>
              <a:t>This would certainly “make life much easier!”</a:t>
            </a:r>
          </a:p>
          <a:p>
            <a:r>
              <a:rPr lang="en-US" dirty="0" smtClean="0"/>
              <a:t>We could then have a simple new rule: If you cannot assign a reasonable PROPERTY TYPE, then you cannot model a concept as an observable entity (or as an observation result).</a:t>
            </a:r>
          </a:p>
          <a:p>
            <a:endParaRPr lang="en-US" dirty="0" smtClean="0"/>
          </a:p>
          <a:p>
            <a:r>
              <a:rPr lang="en-US" dirty="0" smtClean="0"/>
              <a:t>“Presence observables” are problematic because they do currently do not have an obvious property type. (See next two slides.)</a:t>
            </a:r>
            <a:endParaRPr lang="en-US" dirty="0"/>
          </a:p>
        </p:txBody>
      </p:sp>
      <p:sp>
        <p:nvSpPr>
          <p:cNvPr id="4" name="Slide Number Placeholder 3"/>
          <p:cNvSpPr>
            <a:spLocks noGrp="1"/>
          </p:cNvSpPr>
          <p:nvPr>
            <p:ph type="sldNum" sz="quarter" idx="10"/>
          </p:nvPr>
        </p:nvSpPr>
        <p:spPr/>
        <p:txBody>
          <a:bodyPr/>
          <a:lstStyle/>
          <a:p>
            <a:fld id="{E72A2698-25A6-BB44-BDF3-496AA86874BD}" type="slidenum">
              <a:rPr lang="en-US" smtClean="0"/>
              <a:pPr/>
              <a:t>12</a:t>
            </a:fld>
            <a:endParaRPr lang="en-US" dirty="0"/>
          </a:p>
        </p:txBody>
      </p:sp>
    </p:spTree>
    <p:extLst>
      <p:ext uri="{BB962C8B-B14F-4D97-AF65-F5344CB8AC3E}">
        <p14:creationId xmlns:p14="http://schemas.microsoft.com/office/powerpoint/2010/main" val="204667133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5728" y="171450"/>
            <a:ext cx="7016592" cy="1144034"/>
          </a:xfrm>
        </p:spPr>
        <p:txBody>
          <a:bodyPr>
            <a:normAutofit fontScale="90000"/>
          </a:bodyPr>
          <a:lstStyle/>
          <a:p>
            <a:r>
              <a:rPr lang="en-US" sz="2700" dirty="0"/>
              <a:t>Longstanding recommendation to disallow “presence” and “absence” as values </a:t>
            </a:r>
            <a:r>
              <a:rPr lang="en-US" sz="2700"/>
              <a:t>of the PROPERTY </a:t>
            </a:r>
            <a:r>
              <a:rPr lang="en-US" sz="2700" dirty="0"/>
              <a:t>TYPE attribute </a:t>
            </a:r>
          </a:p>
        </p:txBody>
      </p:sp>
      <p:pic>
        <p:nvPicPr>
          <p:cNvPr id="3" name="Picture 2"/>
          <p:cNvPicPr>
            <a:picLocks noChangeAspect="1"/>
          </p:cNvPicPr>
          <p:nvPr/>
        </p:nvPicPr>
        <p:blipFill>
          <a:blip r:embed="rId3"/>
          <a:stretch>
            <a:fillRect/>
          </a:stretch>
        </p:blipFill>
        <p:spPr>
          <a:xfrm>
            <a:off x="2173432" y="1973035"/>
            <a:ext cx="4873337" cy="3345873"/>
          </a:xfrm>
          <a:prstGeom prst="rect">
            <a:avLst/>
          </a:prstGeom>
          <a:ln>
            <a:solidFill>
              <a:schemeClr val="tx1"/>
            </a:solidFill>
          </a:ln>
        </p:spPr>
      </p:pic>
      <p:sp>
        <p:nvSpPr>
          <p:cNvPr id="4" name="TextBox 3"/>
          <p:cNvSpPr txBox="1"/>
          <p:nvPr/>
        </p:nvSpPr>
        <p:spPr>
          <a:xfrm>
            <a:off x="265747" y="5517929"/>
            <a:ext cx="8169593" cy="253916"/>
          </a:xfrm>
          <a:prstGeom prst="rect">
            <a:avLst/>
          </a:prstGeom>
          <a:solidFill>
            <a:schemeClr val="tx2">
              <a:lumMod val="20000"/>
              <a:lumOff val="80000"/>
            </a:schemeClr>
          </a:solidFill>
          <a:ln>
            <a:solidFill>
              <a:schemeClr val="tx1"/>
            </a:solidFill>
          </a:ln>
        </p:spPr>
        <p:txBody>
          <a:bodyPr wrap="square" rtlCol="0">
            <a:spAutoFit/>
          </a:bodyPr>
          <a:lstStyle/>
          <a:p>
            <a:r>
              <a:rPr lang="en-US" sz="1050" b="1" dirty="0"/>
              <a:t>Copied from final Observables Model presentation prepared by Kent Spackman and dated December 26, 2014</a:t>
            </a:r>
          </a:p>
        </p:txBody>
      </p:sp>
      <p:sp>
        <p:nvSpPr>
          <p:cNvPr id="5" name="Slide Number Placeholder 4"/>
          <p:cNvSpPr>
            <a:spLocks noGrp="1"/>
          </p:cNvSpPr>
          <p:nvPr>
            <p:ph type="sldNum" sz="quarter" idx="4"/>
          </p:nvPr>
        </p:nvSpPr>
        <p:spPr/>
        <p:txBody>
          <a:bodyPr/>
          <a:lstStyle/>
          <a:p>
            <a:fld id="{E72A2698-25A6-BB44-BDF3-496AA86874BD}" type="slidenum">
              <a:rPr lang="en-US" smtClean="0"/>
              <a:pPr/>
              <a:t>13</a:t>
            </a:fld>
            <a:endParaRPr lang="en-US"/>
          </a:p>
        </p:txBody>
      </p:sp>
    </p:spTree>
    <p:extLst>
      <p:ext uri="{BB962C8B-B14F-4D97-AF65-F5344CB8AC3E}">
        <p14:creationId xmlns:p14="http://schemas.microsoft.com/office/powerpoint/2010/main" val="1201927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E72A2698-25A6-BB44-BDF3-496AA86874BD}" type="slidenum">
              <a:rPr lang="en-US" smtClean="0"/>
              <a:pPr/>
              <a:t>14</a:t>
            </a:fld>
            <a:endParaRPr lang="en-US" dirty="0"/>
          </a:p>
        </p:txBody>
      </p:sp>
      <p:sp>
        <p:nvSpPr>
          <p:cNvPr id="3" name="Content Placeholder 2"/>
          <p:cNvSpPr>
            <a:spLocks noGrp="1"/>
          </p:cNvSpPr>
          <p:nvPr>
            <p:ph idx="1"/>
          </p:nvPr>
        </p:nvSpPr>
        <p:spPr>
          <a:xfrm>
            <a:off x="457200" y="1780637"/>
            <a:ext cx="8138160" cy="3941737"/>
          </a:xfrm>
        </p:spPr>
        <p:txBody>
          <a:bodyPr/>
          <a:lstStyle/>
          <a:p>
            <a:pPr marL="0" indent="0">
              <a:buNone/>
            </a:pPr>
            <a:r>
              <a:rPr lang="en-US" sz="1600" b="1" dirty="0"/>
              <a:t>6.7.3 Presence observables</a:t>
            </a:r>
          </a:p>
          <a:p>
            <a:pPr marL="0" indent="0">
              <a:buNone/>
            </a:pPr>
            <a:r>
              <a:rPr lang="en-US" sz="1600" dirty="0"/>
              <a:t>In the Observables Project Group there has been a separate discussion about how to represent presence observables. The different cases discussed includes presence or absence of findings and procedures on the one hand and presence and absence of substances, abnormal structures, etc., i.e. material entities. While observables about findings and procedures could rely on the concepts models for findings and procedures respectively for representation, presence of material entities have no or limited such corresponding models and would thus have to use the observables model. </a:t>
            </a:r>
          </a:p>
          <a:p>
            <a:pPr marL="0" indent="0">
              <a:buNone/>
            </a:pPr>
            <a:r>
              <a:rPr lang="en-US" sz="1600" dirty="0"/>
              <a:t>While the details of the representation of presence and absence observables will be the topic of a separate document, the proposed solution is to use the 704647008 | Is about (attribute) | attribute with the range extended to include 404684003| Clinical findings | and 71388002 | Procedures | and being subsumed by a primitive “Presence observable” concept. </a:t>
            </a:r>
            <a:r>
              <a:rPr lang="en-US" sz="1600" b="1" dirty="0">
                <a:solidFill>
                  <a:srgbClr val="C00000"/>
                </a:solidFill>
              </a:rPr>
              <a:t>Other presence/absence observables would have a property type of “Presence” and use any other existing quality observable attributes. This conflicts with the existential restriction use in SNOMED CT definitions, in that having a presence/absence observable should not imply the existence of an instance of the type of entity intended to be observed.</a:t>
            </a:r>
          </a:p>
          <a:p>
            <a:pPr marL="129541" indent="0">
              <a:buNone/>
            </a:pPr>
            <a:endParaRPr lang="en-US" sz="1400" dirty="0"/>
          </a:p>
        </p:txBody>
      </p:sp>
      <p:sp>
        <p:nvSpPr>
          <p:cNvPr id="4" name="Title 3"/>
          <p:cNvSpPr>
            <a:spLocks noGrp="1"/>
          </p:cNvSpPr>
          <p:nvPr>
            <p:ph type="title"/>
          </p:nvPr>
        </p:nvSpPr>
        <p:spPr/>
        <p:txBody>
          <a:bodyPr/>
          <a:lstStyle/>
          <a:p>
            <a:r>
              <a:rPr lang="en-US" dirty="0"/>
              <a:t>Current thinking on presence observables</a:t>
            </a:r>
          </a:p>
        </p:txBody>
      </p:sp>
      <p:sp>
        <p:nvSpPr>
          <p:cNvPr id="5" name="TextBox 4"/>
          <p:cNvSpPr txBox="1"/>
          <p:nvPr/>
        </p:nvSpPr>
        <p:spPr>
          <a:xfrm>
            <a:off x="628650" y="1447156"/>
            <a:ext cx="7555230" cy="261610"/>
          </a:xfrm>
          <a:prstGeom prst="rect">
            <a:avLst/>
          </a:prstGeom>
          <a:solidFill>
            <a:schemeClr val="bg1">
              <a:lumMod val="85000"/>
            </a:schemeClr>
          </a:solidFill>
          <a:ln>
            <a:solidFill>
              <a:schemeClr val="accent1"/>
            </a:solidFill>
          </a:ln>
        </p:spPr>
        <p:txBody>
          <a:bodyPr wrap="square" rtlCol="0">
            <a:spAutoFit/>
          </a:bodyPr>
          <a:lstStyle/>
          <a:p>
            <a:r>
              <a:rPr lang="en-US" sz="1100" dirty="0">
                <a:solidFill>
                  <a:schemeClr val="tx1"/>
                </a:solidFill>
              </a:rPr>
              <a:t>From </a:t>
            </a:r>
            <a:r>
              <a:rPr lang="en-US" sz="1100" i="1" dirty="0">
                <a:solidFill>
                  <a:schemeClr val="tx1"/>
                </a:solidFill>
              </a:rPr>
              <a:t>artf6283 Observables and investigation procedures redesign Inception-Elaboration v1.0rc-v2.docx</a:t>
            </a:r>
          </a:p>
        </p:txBody>
      </p:sp>
      <p:sp>
        <p:nvSpPr>
          <p:cNvPr id="9" name="Down Ribbon 8"/>
          <p:cNvSpPr/>
          <p:nvPr/>
        </p:nvSpPr>
        <p:spPr>
          <a:xfrm>
            <a:off x="513244" y="5722374"/>
            <a:ext cx="8082116" cy="927230"/>
          </a:xfrm>
          <a:prstGeom prst="ribbo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b="1" dirty="0"/>
              <a:t>We may not need a different model. </a:t>
            </a:r>
            <a:endParaRPr lang="en-US" sz="1800" b="1" dirty="0" smtClean="0"/>
          </a:p>
          <a:p>
            <a:pPr algn="ctr"/>
            <a:r>
              <a:rPr lang="en-US" sz="1800" b="1" dirty="0" smtClean="0"/>
              <a:t>We </a:t>
            </a:r>
            <a:r>
              <a:rPr lang="en-US" sz="1800" b="1" dirty="0"/>
              <a:t>may just need better words!</a:t>
            </a:r>
          </a:p>
        </p:txBody>
      </p:sp>
    </p:spTree>
    <p:extLst>
      <p:ext uri="{BB962C8B-B14F-4D97-AF65-F5344CB8AC3E}">
        <p14:creationId xmlns:p14="http://schemas.microsoft.com/office/powerpoint/2010/main" val="87842603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1" y="251460"/>
            <a:ext cx="6435212" cy="1056230"/>
          </a:xfrm>
        </p:spPr>
        <p:txBody>
          <a:bodyPr/>
          <a:lstStyle/>
          <a:p>
            <a:r>
              <a:rPr lang="en-US" dirty="0" smtClean="0"/>
              <a:t>Consider the word “</a:t>
            </a:r>
            <a:r>
              <a:rPr lang="en-US" b="1" dirty="0" smtClean="0"/>
              <a:t>status</a:t>
            </a:r>
            <a:r>
              <a:rPr lang="en-US" dirty="0" smtClean="0"/>
              <a:t>” and how it is currently used in SNOMED CT</a:t>
            </a:r>
            <a:endParaRPr lang="en-US" dirty="0"/>
          </a:p>
        </p:txBody>
      </p:sp>
      <p:pic>
        <p:nvPicPr>
          <p:cNvPr id="18" name="Content Placeholder 17"/>
          <p:cNvPicPr>
            <a:picLocks noGrp="1" noChangeAspect="1"/>
          </p:cNvPicPr>
          <p:nvPr>
            <p:ph sz="half" idx="1"/>
          </p:nvPr>
        </p:nvPicPr>
        <p:blipFill>
          <a:blip r:embed="rId2"/>
          <a:stretch>
            <a:fillRect/>
          </a:stretch>
        </p:blipFill>
        <p:spPr>
          <a:xfrm>
            <a:off x="708229" y="1805940"/>
            <a:ext cx="3646602" cy="4001703"/>
          </a:xfrm>
          <a:prstGeom prst="rect">
            <a:avLst/>
          </a:prstGeom>
          <a:ln>
            <a:solidFill>
              <a:schemeClr val="accent1"/>
            </a:solidFill>
          </a:ln>
        </p:spPr>
      </p:pic>
      <p:sp>
        <p:nvSpPr>
          <p:cNvPr id="17" name="Content Placeholder 16"/>
          <p:cNvSpPr>
            <a:spLocks noGrp="1"/>
          </p:cNvSpPr>
          <p:nvPr>
            <p:ph sz="half" idx="2"/>
          </p:nvPr>
        </p:nvSpPr>
        <p:spPr>
          <a:xfrm>
            <a:off x="4533900" y="1792964"/>
            <a:ext cx="4038599" cy="5000700"/>
          </a:xfrm>
        </p:spPr>
        <p:txBody>
          <a:bodyPr/>
          <a:lstStyle/>
          <a:p>
            <a:r>
              <a:rPr lang="en-US" sz="2000" dirty="0" smtClean="0"/>
              <a:t>Searching for “status” in the January 2017 edition returns 822 concepts containing the word.</a:t>
            </a:r>
          </a:p>
          <a:p>
            <a:endParaRPr lang="en-US" sz="2000" dirty="0" smtClean="0"/>
          </a:p>
          <a:p>
            <a:r>
              <a:rPr lang="en-US" sz="2000" dirty="0" smtClean="0"/>
              <a:t>There is no “plain” </a:t>
            </a:r>
            <a:r>
              <a:rPr lang="en-US" sz="2000" i="1" dirty="0" smtClean="0"/>
              <a:t>Status (qualifier value)</a:t>
            </a:r>
            <a:r>
              <a:rPr lang="en-US" sz="2000" dirty="0" smtClean="0"/>
              <a:t> concept, but there is a </a:t>
            </a:r>
            <a:r>
              <a:rPr lang="en-US" sz="2000" i="1" dirty="0" smtClean="0"/>
              <a:t>Status (attribute) </a:t>
            </a:r>
            <a:r>
              <a:rPr lang="en-US" sz="2000" dirty="0" smtClean="0"/>
              <a:t>concept that is a child of </a:t>
            </a:r>
            <a:r>
              <a:rPr lang="en-US" sz="2000" i="1" dirty="0" smtClean="0"/>
              <a:t>Unapproved attribute (attribute)</a:t>
            </a:r>
          </a:p>
          <a:p>
            <a:endParaRPr lang="en-US" sz="2000" dirty="0"/>
          </a:p>
        </p:txBody>
      </p:sp>
      <p:sp>
        <p:nvSpPr>
          <p:cNvPr id="3" name="Slide Number Placeholder 2"/>
          <p:cNvSpPr>
            <a:spLocks noGrp="1"/>
          </p:cNvSpPr>
          <p:nvPr>
            <p:ph type="sldNum" sz="quarter" idx="4"/>
          </p:nvPr>
        </p:nvSpPr>
        <p:spPr/>
        <p:txBody>
          <a:bodyPr/>
          <a:lstStyle/>
          <a:p>
            <a:fld id="{E72A2698-25A6-BB44-BDF3-496AA86874BD}" type="slidenum">
              <a:rPr lang="en-US" smtClean="0"/>
              <a:pPr/>
              <a:t>15</a:t>
            </a:fld>
            <a:endParaRPr lang="en-US"/>
          </a:p>
        </p:txBody>
      </p:sp>
    </p:spTree>
    <p:extLst>
      <p:ext uri="{BB962C8B-B14F-4D97-AF65-F5344CB8AC3E}">
        <p14:creationId xmlns:p14="http://schemas.microsoft.com/office/powerpoint/2010/main" val="91427328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E72A2698-25A6-BB44-BDF3-496AA86874BD}" type="slidenum">
              <a:rPr lang="en-US" smtClean="0"/>
              <a:pPr/>
              <a:t>16</a:t>
            </a:fld>
            <a:endParaRPr lang="en-US" dirty="0"/>
          </a:p>
        </p:txBody>
      </p:sp>
      <p:sp>
        <p:nvSpPr>
          <p:cNvPr id="3" name="Content Placeholder 2"/>
          <p:cNvSpPr>
            <a:spLocks noGrp="1"/>
          </p:cNvSpPr>
          <p:nvPr>
            <p:ph idx="1"/>
          </p:nvPr>
        </p:nvSpPr>
        <p:spPr>
          <a:xfrm>
            <a:off x="274320" y="1452308"/>
            <a:ext cx="8686800" cy="4791176"/>
          </a:xfrm>
        </p:spPr>
        <p:txBody>
          <a:bodyPr/>
          <a:lstStyle/>
          <a:p>
            <a:r>
              <a:rPr lang="en-US" dirty="0" smtClean="0"/>
              <a:t>”Status” appears to </a:t>
            </a:r>
            <a:r>
              <a:rPr lang="en-US" dirty="0"/>
              <a:t>be a reasonable way to </a:t>
            </a:r>
            <a:r>
              <a:rPr lang="en-US" dirty="0" smtClean="0"/>
              <a:t>describe:</a:t>
            </a:r>
            <a:endParaRPr lang="en-US" dirty="0"/>
          </a:p>
          <a:p>
            <a:pPr lvl="1"/>
            <a:r>
              <a:rPr lang="en-US" dirty="0"/>
              <a:t>A </a:t>
            </a:r>
            <a:r>
              <a:rPr lang="en-US" dirty="0" smtClean="0"/>
              <a:t>feature that </a:t>
            </a:r>
            <a:r>
              <a:rPr lang="en-US" dirty="0"/>
              <a:t>INHERES IN an independent continuant</a:t>
            </a:r>
          </a:p>
          <a:p>
            <a:pPr lvl="1"/>
            <a:r>
              <a:rPr lang="en-US" dirty="0"/>
              <a:t>A </a:t>
            </a:r>
            <a:r>
              <a:rPr lang="en-US" dirty="0" smtClean="0"/>
              <a:t>feature that </a:t>
            </a:r>
            <a:r>
              <a:rPr lang="en-US" dirty="0"/>
              <a:t>CHARACTERIZES a process</a:t>
            </a:r>
          </a:p>
          <a:p>
            <a:r>
              <a:rPr lang="en-US" dirty="0" smtClean="0"/>
              <a:t>Consider using a status property type and appropriate subtypes to address the “problem of presence.”</a:t>
            </a:r>
          </a:p>
          <a:p>
            <a:pPr lvl="1"/>
            <a:r>
              <a:rPr lang="en-US" dirty="0" smtClean="0"/>
              <a:t>Status (property) (qualifier value) in</a:t>
            </a:r>
            <a:br>
              <a:rPr lang="en-US" dirty="0" smtClean="0"/>
            </a:br>
            <a:r>
              <a:rPr lang="en-US" dirty="0" smtClean="0"/>
              <a:t>Status observable (observable entity) </a:t>
            </a:r>
          </a:p>
          <a:p>
            <a:pPr lvl="1"/>
            <a:r>
              <a:rPr lang="en-US" dirty="0"/>
              <a:t>Presence-absence status (property) (qualifier </a:t>
            </a:r>
            <a:r>
              <a:rPr lang="en-US" dirty="0" smtClean="0"/>
              <a:t>value) in</a:t>
            </a:r>
            <a:br>
              <a:rPr lang="en-US" dirty="0" smtClean="0"/>
            </a:br>
            <a:r>
              <a:rPr lang="en-US" dirty="0" smtClean="0"/>
              <a:t>Presence-absence </a:t>
            </a:r>
            <a:r>
              <a:rPr lang="en-US" dirty="0"/>
              <a:t>status observable (observable entity)</a:t>
            </a:r>
          </a:p>
          <a:p>
            <a:r>
              <a:rPr lang="en-US" b="1" i="1" dirty="0" smtClean="0"/>
              <a:t>Suggestion</a:t>
            </a:r>
            <a:r>
              <a:rPr lang="en-US" dirty="0" smtClean="0"/>
              <a:t>: </a:t>
            </a:r>
            <a:r>
              <a:rPr lang="en-US" b="1" i="1" dirty="0" smtClean="0"/>
              <a:t>Using </a:t>
            </a:r>
            <a:r>
              <a:rPr lang="en-US" b="1" i="1" dirty="0"/>
              <a:t>the word “status” </a:t>
            </a:r>
            <a:r>
              <a:rPr lang="en-US" b="1" i="1" dirty="0" smtClean="0"/>
              <a:t>in this way could arguably remove </a:t>
            </a:r>
            <a:r>
              <a:rPr lang="en-US" b="1" i="1" dirty="0"/>
              <a:t>(or greatly </a:t>
            </a:r>
            <a:r>
              <a:rPr lang="en-US" b="1" i="1" dirty="0" smtClean="0"/>
              <a:t>reduce) </a:t>
            </a:r>
            <a:r>
              <a:rPr lang="en-US" b="1" i="1" dirty="0"/>
              <a:t>the aforementioned conflict between the existential restriction used in SNOMED CT definitions and the use of the word “Presence” as a PROPERTY TYPE value.</a:t>
            </a:r>
          </a:p>
          <a:p>
            <a:endParaRPr lang="en-US" dirty="0"/>
          </a:p>
          <a:p>
            <a:endParaRPr lang="en-US" dirty="0"/>
          </a:p>
        </p:txBody>
      </p:sp>
      <p:sp>
        <p:nvSpPr>
          <p:cNvPr id="4" name="Title 3"/>
          <p:cNvSpPr>
            <a:spLocks noGrp="1"/>
          </p:cNvSpPr>
          <p:nvPr>
            <p:ph type="title"/>
          </p:nvPr>
        </p:nvSpPr>
        <p:spPr>
          <a:xfrm>
            <a:off x="205496" y="176981"/>
            <a:ext cx="6972054" cy="1089415"/>
          </a:xfrm>
        </p:spPr>
        <p:txBody>
          <a:bodyPr/>
          <a:lstStyle/>
          <a:p>
            <a:r>
              <a:rPr lang="en-US" dirty="0" smtClean="0"/>
              <a:t>Could using the word </a:t>
            </a:r>
            <a:r>
              <a:rPr lang="en-US" b="1" dirty="0"/>
              <a:t>s</a:t>
            </a:r>
            <a:r>
              <a:rPr lang="en-US" b="1" dirty="0" smtClean="0"/>
              <a:t>tatus</a:t>
            </a:r>
            <a:r>
              <a:rPr lang="en-US" dirty="0" smtClean="0"/>
              <a:t> in PROPERTY </a:t>
            </a:r>
            <a:r>
              <a:rPr lang="en-US" dirty="0"/>
              <a:t>TYPE </a:t>
            </a:r>
            <a:r>
              <a:rPr lang="en-US" dirty="0" smtClean="0"/>
              <a:t>values help solve some </a:t>
            </a:r>
            <a:r>
              <a:rPr lang="en-US" smtClean="0"/>
              <a:t>of our problems</a:t>
            </a:r>
            <a:r>
              <a:rPr lang="en-US" dirty="0" smtClean="0"/>
              <a:t>?</a:t>
            </a:r>
            <a:endParaRPr lang="en-US" dirty="0"/>
          </a:p>
        </p:txBody>
      </p:sp>
    </p:spTree>
    <p:extLst>
      <p:ext uri="{BB962C8B-B14F-4D97-AF65-F5344CB8AC3E}">
        <p14:creationId xmlns:p14="http://schemas.microsoft.com/office/powerpoint/2010/main" val="100394109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730" y="187242"/>
            <a:ext cx="7086600" cy="1129665"/>
          </a:xfrm>
        </p:spPr>
        <p:txBody>
          <a:bodyPr>
            <a:normAutofit/>
          </a:bodyPr>
          <a:lstStyle/>
          <a:p>
            <a:r>
              <a:rPr lang="en-US" sz="2700" dirty="0"/>
              <a:t>There is  a longstanding recognition that SWEC concepts are actually information </a:t>
            </a:r>
            <a:r>
              <a:rPr lang="en-US" sz="2700" dirty="0" smtClean="0"/>
              <a:t>entities</a:t>
            </a:r>
            <a:endParaRPr lang="en-US" sz="2700" dirty="0"/>
          </a:p>
        </p:txBody>
      </p:sp>
      <p:sp>
        <p:nvSpPr>
          <p:cNvPr id="4" name="TextBox 3"/>
          <p:cNvSpPr txBox="1"/>
          <p:nvPr/>
        </p:nvSpPr>
        <p:spPr>
          <a:xfrm>
            <a:off x="371476" y="5352293"/>
            <a:ext cx="8020050" cy="253916"/>
          </a:xfrm>
          <a:prstGeom prst="rect">
            <a:avLst/>
          </a:prstGeom>
          <a:solidFill>
            <a:schemeClr val="tx2">
              <a:lumMod val="20000"/>
              <a:lumOff val="80000"/>
            </a:schemeClr>
          </a:solidFill>
          <a:ln>
            <a:solidFill>
              <a:schemeClr val="tx1"/>
            </a:solidFill>
          </a:ln>
        </p:spPr>
        <p:txBody>
          <a:bodyPr wrap="square" rtlCol="0">
            <a:spAutoFit/>
          </a:bodyPr>
          <a:lstStyle/>
          <a:p>
            <a:r>
              <a:rPr lang="en-US" sz="1050" b="1" dirty="0"/>
              <a:t>Copied from final Observables Model presentation prepared by Kent Spackman and dated December 26, 2014</a:t>
            </a:r>
          </a:p>
        </p:txBody>
      </p:sp>
      <p:pic>
        <p:nvPicPr>
          <p:cNvPr id="5" name="Picture 4"/>
          <p:cNvPicPr>
            <a:picLocks noChangeAspect="1"/>
          </p:cNvPicPr>
          <p:nvPr/>
        </p:nvPicPr>
        <p:blipFill>
          <a:blip r:embed="rId3"/>
          <a:stretch>
            <a:fillRect/>
          </a:stretch>
        </p:blipFill>
        <p:spPr>
          <a:xfrm>
            <a:off x="638175" y="2314196"/>
            <a:ext cx="6343650" cy="2733675"/>
          </a:xfrm>
          <a:prstGeom prst="rect">
            <a:avLst/>
          </a:prstGeom>
          <a:ln>
            <a:solidFill>
              <a:schemeClr val="tx1"/>
            </a:solidFill>
          </a:ln>
        </p:spPr>
      </p:pic>
      <p:sp>
        <p:nvSpPr>
          <p:cNvPr id="3" name="Rounded Rectangular Callout 2"/>
          <p:cNvSpPr/>
          <p:nvPr/>
        </p:nvSpPr>
        <p:spPr>
          <a:xfrm>
            <a:off x="5019675" y="3838575"/>
            <a:ext cx="3562350" cy="1028700"/>
          </a:xfrm>
          <a:prstGeom prst="wedgeRoundRectCallout">
            <a:avLst>
              <a:gd name="adj1" fmla="val -76581"/>
              <a:gd name="adj2" fmla="val 42959"/>
              <a:gd name="adj3" fmla="val 16667"/>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50" dirty="0"/>
              <a:t>Concepts in the Situation with explicit context hierarchy should be regarded as information entities (which are generically dependent continuants) rather than situations or life phases (which are occurrents).</a:t>
            </a:r>
          </a:p>
        </p:txBody>
      </p:sp>
      <p:sp>
        <p:nvSpPr>
          <p:cNvPr id="6" name="Slide Number Placeholder 5"/>
          <p:cNvSpPr>
            <a:spLocks noGrp="1"/>
          </p:cNvSpPr>
          <p:nvPr>
            <p:ph type="sldNum" sz="quarter" idx="4"/>
          </p:nvPr>
        </p:nvSpPr>
        <p:spPr/>
        <p:txBody>
          <a:bodyPr/>
          <a:lstStyle/>
          <a:p>
            <a:fld id="{E72A2698-25A6-BB44-BDF3-496AA86874BD}" type="slidenum">
              <a:rPr lang="en-US" smtClean="0"/>
              <a:pPr/>
              <a:t>17</a:t>
            </a:fld>
            <a:endParaRPr lang="en-US"/>
          </a:p>
        </p:txBody>
      </p:sp>
    </p:spTree>
    <p:extLst>
      <p:ext uri="{BB962C8B-B14F-4D97-AF65-F5344CB8AC3E}">
        <p14:creationId xmlns:p14="http://schemas.microsoft.com/office/powerpoint/2010/main" val="71109865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5944" y="522514"/>
            <a:ext cx="6853300" cy="699837"/>
          </a:xfrm>
        </p:spPr>
        <p:txBody>
          <a:bodyPr/>
          <a:lstStyle/>
          <a:p>
            <a:r>
              <a:rPr lang="en-US" dirty="0" smtClean="0"/>
              <a:t>Identifying allowed observation result values within the Qualifier value hierarchy</a:t>
            </a:r>
            <a:endParaRPr lang="en-US" dirty="0"/>
          </a:p>
        </p:txBody>
      </p:sp>
      <p:sp>
        <p:nvSpPr>
          <p:cNvPr id="3" name="Content Placeholder 2"/>
          <p:cNvSpPr>
            <a:spLocks noGrp="1"/>
          </p:cNvSpPr>
          <p:nvPr>
            <p:ph idx="1"/>
          </p:nvPr>
        </p:nvSpPr>
        <p:spPr/>
        <p:txBody>
          <a:bodyPr/>
          <a:lstStyle/>
          <a:p>
            <a:r>
              <a:rPr lang="en-US" dirty="0" smtClean="0"/>
              <a:t>Currently, many concepts scattered around the Qualifier value hierarchy can be used as allowed values for qualitative (i.e., non-numeric) observation results.</a:t>
            </a:r>
          </a:p>
          <a:p>
            <a:endParaRPr lang="en-US" dirty="0" smtClean="0"/>
          </a:p>
          <a:p>
            <a:r>
              <a:rPr lang="en-US" dirty="0" smtClean="0"/>
              <a:t>Greater clarity could be achieved by one or both of the following:</a:t>
            </a:r>
          </a:p>
          <a:p>
            <a:pPr lvl="1"/>
            <a:r>
              <a:rPr lang="en-US" dirty="0" smtClean="0"/>
              <a:t>Labeling each allowed value for a qualitative observation result with a </a:t>
            </a:r>
            <a:r>
              <a:rPr lang="en-US" b="1" dirty="0" smtClean="0"/>
              <a:t>semantic tag</a:t>
            </a:r>
            <a:r>
              <a:rPr lang="en-US" dirty="0" smtClean="0"/>
              <a:t>, such as </a:t>
            </a:r>
            <a:r>
              <a:rPr lang="en-US" b="1" dirty="0" smtClean="0"/>
              <a:t>(observation result value) (qualifier value)</a:t>
            </a:r>
          </a:p>
          <a:p>
            <a:pPr lvl="1"/>
            <a:endParaRPr lang="en-US" b="1" dirty="0" smtClean="0"/>
          </a:p>
          <a:p>
            <a:pPr lvl="1"/>
            <a:r>
              <a:rPr lang="en-US" dirty="0" smtClean="0"/>
              <a:t>Creating a </a:t>
            </a:r>
            <a:r>
              <a:rPr lang="en-US" b="1" dirty="0" smtClean="0"/>
              <a:t>sub-hierarchy </a:t>
            </a:r>
            <a:r>
              <a:rPr lang="en-US" dirty="0" smtClean="0"/>
              <a:t>of allowed observation result values within the Qualifier value hierarchy could be grouped by a common ancestor.</a:t>
            </a:r>
            <a:endParaRPr lang="en-US" dirty="0"/>
          </a:p>
        </p:txBody>
      </p:sp>
      <p:sp>
        <p:nvSpPr>
          <p:cNvPr id="4" name="Slide Number Placeholder 3"/>
          <p:cNvSpPr>
            <a:spLocks noGrp="1"/>
          </p:cNvSpPr>
          <p:nvPr>
            <p:ph type="sldNum" sz="quarter" idx="10"/>
          </p:nvPr>
        </p:nvSpPr>
        <p:spPr/>
        <p:txBody>
          <a:bodyPr/>
          <a:lstStyle/>
          <a:p>
            <a:fld id="{E72A2698-25A6-BB44-BDF3-496AA86874BD}" type="slidenum">
              <a:rPr lang="en-US" smtClean="0"/>
              <a:pPr/>
              <a:t>18</a:t>
            </a:fld>
            <a:endParaRPr lang="en-US" dirty="0"/>
          </a:p>
        </p:txBody>
      </p:sp>
    </p:spTree>
    <p:extLst>
      <p:ext uri="{BB962C8B-B14F-4D97-AF65-F5344CB8AC3E}">
        <p14:creationId xmlns:p14="http://schemas.microsoft.com/office/powerpoint/2010/main" val="74335375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8067726" cy="1846416"/>
          </a:xfrm>
        </p:spPr>
        <p:txBody>
          <a:bodyPr/>
          <a:lstStyle/>
          <a:p>
            <a:r>
              <a:rPr lang="en-US" dirty="0" smtClean="0"/>
              <a:t>Suggested modeling options: </a:t>
            </a:r>
            <a:r>
              <a:rPr lang="en-US" i="1" dirty="0" smtClean="0"/>
              <a:t>WHERE SHOULD WE PUT OBSERVATION RESULTS</a:t>
            </a:r>
            <a:r>
              <a:rPr lang="en-US" dirty="0" smtClean="0"/>
              <a:t>?</a:t>
            </a:r>
            <a:br>
              <a:rPr lang="en-US" dirty="0" smtClean="0"/>
            </a:br>
            <a:endParaRPr lang="en-US" dirty="0"/>
          </a:p>
        </p:txBody>
      </p:sp>
      <p:sp>
        <p:nvSpPr>
          <p:cNvPr id="3" name="Text Placeholder 2"/>
          <p:cNvSpPr>
            <a:spLocks noGrp="1"/>
          </p:cNvSpPr>
          <p:nvPr>
            <p:ph type="body" idx="1"/>
          </p:nvPr>
        </p:nvSpPr>
        <p:spPr>
          <a:xfrm>
            <a:off x="728028" y="2703870"/>
            <a:ext cx="7772400" cy="1506385"/>
          </a:xfrm>
        </p:spPr>
        <p:txBody>
          <a:bodyPr/>
          <a:lstStyle/>
          <a:p>
            <a:pPr algn="r"/>
            <a:r>
              <a:rPr lang="en-US" dirty="0" smtClean="0"/>
              <a:t>A separate observation result hierarchy</a:t>
            </a:r>
          </a:p>
          <a:p>
            <a:pPr algn="r"/>
            <a:r>
              <a:rPr lang="en-US" dirty="0" smtClean="0"/>
              <a:t>Findings as observation results</a:t>
            </a:r>
          </a:p>
          <a:p>
            <a:pPr algn="r"/>
            <a:r>
              <a:rPr lang="en-US" dirty="0" smtClean="0"/>
              <a:t>Expanding the existing Clinical finding hierarchy</a:t>
            </a:r>
            <a:endParaRPr lang="en-US" dirty="0"/>
          </a:p>
        </p:txBody>
      </p:sp>
      <p:sp>
        <p:nvSpPr>
          <p:cNvPr id="4" name="Slide Number Placeholder 3"/>
          <p:cNvSpPr>
            <a:spLocks noGrp="1"/>
          </p:cNvSpPr>
          <p:nvPr>
            <p:ph type="sldNum" sz="quarter" idx="4"/>
          </p:nvPr>
        </p:nvSpPr>
        <p:spPr/>
        <p:txBody>
          <a:bodyPr/>
          <a:lstStyle/>
          <a:p>
            <a:fld id="{E72A2698-25A6-BB44-BDF3-496AA86874BD}" type="slidenum">
              <a:rPr lang="en-US" smtClean="0"/>
              <a:pPr/>
              <a:t>19</a:t>
            </a:fld>
            <a:endParaRPr lang="en-US"/>
          </a:p>
        </p:txBody>
      </p:sp>
    </p:spTree>
    <p:extLst>
      <p:ext uri="{BB962C8B-B14F-4D97-AF65-F5344CB8AC3E}">
        <p14:creationId xmlns:p14="http://schemas.microsoft.com/office/powerpoint/2010/main" val="1289122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normAutofit/>
          </a:bodyPr>
          <a:lstStyle/>
          <a:p>
            <a:r>
              <a:rPr lang="en-US" dirty="0" smtClean="0"/>
              <a:t>Goals</a:t>
            </a:r>
          </a:p>
          <a:p>
            <a:pPr lvl="1"/>
            <a:r>
              <a:rPr lang="en-US" dirty="0" smtClean="0"/>
              <a:t>Provide a partial response to the concerns expressed </a:t>
            </a:r>
            <a:r>
              <a:rPr lang="en-US" dirty="0" smtClean="0">
                <a:hlinkClick r:id="rId2"/>
              </a:rPr>
              <a:t>here</a:t>
            </a:r>
            <a:r>
              <a:rPr lang="en-US" dirty="0" smtClean="0"/>
              <a:t> by Keith Campbell.</a:t>
            </a:r>
          </a:p>
          <a:p>
            <a:pPr lvl="1"/>
            <a:r>
              <a:rPr lang="en-US" dirty="0" smtClean="0"/>
              <a:t>Propose distinctions that provide greater clarity for modelers.</a:t>
            </a:r>
          </a:p>
          <a:p>
            <a:pPr lvl="1"/>
            <a:endParaRPr lang="en-US" dirty="0" smtClean="0"/>
          </a:p>
          <a:p>
            <a:r>
              <a:rPr lang="en-US" dirty="0" smtClean="0"/>
              <a:t>Some key questions: What is the difference between</a:t>
            </a:r>
          </a:p>
          <a:p>
            <a:pPr lvl="1"/>
            <a:r>
              <a:rPr lang="en-US" dirty="0"/>
              <a:t>A</a:t>
            </a:r>
            <a:r>
              <a:rPr lang="en-US" dirty="0" smtClean="0"/>
              <a:t>n </a:t>
            </a:r>
            <a:r>
              <a:rPr lang="en-US" b="1" dirty="0"/>
              <a:t>observable entity </a:t>
            </a:r>
            <a:r>
              <a:rPr lang="en-US" dirty="0"/>
              <a:t>and a </a:t>
            </a:r>
            <a:r>
              <a:rPr lang="en-US" b="1" dirty="0"/>
              <a:t>clinical finding</a:t>
            </a:r>
            <a:r>
              <a:rPr lang="en-US" dirty="0"/>
              <a:t>?</a:t>
            </a:r>
          </a:p>
          <a:p>
            <a:pPr lvl="1"/>
            <a:r>
              <a:rPr lang="en-US" dirty="0"/>
              <a:t>A</a:t>
            </a:r>
            <a:r>
              <a:rPr lang="en-US" dirty="0" smtClean="0"/>
              <a:t> </a:t>
            </a:r>
            <a:r>
              <a:rPr lang="en-US" b="1" dirty="0"/>
              <a:t>clinical finding </a:t>
            </a:r>
            <a:r>
              <a:rPr lang="en-US" dirty="0"/>
              <a:t>and a </a:t>
            </a:r>
            <a:r>
              <a:rPr lang="en-US" b="1" dirty="0"/>
              <a:t>disorder or diagnosis</a:t>
            </a:r>
            <a:r>
              <a:rPr lang="en-US" dirty="0"/>
              <a:t>?</a:t>
            </a:r>
          </a:p>
          <a:p>
            <a:pPr lvl="1"/>
            <a:r>
              <a:rPr lang="en-US" dirty="0"/>
              <a:t>A</a:t>
            </a:r>
            <a:r>
              <a:rPr lang="en-US" dirty="0" smtClean="0"/>
              <a:t>n </a:t>
            </a:r>
            <a:r>
              <a:rPr lang="en-US" b="1" dirty="0"/>
              <a:t>observation result </a:t>
            </a:r>
            <a:r>
              <a:rPr lang="en-US" dirty="0"/>
              <a:t>and a </a:t>
            </a:r>
            <a:r>
              <a:rPr lang="en-US" b="1" dirty="0"/>
              <a:t>clinical finding</a:t>
            </a:r>
            <a:r>
              <a:rPr lang="en-US" dirty="0" smtClean="0"/>
              <a:t>?</a:t>
            </a:r>
          </a:p>
          <a:p>
            <a:pPr lvl="1"/>
            <a:endParaRPr lang="en-US" dirty="0" smtClean="0"/>
          </a:p>
          <a:p>
            <a:r>
              <a:rPr lang="en-US" dirty="0"/>
              <a:t>The distinction between clinical entities and information entities </a:t>
            </a:r>
            <a:r>
              <a:rPr lang="en-US" dirty="0" smtClean="0"/>
              <a:t>may help </a:t>
            </a:r>
            <a:r>
              <a:rPr lang="en-US" dirty="0"/>
              <a:t>provide some clarity about these questions.</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E72A2698-25A6-BB44-BDF3-496AA86874BD}" type="slidenum">
              <a:rPr lang="en-US" smtClean="0"/>
              <a:pPr/>
              <a:t>2</a:t>
            </a:fld>
            <a:endParaRPr lang="en-US" dirty="0"/>
          </a:p>
        </p:txBody>
      </p:sp>
    </p:spTree>
    <p:extLst>
      <p:ext uri="{BB962C8B-B14F-4D97-AF65-F5344CB8AC3E}">
        <p14:creationId xmlns:p14="http://schemas.microsoft.com/office/powerpoint/2010/main" val="182526450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108" y="162341"/>
            <a:ext cx="6874526" cy="1209351"/>
          </a:xfrm>
        </p:spPr>
        <p:txBody>
          <a:bodyPr>
            <a:normAutofit/>
          </a:bodyPr>
          <a:lstStyle/>
          <a:p>
            <a:r>
              <a:rPr lang="en-US" dirty="0" smtClean="0"/>
              <a:t>Option 1: Refactor existing attributes into a separate </a:t>
            </a:r>
            <a:r>
              <a:rPr lang="en-US" i="1" dirty="0" smtClean="0"/>
              <a:t>Observation result </a:t>
            </a:r>
            <a:r>
              <a:rPr lang="en-US" dirty="0" smtClean="0"/>
              <a:t>hierarchy</a:t>
            </a:r>
            <a:endParaRPr lang="en-US" dirty="0"/>
          </a:p>
        </p:txBody>
      </p:sp>
      <p:sp>
        <p:nvSpPr>
          <p:cNvPr id="10" name="TextBox 9"/>
          <p:cNvSpPr txBox="1"/>
          <p:nvPr/>
        </p:nvSpPr>
        <p:spPr>
          <a:xfrm>
            <a:off x="277723" y="2063859"/>
            <a:ext cx="3209533" cy="338554"/>
          </a:xfrm>
          <a:prstGeom prst="rect">
            <a:avLst/>
          </a:prstGeom>
          <a:noFill/>
        </p:spPr>
        <p:txBody>
          <a:bodyPr wrap="none" rtlCol="0">
            <a:spAutoFit/>
          </a:bodyPr>
          <a:lstStyle/>
          <a:p>
            <a:r>
              <a:rPr lang="en-US" sz="1600" b="1" i="1" dirty="0"/>
              <a:t>From Clinical finding hierarchy</a:t>
            </a:r>
          </a:p>
        </p:txBody>
      </p:sp>
      <p:sp>
        <p:nvSpPr>
          <p:cNvPr id="15" name="TextBox 14"/>
          <p:cNvSpPr txBox="1"/>
          <p:nvPr/>
        </p:nvSpPr>
        <p:spPr>
          <a:xfrm>
            <a:off x="4901710" y="2037748"/>
            <a:ext cx="3288080" cy="338554"/>
          </a:xfrm>
          <a:prstGeom prst="rect">
            <a:avLst/>
          </a:prstGeom>
          <a:noFill/>
        </p:spPr>
        <p:txBody>
          <a:bodyPr wrap="none" rtlCol="0">
            <a:spAutoFit/>
          </a:bodyPr>
          <a:lstStyle/>
          <a:p>
            <a:r>
              <a:rPr lang="en-US" sz="1600" b="1" i="1" dirty="0"/>
              <a:t>To Observation result hierarchy</a:t>
            </a:r>
          </a:p>
        </p:txBody>
      </p:sp>
      <p:sp>
        <p:nvSpPr>
          <p:cNvPr id="16" name="TextBox 15"/>
          <p:cNvSpPr txBox="1"/>
          <p:nvPr/>
        </p:nvSpPr>
        <p:spPr>
          <a:xfrm>
            <a:off x="256434" y="3492015"/>
            <a:ext cx="2350323" cy="338554"/>
          </a:xfrm>
          <a:prstGeom prst="rect">
            <a:avLst/>
          </a:prstGeom>
          <a:noFill/>
        </p:spPr>
        <p:txBody>
          <a:bodyPr wrap="none" rtlCol="0">
            <a:spAutoFit/>
          </a:bodyPr>
          <a:lstStyle/>
          <a:p>
            <a:r>
              <a:rPr lang="en-US" sz="1600" b="1" i="1" dirty="0"/>
              <a:t>From SWEC hierarchy</a:t>
            </a:r>
          </a:p>
        </p:txBody>
      </p:sp>
      <p:sp>
        <p:nvSpPr>
          <p:cNvPr id="17" name="TextBox 16"/>
          <p:cNvSpPr txBox="1"/>
          <p:nvPr/>
        </p:nvSpPr>
        <p:spPr>
          <a:xfrm>
            <a:off x="4949334" y="2493942"/>
            <a:ext cx="1111831" cy="261610"/>
          </a:xfrm>
          <a:prstGeom prst="rect">
            <a:avLst/>
          </a:prstGeom>
          <a:noFill/>
          <a:ln>
            <a:solidFill>
              <a:schemeClr val="tx1"/>
            </a:solidFill>
          </a:ln>
        </p:spPr>
        <p:txBody>
          <a:bodyPr wrap="square" rtlCol="0">
            <a:spAutoFit/>
          </a:bodyPr>
          <a:lstStyle/>
          <a:p>
            <a:r>
              <a:rPr lang="en-US" sz="1100" b="1" dirty="0"/>
              <a:t>INTERPRETS</a:t>
            </a:r>
          </a:p>
        </p:txBody>
      </p:sp>
      <p:sp>
        <p:nvSpPr>
          <p:cNvPr id="18" name="TextBox 17"/>
          <p:cNvSpPr txBox="1"/>
          <p:nvPr/>
        </p:nvSpPr>
        <p:spPr>
          <a:xfrm>
            <a:off x="323107" y="3865633"/>
            <a:ext cx="2283649" cy="430887"/>
          </a:xfrm>
          <a:prstGeom prst="rect">
            <a:avLst/>
          </a:prstGeom>
          <a:noFill/>
          <a:ln>
            <a:solidFill>
              <a:schemeClr val="tx1"/>
            </a:solidFill>
          </a:ln>
        </p:spPr>
        <p:txBody>
          <a:bodyPr wrap="square" rtlCol="0">
            <a:spAutoFit/>
          </a:bodyPr>
          <a:lstStyle/>
          <a:p>
            <a:r>
              <a:rPr lang="en-US" sz="1100" dirty="0"/>
              <a:t>ASSOCIATED FINDING</a:t>
            </a:r>
          </a:p>
          <a:p>
            <a:r>
              <a:rPr lang="en-US" sz="1100" dirty="0"/>
              <a:t>ASSOCIATED PROCEDURE</a:t>
            </a:r>
          </a:p>
        </p:txBody>
      </p:sp>
      <p:sp>
        <p:nvSpPr>
          <p:cNvPr id="19" name="TextBox 18"/>
          <p:cNvSpPr txBox="1"/>
          <p:nvPr/>
        </p:nvSpPr>
        <p:spPr>
          <a:xfrm>
            <a:off x="323108" y="2946405"/>
            <a:ext cx="1982857" cy="261610"/>
          </a:xfrm>
          <a:prstGeom prst="rect">
            <a:avLst/>
          </a:prstGeom>
          <a:noFill/>
          <a:ln>
            <a:solidFill>
              <a:schemeClr val="tx1"/>
            </a:solidFill>
          </a:ln>
        </p:spPr>
        <p:txBody>
          <a:bodyPr wrap="square" rtlCol="0">
            <a:spAutoFit/>
          </a:bodyPr>
          <a:lstStyle/>
          <a:p>
            <a:r>
              <a:rPr lang="en-US" sz="1100" b="1"/>
              <a:t>HAS INTERPRETATION</a:t>
            </a:r>
          </a:p>
        </p:txBody>
      </p:sp>
      <p:sp>
        <p:nvSpPr>
          <p:cNvPr id="20" name="TextBox 19"/>
          <p:cNvSpPr txBox="1"/>
          <p:nvPr/>
        </p:nvSpPr>
        <p:spPr>
          <a:xfrm>
            <a:off x="323108" y="4471542"/>
            <a:ext cx="1946058" cy="430887"/>
          </a:xfrm>
          <a:prstGeom prst="rect">
            <a:avLst/>
          </a:prstGeom>
          <a:noFill/>
          <a:ln>
            <a:solidFill>
              <a:schemeClr val="tx1"/>
            </a:solidFill>
          </a:ln>
        </p:spPr>
        <p:txBody>
          <a:bodyPr wrap="square" rtlCol="0">
            <a:spAutoFit/>
          </a:bodyPr>
          <a:lstStyle/>
          <a:p>
            <a:r>
              <a:rPr lang="en-US" sz="1100" dirty="0"/>
              <a:t>FINDING CONTEXT</a:t>
            </a:r>
          </a:p>
          <a:p>
            <a:r>
              <a:rPr lang="en-US" sz="1100" dirty="0"/>
              <a:t>PROCEDURE CONTEXT</a:t>
            </a:r>
          </a:p>
        </p:txBody>
      </p:sp>
      <p:sp>
        <p:nvSpPr>
          <p:cNvPr id="22" name="TextBox 21"/>
          <p:cNvSpPr txBox="1"/>
          <p:nvPr/>
        </p:nvSpPr>
        <p:spPr>
          <a:xfrm>
            <a:off x="323108" y="2509773"/>
            <a:ext cx="1152995" cy="271730"/>
          </a:xfrm>
          <a:prstGeom prst="rect">
            <a:avLst/>
          </a:prstGeom>
          <a:noFill/>
          <a:ln>
            <a:solidFill>
              <a:schemeClr val="tx1"/>
            </a:solidFill>
          </a:ln>
        </p:spPr>
        <p:txBody>
          <a:bodyPr wrap="square" rtlCol="0">
            <a:spAutoFit/>
          </a:bodyPr>
          <a:lstStyle/>
          <a:p>
            <a:r>
              <a:rPr lang="en-US" sz="1100" b="1" dirty="0"/>
              <a:t>INTERPRETS</a:t>
            </a:r>
          </a:p>
        </p:txBody>
      </p:sp>
      <p:sp>
        <p:nvSpPr>
          <p:cNvPr id="23" name="TextBox 22"/>
          <p:cNvSpPr txBox="1"/>
          <p:nvPr/>
        </p:nvSpPr>
        <p:spPr>
          <a:xfrm>
            <a:off x="4949336" y="2946405"/>
            <a:ext cx="3737464" cy="261610"/>
          </a:xfrm>
          <a:prstGeom prst="rect">
            <a:avLst/>
          </a:prstGeom>
          <a:noFill/>
          <a:ln>
            <a:solidFill>
              <a:schemeClr val="tx1"/>
            </a:solidFill>
          </a:ln>
        </p:spPr>
        <p:txBody>
          <a:bodyPr wrap="square" rtlCol="0">
            <a:spAutoFit/>
          </a:bodyPr>
          <a:lstStyle/>
          <a:p>
            <a:r>
              <a:rPr lang="en-US" sz="1100" b="1"/>
              <a:t>HAS INTERPRETATION / HAS VALUE / HAS RESULT</a:t>
            </a:r>
          </a:p>
        </p:txBody>
      </p:sp>
      <p:sp>
        <p:nvSpPr>
          <p:cNvPr id="25" name="TextBox 24"/>
          <p:cNvSpPr txBox="1"/>
          <p:nvPr/>
        </p:nvSpPr>
        <p:spPr>
          <a:xfrm>
            <a:off x="4884021" y="3909229"/>
            <a:ext cx="3972596" cy="261610"/>
          </a:xfrm>
          <a:prstGeom prst="rect">
            <a:avLst/>
          </a:prstGeom>
          <a:noFill/>
          <a:ln>
            <a:solidFill>
              <a:schemeClr val="tx1"/>
            </a:solidFill>
          </a:ln>
        </p:spPr>
        <p:txBody>
          <a:bodyPr wrap="square" rtlCol="0">
            <a:spAutoFit/>
          </a:bodyPr>
          <a:lstStyle/>
          <a:p>
            <a:r>
              <a:rPr lang="en-US" sz="1100" b="1"/>
              <a:t>IS ABOUT / REFERS TO / HAS OBSERVATION CONTEXT</a:t>
            </a:r>
            <a:endParaRPr lang="en-US" sz="1100" b="1" dirty="0"/>
          </a:p>
        </p:txBody>
      </p:sp>
      <p:cxnSp>
        <p:nvCxnSpPr>
          <p:cNvPr id="32" name="Straight Arrow Connector 31"/>
          <p:cNvCxnSpPr>
            <a:stCxn id="22" idx="3"/>
            <a:endCxn id="17" idx="1"/>
          </p:cNvCxnSpPr>
          <p:nvPr/>
        </p:nvCxnSpPr>
        <p:spPr>
          <a:xfrm flipV="1">
            <a:off x="1476103" y="2624747"/>
            <a:ext cx="3473231" cy="20891"/>
          </a:xfrm>
          <a:prstGeom prst="straightConnector1">
            <a:avLst/>
          </a:prstGeom>
          <a:ln w="254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a:stCxn id="19" idx="3"/>
            <a:endCxn id="23" idx="1"/>
          </p:cNvCxnSpPr>
          <p:nvPr/>
        </p:nvCxnSpPr>
        <p:spPr>
          <a:xfrm>
            <a:off x="2305965" y="3077210"/>
            <a:ext cx="2643371" cy="0"/>
          </a:xfrm>
          <a:prstGeom prst="straightConnector1">
            <a:avLst/>
          </a:prstGeom>
          <a:ln w="254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a:stCxn id="18" idx="3"/>
            <a:endCxn id="25" idx="1"/>
          </p:cNvCxnSpPr>
          <p:nvPr/>
        </p:nvCxnSpPr>
        <p:spPr>
          <a:xfrm flipV="1">
            <a:off x="2606756" y="4040034"/>
            <a:ext cx="2277265" cy="41043"/>
          </a:xfrm>
          <a:prstGeom prst="straightConnector1">
            <a:avLst/>
          </a:prstGeom>
          <a:ln w="254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a:stCxn id="20" idx="3"/>
            <a:endCxn id="23" idx="1"/>
          </p:cNvCxnSpPr>
          <p:nvPr/>
        </p:nvCxnSpPr>
        <p:spPr>
          <a:xfrm flipV="1">
            <a:off x="2269166" y="3077210"/>
            <a:ext cx="2680170" cy="1609776"/>
          </a:xfrm>
          <a:prstGeom prst="straightConnector1">
            <a:avLst/>
          </a:prstGeom>
          <a:ln w="254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323108" y="5077451"/>
            <a:ext cx="2759726" cy="261610"/>
          </a:xfrm>
          <a:prstGeom prst="rect">
            <a:avLst/>
          </a:prstGeom>
          <a:noFill/>
          <a:ln>
            <a:solidFill>
              <a:schemeClr val="tx1"/>
            </a:solidFill>
          </a:ln>
        </p:spPr>
        <p:txBody>
          <a:bodyPr wrap="square" rtlCol="0">
            <a:spAutoFit/>
          </a:bodyPr>
          <a:lstStyle/>
          <a:p>
            <a:r>
              <a:rPr lang="en-US" sz="1100"/>
              <a:t>SUBJECT RELATIONSHIP CONTEXT</a:t>
            </a:r>
            <a:endParaRPr lang="en-US" sz="1100" dirty="0"/>
          </a:p>
        </p:txBody>
      </p:sp>
      <p:sp>
        <p:nvSpPr>
          <p:cNvPr id="24" name="TextBox 23"/>
          <p:cNvSpPr txBox="1"/>
          <p:nvPr/>
        </p:nvSpPr>
        <p:spPr>
          <a:xfrm>
            <a:off x="323109" y="5475609"/>
            <a:ext cx="1619992" cy="430887"/>
          </a:xfrm>
          <a:prstGeom prst="rect">
            <a:avLst/>
          </a:prstGeom>
          <a:noFill/>
          <a:ln>
            <a:solidFill>
              <a:schemeClr val="tx1"/>
            </a:solidFill>
          </a:ln>
        </p:spPr>
        <p:txBody>
          <a:bodyPr wrap="square" rtlCol="0">
            <a:spAutoFit/>
          </a:bodyPr>
          <a:lstStyle/>
          <a:p>
            <a:r>
              <a:rPr lang="en-US" sz="1100" dirty="0"/>
              <a:t>TEMPORAL CONTEXT</a:t>
            </a:r>
          </a:p>
        </p:txBody>
      </p:sp>
      <p:sp>
        <p:nvSpPr>
          <p:cNvPr id="26" name="TextBox 25"/>
          <p:cNvSpPr txBox="1"/>
          <p:nvPr/>
        </p:nvSpPr>
        <p:spPr>
          <a:xfrm>
            <a:off x="4949334" y="5077451"/>
            <a:ext cx="2823065" cy="261610"/>
          </a:xfrm>
          <a:prstGeom prst="rect">
            <a:avLst/>
          </a:prstGeom>
          <a:noFill/>
          <a:ln>
            <a:solidFill>
              <a:schemeClr val="tx1"/>
            </a:solidFill>
          </a:ln>
        </p:spPr>
        <p:txBody>
          <a:bodyPr wrap="square" rtlCol="0">
            <a:spAutoFit/>
          </a:bodyPr>
          <a:lstStyle/>
          <a:p>
            <a:r>
              <a:rPr lang="en-US" sz="1100"/>
              <a:t>SUBJECT RELATIONSHIP CONTEXT</a:t>
            </a:r>
            <a:endParaRPr lang="en-US" sz="1100" dirty="0"/>
          </a:p>
        </p:txBody>
      </p:sp>
      <p:sp>
        <p:nvSpPr>
          <p:cNvPr id="27" name="TextBox 26"/>
          <p:cNvSpPr txBox="1"/>
          <p:nvPr/>
        </p:nvSpPr>
        <p:spPr>
          <a:xfrm>
            <a:off x="4949335" y="5475609"/>
            <a:ext cx="1622915" cy="430887"/>
          </a:xfrm>
          <a:prstGeom prst="rect">
            <a:avLst/>
          </a:prstGeom>
          <a:noFill/>
          <a:ln>
            <a:solidFill>
              <a:schemeClr val="tx1"/>
            </a:solidFill>
          </a:ln>
        </p:spPr>
        <p:txBody>
          <a:bodyPr wrap="square" rtlCol="0">
            <a:spAutoFit/>
          </a:bodyPr>
          <a:lstStyle/>
          <a:p>
            <a:r>
              <a:rPr lang="en-US" sz="1100" dirty="0"/>
              <a:t>TEMPORAL CONTEXT</a:t>
            </a:r>
          </a:p>
        </p:txBody>
      </p:sp>
      <p:cxnSp>
        <p:nvCxnSpPr>
          <p:cNvPr id="42" name="Straight Arrow Connector 41"/>
          <p:cNvCxnSpPr>
            <a:stCxn id="21" idx="3"/>
            <a:endCxn id="26" idx="1"/>
          </p:cNvCxnSpPr>
          <p:nvPr/>
        </p:nvCxnSpPr>
        <p:spPr>
          <a:xfrm>
            <a:off x="3082834" y="5208256"/>
            <a:ext cx="1866500" cy="0"/>
          </a:xfrm>
          <a:prstGeom prst="straightConnector1">
            <a:avLst/>
          </a:prstGeom>
          <a:ln w="254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a:stCxn id="24" idx="3"/>
            <a:endCxn id="27" idx="1"/>
          </p:cNvCxnSpPr>
          <p:nvPr/>
        </p:nvCxnSpPr>
        <p:spPr>
          <a:xfrm>
            <a:off x="1943101" y="5691053"/>
            <a:ext cx="3006234" cy="0"/>
          </a:xfrm>
          <a:prstGeom prst="straightConnector1">
            <a:avLst/>
          </a:prstGeom>
          <a:ln w="254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3" name="Slide Number Placeholder 2"/>
          <p:cNvSpPr>
            <a:spLocks noGrp="1"/>
          </p:cNvSpPr>
          <p:nvPr>
            <p:ph type="sldNum" sz="quarter" idx="4"/>
          </p:nvPr>
        </p:nvSpPr>
        <p:spPr/>
        <p:txBody>
          <a:bodyPr/>
          <a:lstStyle/>
          <a:p>
            <a:fld id="{E72A2698-25A6-BB44-BDF3-496AA86874BD}" type="slidenum">
              <a:rPr lang="en-US" smtClean="0"/>
              <a:pPr/>
              <a:t>20</a:t>
            </a:fld>
            <a:endParaRPr lang="en-US"/>
          </a:p>
        </p:txBody>
      </p:sp>
    </p:spTree>
    <p:extLst>
      <p:ext uri="{BB962C8B-B14F-4D97-AF65-F5344CB8AC3E}">
        <p14:creationId xmlns:p14="http://schemas.microsoft.com/office/powerpoint/2010/main" val="191443706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26571" y="457200"/>
            <a:ext cx="6741077" cy="765151"/>
          </a:xfrm>
        </p:spPr>
        <p:txBody>
          <a:bodyPr/>
          <a:lstStyle/>
          <a:p>
            <a:r>
              <a:rPr lang="en-US" dirty="0" smtClean="0"/>
              <a:t>Option 1 Example: Presence or absence of dot-blot hemorrhage</a:t>
            </a:r>
            <a:endParaRPr lang="en-US" dirty="0"/>
          </a:p>
        </p:txBody>
      </p:sp>
      <p:sp>
        <p:nvSpPr>
          <p:cNvPr id="5" name="TextBox 4"/>
          <p:cNvSpPr txBox="1"/>
          <p:nvPr/>
        </p:nvSpPr>
        <p:spPr>
          <a:xfrm>
            <a:off x="218531" y="2099010"/>
            <a:ext cx="8134350" cy="1015663"/>
          </a:xfrm>
          <a:prstGeom prst="rect">
            <a:avLst/>
          </a:prstGeom>
          <a:noFill/>
          <a:ln>
            <a:noFill/>
          </a:ln>
        </p:spPr>
        <p:txBody>
          <a:bodyPr wrap="square" rtlCol="0">
            <a:spAutoFit/>
          </a:bodyPr>
          <a:lstStyle/>
          <a:p>
            <a:r>
              <a:rPr lang="en-US" sz="1200" b="1" dirty="0">
                <a:latin typeface="Courier" charset="0"/>
                <a:ea typeface="Courier" charset="0"/>
                <a:cs typeface="Courier" charset="0"/>
              </a:rPr>
              <a:t>|Observable entity|:</a:t>
            </a:r>
          </a:p>
          <a:p>
            <a:r>
              <a:rPr lang="en-US" sz="1200" b="1" dirty="0">
                <a:latin typeface="Courier" charset="0"/>
                <a:ea typeface="Courier" charset="0"/>
                <a:cs typeface="Courier" charset="0"/>
              </a:rPr>
              <a:t>	|property type| = |presence-absence status (property) (qualifier value)|,</a:t>
            </a:r>
          </a:p>
          <a:p>
            <a:r>
              <a:rPr lang="en-US" sz="1200" b="1" dirty="0">
                <a:latin typeface="Courier" charset="0"/>
                <a:ea typeface="Courier" charset="0"/>
                <a:cs typeface="Courier" charset="0"/>
              </a:rPr>
              <a:t>	|inheres in| = 52988006 |Lesion (morphologic abnormality)|,</a:t>
            </a:r>
          </a:p>
          <a:p>
            <a:r>
              <a:rPr lang="en-US" sz="1200" b="1" dirty="0">
                <a:latin typeface="Courier" charset="0"/>
                <a:ea typeface="Courier" charset="0"/>
                <a:cs typeface="Courier" charset="0"/>
              </a:rPr>
              <a:t>	|inherent location| = 5665001 |Retinal structure (body structure)|,</a:t>
            </a:r>
          </a:p>
          <a:p>
            <a:r>
              <a:rPr lang="en-US" sz="1200" b="1" dirty="0">
                <a:latin typeface="Courier" charset="0"/>
                <a:ea typeface="Courier" charset="0"/>
                <a:cs typeface="Courier" charset="0"/>
              </a:rPr>
              <a:t>	|using device| = 309640002 |Ophthalmoscope (physical object)|</a:t>
            </a:r>
          </a:p>
        </p:txBody>
      </p:sp>
      <p:sp>
        <p:nvSpPr>
          <p:cNvPr id="6" name="TextBox 5"/>
          <p:cNvSpPr txBox="1"/>
          <p:nvPr/>
        </p:nvSpPr>
        <p:spPr>
          <a:xfrm>
            <a:off x="254179" y="1775770"/>
            <a:ext cx="8229600" cy="276999"/>
          </a:xfrm>
          <a:prstGeom prst="rect">
            <a:avLst/>
          </a:prstGeom>
          <a:noFill/>
        </p:spPr>
        <p:txBody>
          <a:bodyPr wrap="square" rtlCol="0">
            <a:spAutoFit/>
          </a:bodyPr>
          <a:lstStyle/>
          <a:p>
            <a:r>
              <a:rPr lang="en-US" sz="1200" b="1" u="sng" dirty="0">
                <a:latin typeface="Courier" charset="0"/>
                <a:ea typeface="Courier" charset="0"/>
                <a:cs typeface="Courier" charset="0"/>
              </a:rPr>
              <a:t>Presence/absence of retinal lesion by ophthalmoscopy (observable entity) </a:t>
            </a:r>
          </a:p>
        </p:txBody>
      </p:sp>
      <p:sp>
        <p:nvSpPr>
          <p:cNvPr id="7" name="TextBox 6"/>
          <p:cNvSpPr txBox="1"/>
          <p:nvPr/>
        </p:nvSpPr>
        <p:spPr>
          <a:xfrm>
            <a:off x="209006" y="4124326"/>
            <a:ext cx="8934994" cy="1384995"/>
          </a:xfrm>
          <a:prstGeom prst="rect">
            <a:avLst/>
          </a:prstGeom>
          <a:noFill/>
          <a:ln>
            <a:noFill/>
          </a:ln>
        </p:spPr>
        <p:txBody>
          <a:bodyPr wrap="square" rtlCol="0">
            <a:spAutoFit/>
          </a:bodyPr>
          <a:lstStyle/>
          <a:p>
            <a:r>
              <a:rPr lang="en-US" sz="1200" b="1" dirty="0">
                <a:latin typeface="Courier" charset="0"/>
                <a:ea typeface="Courier" charset="0"/>
                <a:cs typeface="Courier" charset="0"/>
              </a:rPr>
              <a:t>|Observation result|:</a:t>
            </a:r>
          </a:p>
          <a:p>
            <a:r>
              <a:rPr lang="en-US" sz="1200" b="1" dirty="0">
                <a:latin typeface="Courier" charset="0"/>
                <a:ea typeface="Courier" charset="0"/>
                <a:cs typeface="Courier" charset="0"/>
              </a:rPr>
              <a:t>	|is about / refers to / has observation context| = </a:t>
            </a:r>
          </a:p>
          <a:p>
            <a:r>
              <a:rPr lang="en-US" sz="1200" b="1" dirty="0">
                <a:latin typeface="Courier" charset="0"/>
                <a:ea typeface="Courier" charset="0"/>
                <a:cs typeface="Courier" charset="0"/>
              </a:rPr>
              <a:t>		247133006 |Retinal dot hemorrhage (finding)|,</a:t>
            </a:r>
          </a:p>
          <a:p>
            <a:r>
              <a:rPr lang="en-US" sz="1200" b="1" dirty="0">
                <a:latin typeface="Courier" charset="0"/>
                <a:ea typeface="Courier" charset="0"/>
                <a:cs typeface="Courier" charset="0"/>
              </a:rPr>
              <a:t>	|interprets| = </a:t>
            </a:r>
          </a:p>
          <a:p>
            <a:r>
              <a:rPr lang="en-US" sz="1200" b="1" dirty="0">
                <a:latin typeface="Courier" charset="0"/>
                <a:ea typeface="Courier" charset="0"/>
                <a:cs typeface="Courier" charset="0"/>
              </a:rPr>
              <a:t>		|Presence/absence of retinal lesion by ophthalmoscopy (observable entity)|,</a:t>
            </a:r>
          </a:p>
          <a:p>
            <a:r>
              <a:rPr lang="en-US" sz="1200" b="1" dirty="0">
                <a:latin typeface="Courier" charset="0"/>
                <a:ea typeface="Courier" charset="0"/>
                <a:cs typeface="Courier" charset="0"/>
              </a:rPr>
              <a:t>	|has interpretation / has value / has result| = </a:t>
            </a:r>
          </a:p>
          <a:p>
            <a:r>
              <a:rPr lang="en-US" sz="1200" b="1" dirty="0">
                <a:latin typeface="Courier" charset="0"/>
                <a:ea typeface="Courier" charset="0"/>
                <a:cs typeface="Courier" charset="0"/>
              </a:rPr>
              <a:t>		|Present (observation result value) (qualifier value)</a:t>
            </a:r>
          </a:p>
        </p:txBody>
      </p:sp>
      <p:sp>
        <p:nvSpPr>
          <p:cNvPr id="8" name="TextBox 7"/>
          <p:cNvSpPr txBox="1"/>
          <p:nvPr/>
        </p:nvSpPr>
        <p:spPr>
          <a:xfrm>
            <a:off x="236489" y="3694668"/>
            <a:ext cx="8134350" cy="276999"/>
          </a:xfrm>
          <a:prstGeom prst="rect">
            <a:avLst/>
          </a:prstGeom>
          <a:noFill/>
        </p:spPr>
        <p:txBody>
          <a:bodyPr wrap="square" rtlCol="0">
            <a:spAutoFit/>
          </a:bodyPr>
          <a:lstStyle/>
          <a:p>
            <a:r>
              <a:rPr lang="en-US" sz="1200" b="1" u="sng" dirty="0">
                <a:latin typeface="Courier" charset="0"/>
                <a:ea typeface="Courier" charset="0"/>
                <a:cs typeface="Courier" charset="0"/>
              </a:rPr>
              <a:t>Dot-blot hemorrhage present (observation result)</a:t>
            </a:r>
          </a:p>
        </p:txBody>
      </p:sp>
      <p:sp>
        <p:nvSpPr>
          <p:cNvPr id="2" name="Slide Number Placeholder 1"/>
          <p:cNvSpPr>
            <a:spLocks noGrp="1"/>
          </p:cNvSpPr>
          <p:nvPr>
            <p:ph type="sldNum" sz="quarter" idx="4"/>
          </p:nvPr>
        </p:nvSpPr>
        <p:spPr/>
        <p:txBody>
          <a:bodyPr/>
          <a:lstStyle/>
          <a:p>
            <a:fld id="{E72A2698-25A6-BB44-BDF3-496AA86874BD}" type="slidenum">
              <a:rPr lang="en-US" smtClean="0"/>
              <a:pPr/>
              <a:t>21</a:t>
            </a:fld>
            <a:endParaRPr lang="en-US"/>
          </a:p>
        </p:txBody>
      </p:sp>
    </p:spTree>
    <p:extLst>
      <p:ext uri="{BB962C8B-B14F-4D97-AF65-F5344CB8AC3E}">
        <p14:creationId xmlns:p14="http://schemas.microsoft.com/office/powerpoint/2010/main" val="19631887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Option 1: Pros and cons</a:t>
            </a:r>
            <a:endParaRPr lang="en-US" dirty="0"/>
          </a:p>
        </p:txBody>
      </p:sp>
      <p:sp>
        <p:nvSpPr>
          <p:cNvPr id="3" name="Content Placeholder 2"/>
          <p:cNvSpPr>
            <a:spLocks noGrp="1"/>
          </p:cNvSpPr>
          <p:nvPr>
            <p:ph idx="1"/>
          </p:nvPr>
        </p:nvSpPr>
        <p:spPr/>
        <p:txBody>
          <a:bodyPr/>
          <a:lstStyle/>
          <a:p>
            <a:r>
              <a:rPr lang="en-US" dirty="0" smtClean="0"/>
              <a:t>Pros</a:t>
            </a:r>
          </a:p>
          <a:p>
            <a:pPr lvl="1"/>
            <a:r>
              <a:rPr lang="en-US" dirty="0" smtClean="0"/>
              <a:t>Clean ontological separation among clinical entities, features of clinical entities (observables), and information entities (observation results)</a:t>
            </a:r>
          </a:p>
          <a:p>
            <a:pPr lvl="1"/>
            <a:r>
              <a:rPr lang="en-US" dirty="0" smtClean="0"/>
              <a:t>Situation with explicit context concept could be consolidated into an observation result hierarchy</a:t>
            </a:r>
          </a:p>
          <a:p>
            <a:endParaRPr lang="en-US" dirty="0" smtClean="0"/>
          </a:p>
          <a:p>
            <a:r>
              <a:rPr lang="en-US" dirty="0" smtClean="0"/>
              <a:t>Cons</a:t>
            </a:r>
          </a:p>
          <a:p>
            <a:pPr lvl="1"/>
            <a:r>
              <a:rPr lang="en-US" dirty="0" smtClean="0"/>
              <a:t>Requires introduction of a new top-level hierarchy</a:t>
            </a:r>
          </a:p>
          <a:p>
            <a:pPr lvl="1"/>
            <a:r>
              <a:rPr lang="en-US" dirty="0" smtClean="0"/>
              <a:t>Requires “splitting” the existing Clinical finding hierarchy</a:t>
            </a:r>
          </a:p>
          <a:p>
            <a:pPr lvl="1"/>
            <a:r>
              <a:rPr lang="en-US" dirty="0" smtClean="0"/>
              <a:t>Default contexts are problematic (see next slide)</a:t>
            </a:r>
          </a:p>
          <a:p>
            <a:pPr lvl="1"/>
            <a:endParaRPr lang="en-US" dirty="0"/>
          </a:p>
        </p:txBody>
      </p:sp>
      <p:sp>
        <p:nvSpPr>
          <p:cNvPr id="4" name="Slide Number Placeholder 3"/>
          <p:cNvSpPr>
            <a:spLocks noGrp="1"/>
          </p:cNvSpPr>
          <p:nvPr>
            <p:ph type="sldNum" sz="quarter" idx="10"/>
          </p:nvPr>
        </p:nvSpPr>
        <p:spPr/>
        <p:txBody>
          <a:bodyPr/>
          <a:lstStyle/>
          <a:p>
            <a:fld id="{E72A2698-25A6-BB44-BDF3-496AA86874BD}" type="slidenum">
              <a:rPr lang="en-US" smtClean="0"/>
              <a:pPr/>
              <a:t>22</a:t>
            </a:fld>
            <a:endParaRPr lang="en-US" dirty="0"/>
          </a:p>
        </p:txBody>
      </p:sp>
    </p:spTree>
    <p:extLst>
      <p:ext uri="{BB962C8B-B14F-4D97-AF65-F5344CB8AC3E}">
        <p14:creationId xmlns:p14="http://schemas.microsoft.com/office/powerpoint/2010/main" val="99645033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E72A2698-25A6-BB44-BDF3-496AA86874BD}" type="slidenum">
              <a:rPr lang="en-US" smtClean="0"/>
              <a:pPr/>
              <a:t>23</a:t>
            </a:fld>
            <a:endParaRPr lang="en-US" dirty="0"/>
          </a:p>
        </p:txBody>
      </p:sp>
      <p:sp>
        <p:nvSpPr>
          <p:cNvPr id="3" name="Content Placeholder 2"/>
          <p:cNvSpPr>
            <a:spLocks noGrp="1"/>
          </p:cNvSpPr>
          <p:nvPr>
            <p:ph idx="1"/>
          </p:nvPr>
        </p:nvSpPr>
        <p:spPr/>
        <p:txBody>
          <a:bodyPr/>
          <a:lstStyle/>
          <a:p>
            <a:r>
              <a:rPr lang="en-US" dirty="0"/>
              <a:t>Default contexts are arguably problematic because they are really implied observation results, which makes it difficult to maintain a clear distinction between information entities and the clinical entities to which they refer</a:t>
            </a:r>
            <a:r>
              <a:rPr lang="en-US" dirty="0" smtClean="0"/>
              <a:t>.</a:t>
            </a:r>
          </a:p>
          <a:p>
            <a:endParaRPr lang="en-US" dirty="0"/>
          </a:p>
          <a:p>
            <a:r>
              <a:rPr lang="en-US" dirty="0"/>
              <a:t>A possible solution is to create a reference set that “reifies” default observation results by providing explicit values for the </a:t>
            </a:r>
            <a:r>
              <a:rPr lang="en-US" sz="2800" dirty="0"/>
              <a:t>relevant</a:t>
            </a:r>
            <a:r>
              <a:rPr lang="en-US" dirty="0"/>
              <a:t> </a:t>
            </a:r>
            <a:r>
              <a:rPr lang="en-US" dirty="0" smtClean="0"/>
              <a:t>attributes: </a:t>
            </a:r>
          </a:p>
          <a:p>
            <a:pPr lvl="1"/>
            <a:r>
              <a:rPr lang="en-US" dirty="0" smtClean="0"/>
              <a:t>INTERPRETS</a:t>
            </a:r>
          </a:p>
          <a:p>
            <a:pPr lvl="1"/>
            <a:r>
              <a:rPr lang="en-US" dirty="0" smtClean="0"/>
              <a:t>HAS </a:t>
            </a:r>
            <a:r>
              <a:rPr lang="en-US" dirty="0"/>
              <a:t>INTERPRETATION / HAS VALUE / HAS </a:t>
            </a:r>
            <a:r>
              <a:rPr lang="en-US" dirty="0" smtClean="0"/>
              <a:t>RESULT</a:t>
            </a:r>
          </a:p>
          <a:p>
            <a:pPr lvl="1"/>
            <a:r>
              <a:rPr lang="en-US" dirty="0" smtClean="0"/>
              <a:t>SUBJECT </a:t>
            </a:r>
            <a:r>
              <a:rPr lang="en-US" dirty="0"/>
              <a:t>RELATIONSHIP </a:t>
            </a:r>
            <a:r>
              <a:rPr lang="en-US" dirty="0" smtClean="0"/>
              <a:t>CONTEXT</a:t>
            </a:r>
          </a:p>
          <a:p>
            <a:pPr lvl="1"/>
            <a:r>
              <a:rPr lang="en-US" dirty="0" smtClean="0"/>
              <a:t>TEMPORAL CONTEXT</a:t>
            </a:r>
            <a:endParaRPr lang="en-US" dirty="0"/>
          </a:p>
          <a:p>
            <a:endParaRPr lang="en-US" dirty="0"/>
          </a:p>
        </p:txBody>
      </p:sp>
      <p:sp>
        <p:nvSpPr>
          <p:cNvPr id="4" name="Title 3"/>
          <p:cNvSpPr>
            <a:spLocks noGrp="1"/>
          </p:cNvSpPr>
          <p:nvPr>
            <p:ph type="title"/>
          </p:nvPr>
        </p:nvSpPr>
        <p:spPr/>
        <p:txBody>
          <a:bodyPr/>
          <a:lstStyle/>
          <a:p>
            <a:r>
              <a:rPr lang="en-US" dirty="0" smtClean="0"/>
              <a:t>The problem </a:t>
            </a:r>
            <a:r>
              <a:rPr lang="en-US" dirty="0"/>
              <a:t>of default contexts </a:t>
            </a:r>
          </a:p>
        </p:txBody>
      </p:sp>
    </p:spTree>
    <p:extLst>
      <p:ext uri="{BB962C8B-B14F-4D97-AF65-F5344CB8AC3E}">
        <p14:creationId xmlns:p14="http://schemas.microsoft.com/office/powerpoint/2010/main" val="109502306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1329" y="139326"/>
            <a:ext cx="6610448" cy="1162968"/>
          </a:xfrm>
        </p:spPr>
        <p:txBody>
          <a:bodyPr>
            <a:noAutofit/>
          </a:bodyPr>
          <a:lstStyle/>
          <a:p>
            <a:r>
              <a:rPr lang="en-US" sz="2700" dirty="0"/>
              <a:t>Option 2: Same as Option 1, but assert that the phrase </a:t>
            </a:r>
            <a:r>
              <a:rPr lang="en-US" sz="2700" i="1" dirty="0"/>
              <a:t>Clinical</a:t>
            </a:r>
            <a:r>
              <a:rPr lang="en-US" sz="2700" dirty="0"/>
              <a:t> </a:t>
            </a:r>
            <a:r>
              <a:rPr lang="en-US" sz="2700" i="1" dirty="0"/>
              <a:t>finding</a:t>
            </a:r>
            <a:r>
              <a:rPr lang="en-US" sz="2700" dirty="0"/>
              <a:t> is simply another name for the phrase </a:t>
            </a:r>
            <a:r>
              <a:rPr lang="en-US" sz="2700" i="1" dirty="0"/>
              <a:t>Observation result.</a:t>
            </a:r>
            <a:endParaRPr lang="en-US" sz="2700" dirty="0"/>
          </a:p>
        </p:txBody>
      </p:sp>
      <p:sp>
        <p:nvSpPr>
          <p:cNvPr id="4" name="TextBox 3"/>
          <p:cNvSpPr txBox="1"/>
          <p:nvPr/>
        </p:nvSpPr>
        <p:spPr>
          <a:xfrm>
            <a:off x="311329" y="1529780"/>
            <a:ext cx="3917861" cy="1200329"/>
          </a:xfrm>
          <a:prstGeom prst="rect">
            <a:avLst/>
          </a:prstGeom>
          <a:noFill/>
          <a:ln>
            <a:solidFill>
              <a:srgbClr val="0070C0"/>
            </a:solidFill>
          </a:ln>
        </p:spPr>
        <p:txBody>
          <a:bodyPr wrap="square" rtlCol="0">
            <a:spAutoFit/>
          </a:bodyPr>
          <a:lstStyle/>
          <a:p>
            <a:r>
              <a:rPr lang="en-US" sz="1800" b="1" i="1" dirty="0">
                <a:solidFill>
                  <a:srgbClr val="0070C0"/>
                </a:solidFill>
              </a:rPr>
              <a:t>Existing </a:t>
            </a:r>
            <a:r>
              <a:rPr lang="en-US" sz="1800" b="1" i="1" u="sng" dirty="0">
                <a:solidFill>
                  <a:srgbClr val="0070C0"/>
                </a:solidFill>
              </a:rPr>
              <a:t>Clinical finding </a:t>
            </a:r>
            <a:r>
              <a:rPr lang="en-US" sz="1800" b="1" i="1" dirty="0">
                <a:solidFill>
                  <a:srgbClr val="0070C0"/>
                </a:solidFill>
              </a:rPr>
              <a:t>hierarchy is </a:t>
            </a:r>
            <a:r>
              <a:rPr lang="en-US" sz="1800" b="1" i="1" dirty="0" smtClean="0">
                <a:solidFill>
                  <a:srgbClr val="0070C0"/>
                </a:solidFill>
              </a:rPr>
              <a:t>renamed to </a:t>
            </a:r>
          </a:p>
          <a:p>
            <a:r>
              <a:rPr lang="en-US" sz="1800" b="1" i="1" u="sng" dirty="0" smtClean="0">
                <a:solidFill>
                  <a:srgbClr val="0070C0"/>
                </a:solidFill>
              </a:rPr>
              <a:t>Clinical </a:t>
            </a:r>
            <a:r>
              <a:rPr lang="en-US" sz="1800" b="1" i="1" u="sng" dirty="0">
                <a:solidFill>
                  <a:srgbClr val="0070C0"/>
                </a:solidFill>
              </a:rPr>
              <a:t>life phase </a:t>
            </a:r>
            <a:r>
              <a:rPr lang="en-US" sz="1800" b="1" i="1" dirty="0">
                <a:solidFill>
                  <a:srgbClr val="0070C0"/>
                </a:solidFill>
              </a:rPr>
              <a:t>or </a:t>
            </a:r>
            <a:endParaRPr lang="en-US" sz="1800" b="1" i="1" dirty="0" smtClean="0">
              <a:solidFill>
                <a:srgbClr val="0070C0"/>
              </a:solidFill>
            </a:endParaRPr>
          </a:p>
          <a:p>
            <a:r>
              <a:rPr lang="en-US" sz="1800" b="1" i="1" u="sng" dirty="0" smtClean="0">
                <a:solidFill>
                  <a:srgbClr val="0070C0"/>
                </a:solidFill>
              </a:rPr>
              <a:t>Clinical </a:t>
            </a:r>
            <a:r>
              <a:rPr lang="en-US" sz="1800" b="1" i="1" u="sng" dirty="0">
                <a:solidFill>
                  <a:srgbClr val="0070C0"/>
                </a:solidFill>
              </a:rPr>
              <a:t>entity</a:t>
            </a:r>
          </a:p>
        </p:txBody>
      </p:sp>
      <p:sp>
        <p:nvSpPr>
          <p:cNvPr id="5" name="TextBox 4"/>
          <p:cNvSpPr txBox="1"/>
          <p:nvPr/>
        </p:nvSpPr>
        <p:spPr>
          <a:xfrm>
            <a:off x="4620619" y="1566862"/>
            <a:ext cx="3865161" cy="923330"/>
          </a:xfrm>
          <a:prstGeom prst="rect">
            <a:avLst/>
          </a:prstGeom>
          <a:noFill/>
          <a:ln>
            <a:solidFill>
              <a:srgbClr val="0070C0"/>
            </a:solidFill>
          </a:ln>
        </p:spPr>
        <p:txBody>
          <a:bodyPr wrap="none" rtlCol="0">
            <a:spAutoFit/>
          </a:bodyPr>
          <a:lstStyle/>
          <a:p>
            <a:r>
              <a:rPr lang="en-US" sz="1800" b="1" i="1" dirty="0">
                <a:solidFill>
                  <a:srgbClr val="0070C0"/>
                </a:solidFill>
              </a:rPr>
              <a:t>New </a:t>
            </a:r>
            <a:r>
              <a:rPr lang="en-US" sz="1800" b="1" i="1" u="sng" dirty="0">
                <a:solidFill>
                  <a:srgbClr val="0070C0"/>
                </a:solidFill>
              </a:rPr>
              <a:t>Observation result</a:t>
            </a:r>
            <a:r>
              <a:rPr lang="en-US" sz="1800" b="1" i="1" dirty="0">
                <a:solidFill>
                  <a:srgbClr val="0070C0"/>
                </a:solidFill>
              </a:rPr>
              <a:t> </a:t>
            </a:r>
            <a:r>
              <a:rPr lang="en-US" sz="1800" b="1" i="1" dirty="0" smtClean="0">
                <a:solidFill>
                  <a:srgbClr val="0070C0"/>
                </a:solidFill>
              </a:rPr>
              <a:t>hierarchy</a:t>
            </a:r>
          </a:p>
          <a:p>
            <a:r>
              <a:rPr lang="en-US" sz="1800" b="1" i="1" dirty="0" smtClean="0">
                <a:solidFill>
                  <a:srgbClr val="0070C0"/>
                </a:solidFill>
              </a:rPr>
              <a:t> is renamed </a:t>
            </a:r>
            <a:r>
              <a:rPr lang="en-US" sz="1800" b="1" i="1" dirty="0">
                <a:solidFill>
                  <a:srgbClr val="0070C0"/>
                </a:solidFill>
              </a:rPr>
              <a:t>to </a:t>
            </a:r>
            <a:endParaRPr lang="en-US" sz="1800" b="1" i="1" dirty="0" smtClean="0">
              <a:solidFill>
                <a:srgbClr val="0070C0"/>
              </a:solidFill>
            </a:endParaRPr>
          </a:p>
          <a:p>
            <a:r>
              <a:rPr lang="en-US" sz="1800" b="1" i="1" u="sng" dirty="0" smtClean="0">
                <a:solidFill>
                  <a:srgbClr val="0070C0"/>
                </a:solidFill>
              </a:rPr>
              <a:t>Clinical </a:t>
            </a:r>
            <a:r>
              <a:rPr lang="en-US" sz="1800" b="1" i="1" u="sng" dirty="0">
                <a:solidFill>
                  <a:srgbClr val="0070C0"/>
                </a:solidFill>
              </a:rPr>
              <a:t>finding</a:t>
            </a:r>
          </a:p>
        </p:txBody>
      </p:sp>
      <p:sp>
        <p:nvSpPr>
          <p:cNvPr id="6" name="TextBox 5"/>
          <p:cNvSpPr txBox="1"/>
          <p:nvPr/>
        </p:nvSpPr>
        <p:spPr>
          <a:xfrm>
            <a:off x="494072" y="3705432"/>
            <a:ext cx="2215671" cy="323165"/>
          </a:xfrm>
          <a:prstGeom prst="rect">
            <a:avLst/>
          </a:prstGeom>
          <a:noFill/>
        </p:spPr>
        <p:txBody>
          <a:bodyPr wrap="none" rtlCol="0">
            <a:spAutoFit/>
          </a:bodyPr>
          <a:lstStyle/>
          <a:p>
            <a:r>
              <a:rPr lang="en-US" sz="1500" b="1" i="1" dirty="0"/>
              <a:t>From SWEC hierarchy</a:t>
            </a:r>
          </a:p>
        </p:txBody>
      </p:sp>
      <p:sp>
        <p:nvSpPr>
          <p:cNvPr id="7" name="TextBox 6"/>
          <p:cNvSpPr txBox="1"/>
          <p:nvPr/>
        </p:nvSpPr>
        <p:spPr>
          <a:xfrm>
            <a:off x="5077665" y="2951547"/>
            <a:ext cx="1029667" cy="253916"/>
          </a:xfrm>
          <a:prstGeom prst="rect">
            <a:avLst/>
          </a:prstGeom>
          <a:noFill/>
          <a:ln>
            <a:solidFill>
              <a:schemeClr val="tx1"/>
            </a:solidFill>
          </a:ln>
        </p:spPr>
        <p:txBody>
          <a:bodyPr wrap="square" rtlCol="0">
            <a:spAutoFit/>
          </a:bodyPr>
          <a:lstStyle/>
          <a:p>
            <a:r>
              <a:rPr lang="en-US" sz="1050" b="1" dirty="0"/>
              <a:t>INTERPRETS</a:t>
            </a:r>
          </a:p>
        </p:txBody>
      </p:sp>
      <p:sp>
        <p:nvSpPr>
          <p:cNvPr id="8" name="TextBox 7"/>
          <p:cNvSpPr txBox="1"/>
          <p:nvPr/>
        </p:nvSpPr>
        <p:spPr>
          <a:xfrm>
            <a:off x="561974" y="4043934"/>
            <a:ext cx="2265386" cy="415498"/>
          </a:xfrm>
          <a:prstGeom prst="rect">
            <a:avLst/>
          </a:prstGeom>
          <a:noFill/>
          <a:ln>
            <a:solidFill>
              <a:schemeClr val="tx1"/>
            </a:solidFill>
          </a:ln>
        </p:spPr>
        <p:txBody>
          <a:bodyPr wrap="square" rtlCol="0">
            <a:spAutoFit/>
          </a:bodyPr>
          <a:lstStyle/>
          <a:p>
            <a:r>
              <a:rPr lang="en-US" sz="1050" dirty="0"/>
              <a:t>ASSOCIATED FINDING</a:t>
            </a:r>
          </a:p>
          <a:p>
            <a:r>
              <a:rPr lang="en-US" sz="1050" dirty="0"/>
              <a:t>ASSOCIATED PROCEDURE</a:t>
            </a:r>
          </a:p>
        </p:txBody>
      </p:sp>
      <p:sp>
        <p:nvSpPr>
          <p:cNvPr id="9" name="TextBox 8"/>
          <p:cNvSpPr txBox="1"/>
          <p:nvPr/>
        </p:nvSpPr>
        <p:spPr>
          <a:xfrm>
            <a:off x="597962" y="3368576"/>
            <a:ext cx="1920055" cy="253916"/>
          </a:xfrm>
          <a:prstGeom prst="rect">
            <a:avLst/>
          </a:prstGeom>
          <a:noFill/>
          <a:ln>
            <a:solidFill>
              <a:schemeClr val="tx1"/>
            </a:solidFill>
          </a:ln>
        </p:spPr>
        <p:txBody>
          <a:bodyPr wrap="square" rtlCol="0">
            <a:spAutoFit/>
          </a:bodyPr>
          <a:lstStyle/>
          <a:p>
            <a:r>
              <a:rPr lang="en-US" sz="1050" b="1"/>
              <a:t>HAS INTERPRETATION</a:t>
            </a:r>
          </a:p>
        </p:txBody>
      </p:sp>
      <p:sp>
        <p:nvSpPr>
          <p:cNvPr id="10" name="TextBox 9"/>
          <p:cNvSpPr txBox="1"/>
          <p:nvPr/>
        </p:nvSpPr>
        <p:spPr>
          <a:xfrm>
            <a:off x="554014" y="4593307"/>
            <a:ext cx="1884422" cy="415498"/>
          </a:xfrm>
          <a:prstGeom prst="rect">
            <a:avLst/>
          </a:prstGeom>
          <a:noFill/>
          <a:ln>
            <a:solidFill>
              <a:schemeClr val="tx1"/>
            </a:solidFill>
          </a:ln>
        </p:spPr>
        <p:txBody>
          <a:bodyPr wrap="square" rtlCol="0">
            <a:spAutoFit/>
          </a:bodyPr>
          <a:lstStyle/>
          <a:p>
            <a:r>
              <a:rPr lang="en-US" sz="1050" dirty="0"/>
              <a:t>FINDING CONTEXT</a:t>
            </a:r>
          </a:p>
          <a:p>
            <a:r>
              <a:rPr lang="en-US" sz="1050" dirty="0"/>
              <a:t>PROCEDURE CONTEXT</a:t>
            </a:r>
          </a:p>
        </p:txBody>
      </p:sp>
      <p:sp>
        <p:nvSpPr>
          <p:cNvPr id="11" name="TextBox 10"/>
          <p:cNvSpPr txBox="1"/>
          <p:nvPr/>
        </p:nvSpPr>
        <p:spPr>
          <a:xfrm>
            <a:off x="597963" y="2951547"/>
            <a:ext cx="1029667" cy="253916"/>
          </a:xfrm>
          <a:prstGeom prst="rect">
            <a:avLst/>
          </a:prstGeom>
          <a:noFill/>
          <a:ln>
            <a:solidFill>
              <a:schemeClr val="tx1"/>
            </a:solidFill>
          </a:ln>
        </p:spPr>
        <p:txBody>
          <a:bodyPr wrap="square" rtlCol="0">
            <a:spAutoFit/>
          </a:bodyPr>
          <a:lstStyle/>
          <a:p>
            <a:r>
              <a:rPr lang="en-US" sz="1050" b="1" dirty="0"/>
              <a:t>INTERPRETS</a:t>
            </a:r>
          </a:p>
        </p:txBody>
      </p:sp>
      <p:sp>
        <p:nvSpPr>
          <p:cNvPr id="12" name="TextBox 11"/>
          <p:cNvSpPr txBox="1"/>
          <p:nvPr/>
        </p:nvSpPr>
        <p:spPr>
          <a:xfrm>
            <a:off x="5077664" y="3368576"/>
            <a:ext cx="3816204" cy="253916"/>
          </a:xfrm>
          <a:prstGeom prst="rect">
            <a:avLst/>
          </a:prstGeom>
          <a:noFill/>
          <a:ln>
            <a:solidFill>
              <a:schemeClr val="tx1"/>
            </a:solidFill>
          </a:ln>
        </p:spPr>
        <p:txBody>
          <a:bodyPr wrap="square" rtlCol="0">
            <a:spAutoFit/>
          </a:bodyPr>
          <a:lstStyle/>
          <a:p>
            <a:r>
              <a:rPr lang="en-US" sz="1050" b="1"/>
              <a:t>HAS INTERPRETATION / HAS VALUE / HAS RESULT</a:t>
            </a:r>
          </a:p>
        </p:txBody>
      </p:sp>
      <p:sp>
        <p:nvSpPr>
          <p:cNvPr id="13" name="TextBox 12"/>
          <p:cNvSpPr txBox="1"/>
          <p:nvPr/>
        </p:nvSpPr>
        <p:spPr>
          <a:xfrm>
            <a:off x="5077664" y="4121725"/>
            <a:ext cx="3923460" cy="253916"/>
          </a:xfrm>
          <a:prstGeom prst="rect">
            <a:avLst/>
          </a:prstGeom>
          <a:noFill/>
          <a:ln>
            <a:solidFill>
              <a:schemeClr val="tx1"/>
            </a:solidFill>
          </a:ln>
        </p:spPr>
        <p:txBody>
          <a:bodyPr wrap="square" rtlCol="0">
            <a:spAutoFit/>
          </a:bodyPr>
          <a:lstStyle/>
          <a:p>
            <a:r>
              <a:rPr lang="en-US" sz="1050" b="1"/>
              <a:t>IS ABOUT / REFERS TO / HAS OBSERVATION CONTEXT</a:t>
            </a:r>
            <a:endParaRPr lang="en-US" sz="1050" b="1" dirty="0"/>
          </a:p>
        </p:txBody>
      </p:sp>
      <p:sp>
        <p:nvSpPr>
          <p:cNvPr id="18" name="TextBox 17"/>
          <p:cNvSpPr txBox="1"/>
          <p:nvPr/>
        </p:nvSpPr>
        <p:spPr>
          <a:xfrm>
            <a:off x="543254" y="5194416"/>
            <a:ext cx="2491899" cy="253916"/>
          </a:xfrm>
          <a:prstGeom prst="rect">
            <a:avLst/>
          </a:prstGeom>
          <a:noFill/>
          <a:ln>
            <a:solidFill>
              <a:schemeClr val="tx1"/>
            </a:solidFill>
          </a:ln>
        </p:spPr>
        <p:txBody>
          <a:bodyPr wrap="square" rtlCol="0">
            <a:spAutoFit/>
          </a:bodyPr>
          <a:lstStyle/>
          <a:p>
            <a:r>
              <a:rPr lang="en-US" sz="1050"/>
              <a:t>SUBJECT RELATIONSHIP CONTEXT</a:t>
            </a:r>
            <a:endParaRPr lang="en-US" sz="1050" dirty="0"/>
          </a:p>
        </p:txBody>
      </p:sp>
      <p:sp>
        <p:nvSpPr>
          <p:cNvPr id="19" name="TextBox 18"/>
          <p:cNvSpPr txBox="1"/>
          <p:nvPr/>
        </p:nvSpPr>
        <p:spPr>
          <a:xfrm>
            <a:off x="543254" y="5622789"/>
            <a:ext cx="2190750" cy="253916"/>
          </a:xfrm>
          <a:prstGeom prst="rect">
            <a:avLst/>
          </a:prstGeom>
          <a:noFill/>
          <a:ln>
            <a:solidFill>
              <a:schemeClr val="tx1"/>
            </a:solidFill>
          </a:ln>
        </p:spPr>
        <p:txBody>
          <a:bodyPr wrap="square" rtlCol="0">
            <a:spAutoFit/>
          </a:bodyPr>
          <a:lstStyle/>
          <a:p>
            <a:r>
              <a:rPr lang="en-US" sz="1050" dirty="0"/>
              <a:t>TEMPORAL CONTEXT</a:t>
            </a:r>
          </a:p>
        </p:txBody>
      </p:sp>
      <p:sp>
        <p:nvSpPr>
          <p:cNvPr id="20" name="TextBox 19"/>
          <p:cNvSpPr txBox="1"/>
          <p:nvPr/>
        </p:nvSpPr>
        <p:spPr>
          <a:xfrm>
            <a:off x="5077664" y="5189410"/>
            <a:ext cx="2922853" cy="253916"/>
          </a:xfrm>
          <a:prstGeom prst="rect">
            <a:avLst/>
          </a:prstGeom>
          <a:noFill/>
          <a:ln>
            <a:solidFill>
              <a:schemeClr val="tx1"/>
            </a:solidFill>
          </a:ln>
        </p:spPr>
        <p:txBody>
          <a:bodyPr wrap="square" rtlCol="0">
            <a:spAutoFit/>
          </a:bodyPr>
          <a:lstStyle/>
          <a:p>
            <a:r>
              <a:rPr lang="en-US" sz="1050"/>
              <a:t>SUBJECT RELATIONSHIP CONTEXT</a:t>
            </a:r>
            <a:endParaRPr lang="en-US" sz="1050" dirty="0"/>
          </a:p>
        </p:txBody>
      </p:sp>
      <p:sp>
        <p:nvSpPr>
          <p:cNvPr id="21" name="TextBox 20"/>
          <p:cNvSpPr txBox="1"/>
          <p:nvPr/>
        </p:nvSpPr>
        <p:spPr>
          <a:xfrm>
            <a:off x="5058588" y="5617527"/>
            <a:ext cx="1685086" cy="253916"/>
          </a:xfrm>
          <a:prstGeom prst="rect">
            <a:avLst/>
          </a:prstGeom>
          <a:noFill/>
          <a:ln>
            <a:solidFill>
              <a:schemeClr val="tx1"/>
            </a:solidFill>
          </a:ln>
        </p:spPr>
        <p:txBody>
          <a:bodyPr wrap="square" rtlCol="0">
            <a:spAutoFit/>
          </a:bodyPr>
          <a:lstStyle/>
          <a:p>
            <a:r>
              <a:rPr lang="en-US" sz="1050" dirty="0"/>
              <a:t>TEMPORAL CONTEXT</a:t>
            </a:r>
          </a:p>
        </p:txBody>
      </p:sp>
      <p:cxnSp>
        <p:nvCxnSpPr>
          <p:cNvPr id="22" name="Straight Arrow Connector 21"/>
          <p:cNvCxnSpPr>
            <a:stCxn id="18" idx="3"/>
            <a:endCxn id="20" idx="1"/>
          </p:cNvCxnSpPr>
          <p:nvPr/>
        </p:nvCxnSpPr>
        <p:spPr>
          <a:xfrm flipV="1">
            <a:off x="3035153" y="5316368"/>
            <a:ext cx="2042511" cy="5006"/>
          </a:xfrm>
          <a:prstGeom prst="straightConnector1">
            <a:avLst/>
          </a:prstGeom>
          <a:ln w="254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26" name="Straight Arrow Connector 125"/>
          <p:cNvCxnSpPr>
            <a:stCxn id="19" idx="3"/>
            <a:endCxn id="21" idx="1"/>
          </p:cNvCxnSpPr>
          <p:nvPr/>
        </p:nvCxnSpPr>
        <p:spPr>
          <a:xfrm flipV="1">
            <a:off x="2734004" y="5744485"/>
            <a:ext cx="2324584" cy="5262"/>
          </a:xfrm>
          <a:prstGeom prst="straightConnector1">
            <a:avLst/>
          </a:prstGeom>
          <a:ln w="254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31" name="Straight Arrow Connector 130"/>
          <p:cNvCxnSpPr/>
          <p:nvPr/>
        </p:nvCxnSpPr>
        <p:spPr>
          <a:xfrm>
            <a:off x="1638629" y="3082995"/>
            <a:ext cx="3450035" cy="0"/>
          </a:xfrm>
          <a:prstGeom prst="straightConnector1">
            <a:avLst/>
          </a:prstGeom>
          <a:ln w="254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34" name="Straight Arrow Connector 133"/>
          <p:cNvCxnSpPr>
            <a:stCxn id="9" idx="3"/>
            <a:endCxn id="12" idx="1"/>
          </p:cNvCxnSpPr>
          <p:nvPr/>
        </p:nvCxnSpPr>
        <p:spPr>
          <a:xfrm>
            <a:off x="2518017" y="3495534"/>
            <a:ext cx="2559647" cy="0"/>
          </a:xfrm>
          <a:prstGeom prst="straightConnector1">
            <a:avLst/>
          </a:prstGeom>
          <a:ln w="254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37" name="Straight Arrow Connector 136"/>
          <p:cNvCxnSpPr>
            <a:stCxn id="8" idx="3"/>
            <a:endCxn id="13" idx="1"/>
          </p:cNvCxnSpPr>
          <p:nvPr/>
        </p:nvCxnSpPr>
        <p:spPr>
          <a:xfrm flipV="1">
            <a:off x="2827360" y="4248683"/>
            <a:ext cx="2250304" cy="3000"/>
          </a:xfrm>
          <a:prstGeom prst="straightConnector1">
            <a:avLst/>
          </a:prstGeom>
          <a:ln w="254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40" name="Straight Arrow Connector 139"/>
          <p:cNvCxnSpPr>
            <a:stCxn id="10" idx="3"/>
            <a:endCxn id="12" idx="1"/>
          </p:cNvCxnSpPr>
          <p:nvPr/>
        </p:nvCxnSpPr>
        <p:spPr>
          <a:xfrm flipV="1">
            <a:off x="2438436" y="3495534"/>
            <a:ext cx="2639228" cy="1305522"/>
          </a:xfrm>
          <a:prstGeom prst="straightConnector1">
            <a:avLst/>
          </a:prstGeom>
          <a:ln w="254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3" name="Slide Number Placeholder 2"/>
          <p:cNvSpPr>
            <a:spLocks noGrp="1"/>
          </p:cNvSpPr>
          <p:nvPr>
            <p:ph type="sldNum" sz="quarter" idx="4"/>
          </p:nvPr>
        </p:nvSpPr>
        <p:spPr/>
        <p:txBody>
          <a:bodyPr/>
          <a:lstStyle/>
          <a:p>
            <a:fld id="{E72A2698-25A6-BB44-BDF3-496AA86874BD}" type="slidenum">
              <a:rPr lang="en-US" smtClean="0"/>
              <a:pPr/>
              <a:t>24</a:t>
            </a:fld>
            <a:endParaRPr lang="en-US"/>
          </a:p>
        </p:txBody>
      </p:sp>
    </p:spTree>
    <p:extLst>
      <p:ext uri="{BB962C8B-B14F-4D97-AF65-F5344CB8AC3E}">
        <p14:creationId xmlns:p14="http://schemas.microsoft.com/office/powerpoint/2010/main" val="171227773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Option 2 Example: Presence or absence of dot-blot hemorrhage</a:t>
            </a:r>
            <a:endParaRPr lang="en-US" dirty="0"/>
          </a:p>
        </p:txBody>
      </p:sp>
      <p:sp>
        <p:nvSpPr>
          <p:cNvPr id="6" name="TextBox 5"/>
          <p:cNvSpPr txBox="1"/>
          <p:nvPr/>
        </p:nvSpPr>
        <p:spPr>
          <a:xfrm>
            <a:off x="581025" y="1957761"/>
            <a:ext cx="8229600" cy="276999"/>
          </a:xfrm>
          <a:prstGeom prst="rect">
            <a:avLst/>
          </a:prstGeom>
          <a:noFill/>
        </p:spPr>
        <p:txBody>
          <a:bodyPr wrap="square" rtlCol="0">
            <a:spAutoFit/>
          </a:bodyPr>
          <a:lstStyle/>
          <a:p>
            <a:r>
              <a:rPr lang="en-US" sz="1200" b="1" u="sng" dirty="0">
                <a:latin typeface="Courier" charset="0"/>
                <a:ea typeface="Courier" charset="0"/>
                <a:cs typeface="Courier" charset="0"/>
              </a:rPr>
              <a:t>Presence/absence of retinal lesion by ophthalmoscopy (observable entity) </a:t>
            </a:r>
          </a:p>
        </p:txBody>
      </p:sp>
      <p:sp>
        <p:nvSpPr>
          <p:cNvPr id="7" name="TextBox 6"/>
          <p:cNvSpPr txBox="1"/>
          <p:nvPr/>
        </p:nvSpPr>
        <p:spPr>
          <a:xfrm>
            <a:off x="137036" y="4124325"/>
            <a:ext cx="8873613" cy="1384995"/>
          </a:xfrm>
          <a:prstGeom prst="rect">
            <a:avLst/>
          </a:prstGeom>
          <a:noFill/>
          <a:ln>
            <a:noFill/>
          </a:ln>
        </p:spPr>
        <p:txBody>
          <a:bodyPr wrap="square" rtlCol="0">
            <a:spAutoFit/>
          </a:bodyPr>
          <a:lstStyle/>
          <a:p>
            <a:r>
              <a:rPr lang="en-US" sz="1200" b="1" dirty="0">
                <a:latin typeface="Courier" charset="0"/>
                <a:ea typeface="Courier" charset="0"/>
                <a:cs typeface="Courier" charset="0"/>
              </a:rPr>
              <a:t>|Clinical finding|:</a:t>
            </a:r>
          </a:p>
          <a:p>
            <a:r>
              <a:rPr lang="en-US" sz="1200" b="1" dirty="0">
                <a:latin typeface="Courier" charset="0"/>
                <a:ea typeface="Courier" charset="0"/>
                <a:cs typeface="Courier" charset="0"/>
              </a:rPr>
              <a:t>	|is about / refers to / has context| = </a:t>
            </a:r>
          </a:p>
          <a:p>
            <a:r>
              <a:rPr lang="en-US" sz="1200" b="1" dirty="0">
                <a:latin typeface="Courier" charset="0"/>
                <a:ea typeface="Courier" charset="0"/>
                <a:cs typeface="Courier" charset="0"/>
              </a:rPr>
              <a:t>		|Retinal dot hemorrhage (clinical life phase / clinical entity)|</a:t>
            </a:r>
          </a:p>
          <a:p>
            <a:r>
              <a:rPr lang="en-US" sz="1200" b="1" dirty="0">
                <a:latin typeface="Courier" charset="0"/>
                <a:ea typeface="Courier" charset="0"/>
                <a:cs typeface="Courier" charset="0"/>
              </a:rPr>
              <a:t>	|interprets| = </a:t>
            </a:r>
          </a:p>
          <a:p>
            <a:r>
              <a:rPr lang="en-US" sz="1200" b="1" dirty="0">
                <a:latin typeface="Courier" charset="0"/>
                <a:ea typeface="Courier" charset="0"/>
                <a:cs typeface="Courier" charset="0"/>
              </a:rPr>
              <a:t>		|Presence/absence of retinal lesion by ophthalmoscopy (observable entity)|</a:t>
            </a:r>
          </a:p>
          <a:p>
            <a:r>
              <a:rPr lang="en-US" sz="1200" b="1" dirty="0">
                <a:latin typeface="Courier" charset="0"/>
                <a:ea typeface="Courier" charset="0"/>
                <a:cs typeface="Courier" charset="0"/>
              </a:rPr>
              <a:t>	|has interpretation / has value / has result| = </a:t>
            </a:r>
          </a:p>
          <a:p>
            <a:r>
              <a:rPr lang="en-US" sz="1200" b="1" dirty="0">
                <a:latin typeface="Courier" charset="0"/>
                <a:ea typeface="Courier" charset="0"/>
                <a:cs typeface="Courier" charset="0"/>
              </a:rPr>
              <a:t>		|Present (observation result value) (qualifier value)</a:t>
            </a:r>
          </a:p>
        </p:txBody>
      </p:sp>
      <p:sp>
        <p:nvSpPr>
          <p:cNvPr id="8" name="TextBox 7"/>
          <p:cNvSpPr txBox="1"/>
          <p:nvPr/>
        </p:nvSpPr>
        <p:spPr>
          <a:xfrm>
            <a:off x="196031" y="3847326"/>
            <a:ext cx="8134350" cy="276999"/>
          </a:xfrm>
          <a:prstGeom prst="rect">
            <a:avLst/>
          </a:prstGeom>
          <a:noFill/>
        </p:spPr>
        <p:txBody>
          <a:bodyPr wrap="square" rtlCol="0">
            <a:spAutoFit/>
          </a:bodyPr>
          <a:lstStyle/>
          <a:p>
            <a:r>
              <a:rPr lang="en-US" sz="1200" b="1" u="sng" dirty="0">
                <a:latin typeface="Courier" charset="0"/>
                <a:ea typeface="Courier" charset="0"/>
                <a:cs typeface="Courier" charset="0"/>
              </a:rPr>
              <a:t>Dot-blot hemorrhage present (finding)</a:t>
            </a:r>
          </a:p>
        </p:txBody>
      </p:sp>
      <p:sp>
        <p:nvSpPr>
          <p:cNvPr id="9" name="TextBox 8"/>
          <p:cNvSpPr txBox="1"/>
          <p:nvPr/>
        </p:nvSpPr>
        <p:spPr>
          <a:xfrm>
            <a:off x="581025" y="2275845"/>
            <a:ext cx="8134350" cy="276999"/>
          </a:xfrm>
          <a:prstGeom prst="rect">
            <a:avLst/>
          </a:prstGeom>
          <a:noFill/>
          <a:ln>
            <a:noFill/>
          </a:ln>
        </p:spPr>
        <p:txBody>
          <a:bodyPr wrap="square" rtlCol="0">
            <a:spAutoFit/>
          </a:bodyPr>
          <a:lstStyle/>
          <a:p>
            <a:r>
              <a:rPr lang="en-US" sz="1200" b="1" dirty="0">
                <a:latin typeface="Courier" charset="0"/>
                <a:ea typeface="Courier" charset="0"/>
                <a:cs typeface="Courier" charset="0"/>
              </a:rPr>
              <a:t>Same definition as for Option 1</a:t>
            </a:r>
          </a:p>
        </p:txBody>
      </p:sp>
      <p:sp>
        <p:nvSpPr>
          <p:cNvPr id="10" name="Rounded Rectangular Callout 9"/>
          <p:cNvSpPr/>
          <p:nvPr/>
        </p:nvSpPr>
        <p:spPr>
          <a:xfrm>
            <a:off x="5469499" y="3806241"/>
            <a:ext cx="3245876" cy="276999"/>
          </a:xfrm>
          <a:prstGeom prst="wedgeRoundRectCallout">
            <a:avLst>
              <a:gd name="adj1" fmla="val -57008"/>
              <a:gd name="adj2" fmla="val 215250"/>
              <a:gd name="adj3" fmla="val 16667"/>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50" dirty="0">
                <a:solidFill>
                  <a:schemeClr val="tx1"/>
                </a:solidFill>
              </a:rPr>
              <a:t>Note reference to concept in a different hierarchy</a:t>
            </a:r>
          </a:p>
        </p:txBody>
      </p:sp>
      <p:sp>
        <p:nvSpPr>
          <p:cNvPr id="2" name="Slide Number Placeholder 1"/>
          <p:cNvSpPr>
            <a:spLocks noGrp="1"/>
          </p:cNvSpPr>
          <p:nvPr>
            <p:ph type="sldNum" sz="quarter" idx="4"/>
          </p:nvPr>
        </p:nvSpPr>
        <p:spPr/>
        <p:txBody>
          <a:bodyPr/>
          <a:lstStyle/>
          <a:p>
            <a:fld id="{E72A2698-25A6-BB44-BDF3-496AA86874BD}" type="slidenum">
              <a:rPr lang="en-US" smtClean="0"/>
              <a:pPr/>
              <a:t>25</a:t>
            </a:fld>
            <a:endParaRPr lang="en-US"/>
          </a:p>
        </p:txBody>
      </p:sp>
    </p:spTree>
    <p:extLst>
      <p:ext uri="{BB962C8B-B14F-4D97-AF65-F5344CB8AC3E}">
        <p14:creationId xmlns:p14="http://schemas.microsoft.com/office/powerpoint/2010/main" val="197098873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Option 2: Pros and cons</a:t>
            </a:r>
            <a:endParaRPr lang="en-US" dirty="0"/>
          </a:p>
        </p:txBody>
      </p:sp>
      <p:sp>
        <p:nvSpPr>
          <p:cNvPr id="3" name="Content Placeholder 2"/>
          <p:cNvSpPr>
            <a:spLocks noGrp="1"/>
          </p:cNvSpPr>
          <p:nvPr>
            <p:ph idx="1"/>
          </p:nvPr>
        </p:nvSpPr>
        <p:spPr/>
        <p:txBody>
          <a:bodyPr/>
          <a:lstStyle/>
          <a:p>
            <a:r>
              <a:rPr lang="en-US" dirty="0" smtClean="0"/>
              <a:t>Same pros and cons as Option 1, because only the names have changed.</a:t>
            </a:r>
          </a:p>
          <a:p>
            <a:r>
              <a:rPr lang="en-US" dirty="0" smtClean="0"/>
              <a:t>Additional cons:</a:t>
            </a:r>
          </a:p>
          <a:p>
            <a:pPr lvl="1"/>
            <a:r>
              <a:rPr lang="en-US" dirty="0" smtClean="0"/>
              <a:t>Users may be confused by renaming the existing Clinical finding hierarchy to Clinical life phase or Clinical entity after moving concepts with INTERPRETS or HAS INTERPRETATION attributes into the new Clinical finding (a.k.a. Observation result) hierarchy</a:t>
            </a:r>
          </a:p>
          <a:p>
            <a:pPr lvl="1"/>
            <a:r>
              <a:rPr lang="en-US" dirty="0" smtClean="0"/>
              <a:t>Observation results about procedures would need to be represented as “clinical findings about procedures.”</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E72A2698-25A6-BB44-BDF3-496AA86874BD}" type="slidenum">
              <a:rPr lang="en-US" smtClean="0"/>
              <a:pPr/>
              <a:t>26</a:t>
            </a:fld>
            <a:endParaRPr lang="en-US" dirty="0"/>
          </a:p>
        </p:txBody>
      </p:sp>
    </p:spTree>
    <p:extLst>
      <p:ext uri="{BB962C8B-B14F-4D97-AF65-F5344CB8AC3E}">
        <p14:creationId xmlns:p14="http://schemas.microsoft.com/office/powerpoint/2010/main" val="147234694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61003" y="149410"/>
            <a:ext cx="7144364" cy="1120877"/>
          </a:xfrm>
        </p:spPr>
        <p:txBody>
          <a:bodyPr>
            <a:normAutofit fontScale="90000"/>
          </a:bodyPr>
          <a:lstStyle/>
          <a:p>
            <a:r>
              <a:rPr lang="en-US" sz="3000" dirty="0"/>
              <a:t>Option 3: Put all observation results, including SWEC concepts, in the current Clinical finding </a:t>
            </a:r>
            <a:r>
              <a:rPr lang="en-US" sz="3000" dirty="0" smtClean="0"/>
              <a:t>hierarchy with different attribute sets</a:t>
            </a:r>
            <a:endParaRPr lang="en-US" sz="3000" dirty="0"/>
          </a:p>
        </p:txBody>
      </p:sp>
      <p:sp>
        <p:nvSpPr>
          <p:cNvPr id="3" name="Content Placeholder 2"/>
          <p:cNvSpPr>
            <a:spLocks noGrp="1"/>
          </p:cNvSpPr>
          <p:nvPr>
            <p:ph sz="half" idx="1"/>
          </p:nvPr>
        </p:nvSpPr>
        <p:spPr>
          <a:xfrm>
            <a:off x="1570934" y="1748346"/>
            <a:ext cx="3057833" cy="1885368"/>
          </a:xfrm>
        </p:spPr>
        <p:txBody>
          <a:bodyPr>
            <a:noAutofit/>
          </a:bodyPr>
          <a:lstStyle/>
          <a:p>
            <a:pPr fontAlgn="t"/>
            <a:r>
              <a:rPr lang="en-US" sz="1400" b="1" dirty="0" smtClean="0">
                <a:solidFill>
                  <a:srgbClr val="0070C0"/>
                </a:solidFill>
                <a:latin typeface="+mn-lt"/>
              </a:rPr>
              <a:t>ASSOCIATED MORPHOLOGY</a:t>
            </a:r>
          </a:p>
          <a:p>
            <a:pPr fontAlgn="t"/>
            <a:r>
              <a:rPr lang="en-US" sz="1400" b="1" dirty="0" smtClean="0">
                <a:solidFill>
                  <a:srgbClr val="0070C0"/>
                </a:solidFill>
                <a:latin typeface="+mn-lt"/>
              </a:rPr>
              <a:t>ASSOCIATED WITH</a:t>
            </a:r>
          </a:p>
          <a:p>
            <a:pPr lvl="1" fontAlgn="t"/>
            <a:r>
              <a:rPr lang="en-US" sz="1400" b="1" dirty="0" smtClean="0">
                <a:latin typeface="+mn-lt"/>
              </a:rPr>
              <a:t>DUE TO</a:t>
            </a:r>
          </a:p>
          <a:p>
            <a:pPr lvl="1" fontAlgn="t"/>
            <a:r>
              <a:rPr lang="en-US" sz="1400" b="1" dirty="0" smtClean="0">
                <a:solidFill>
                  <a:srgbClr val="0070C0"/>
                </a:solidFill>
                <a:latin typeface="+mn-lt"/>
              </a:rPr>
              <a:t>CAUSATIVE AGENT</a:t>
            </a:r>
          </a:p>
          <a:p>
            <a:pPr lvl="1" fontAlgn="t"/>
            <a:r>
              <a:rPr lang="en-US" sz="1400" b="1" dirty="0" smtClean="0">
                <a:latin typeface="+mn-lt"/>
              </a:rPr>
              <a:t>BEFORE</a:t>
            </a:r>
          </a:p>
          <a:p>
            <a:pPr lvl="1" fontAlgn="t"/>
            <a:r>
              <a:rPr lang="en-US" sz="1400" b="1" dirty="0" smtClean="0">
                <a:solidFill>
                  <a:srgbClr val="0070C0"/>
                </a:solidFill>
                <a:latin typeface="+mn-lt"/>
              </a:rPr>
              <a:t>DURING</a:t>
            </a:r>
          </a:p>
          <a:p>
            <a:pPr lvl="1" fontAlgn="t"/>
            <a:r>
              <a:rPr lang="en-US" sz="1400" b="1" dirty="0" smtClean="0">
                <a:latin typeface="+mn-lt"/>
              </a:rPr>
              <a:t>AFTER</a:t>
            </a:r>
            <a:endParaRPr lang="en-US" sz="1400" b="1" dirty="0" smtClean="0">
              <a:solidFill>
                <a:srgbClr val="0070C0"/>
              </a:solidFill>
              <a:latin typeface="+mn-lt"/>
            </a:endParaRPr>
          </a:p>
        </p:txBody>
      </p:sp>
      <p:sp>
        <p:nvSpPr>
          <p:cNvPr id="5" name="Content Placeholder 4"/>
          <p:cNvSpPr>
            <a:spLocks noGrp="1"/>
          </p:cNvSpPr>
          <p:nvPr>
            <p:ph sz="half" idx="2"/>
          </p:nvPr>
        </p:nvSpPr>
        <p:spPr>
          <a:xfrm>
            <a:off x="2098266" y="4230577"/>
            <a:ext cx="4947469" cy="1029682"/>
          </a:xfrm>
          <a:ln>
            <a:solidFill>
              <a:schemeClr val="tx1"/>
            </a:solidFill>
          </a:ln>
        </p:spPr>
        <p:txBody>
          <a:bodyPr>
            <a:noAutofit/>
          </a:bodyPr>
          <a:lstStyle/>
          <a:p>
            <a:pPr fontAlgn="t"/>
            <a:r>
              <a:rPr lang="en-US" sz="1400" b="1" dirty="0" smtClean="0">
                <a:latin typeface="+mn-lt"/>
              </a:rPr>
              <a:t>INTERPRETS</a:t>
            </a:r>
          </a:p>
          <a:p>
            <a:pPr fontAlgn="t"/>
            <a:r>
              <a:rPr lang="en-US" sz="1400" b="1" dirty="0" smtClean="0">
                <a:latin typeface="+mn-lt"/>
              </a:rPr>
              <a:t>HAS INTERPRETATION/ HAS VALUE / HAS RESULT</a:t>
            </a:r>
          </a:p>
          <a:p>
            <a:pPr fontAlgn="t"/>
            <a:r>
              <a:rPr lang="en-US" sz="1400" b="1" dirty="0" smtClean="0">
                <a:solidFill>
                  <a:srgbClr val="0070C0"/>
                </a:solidFill>
                <a:latin typeface="+mn-lt"/>
              </a:rPr>
              <a:t>FINDING </a:t>
            </a:r>
            <a:r>
              <a:rPr lang="en-US" sz="1400" b="1" dirty="0">
                <a:solidFill>
                  <a:srgbClr val="0070C0"/>
                </a:solidFill>
                <a:latin typeface="+mn-lt"/>
              </a:rPr>
              <a:t>INFORMER</a:t>
            </a:r>
          </a:p>
          <a:p>
            <a:pPr fontAlgn="t"/>
            <a:r>
              <a:rPr lang="en-US" sz="1400" b="1" dirty="0">
                <a:solidFill>
                  <a:srgbClr val="0070C0"/>
                </a:solidFill>
                <a:latin typeface="+mn-lt"/>
              </a:rPr>
              <a:t>FINDING </a:t>
            </a:r>
            <a:r>
              <a:rPr lang="en-US" sz="1400" b="1" dirty="0" smtClean="0">
                <a:solidFill>
                  <a:srgbClr val="0070C0"/>
                </a:solidFill>
                <a:latin typeface="+mn-lt"/>
              </a:rPr>
              <a:t>METHOD</a:t>
            </a:r>
            <a:endParaRPr lang="en-US" sz="1400" b="1" dirty="0" smtClean="0">
              <a:latin typeface="+mn-lt"/>
            </a:endParaRPr>
          </a:p>
          <a:p>
            <a:pPr fontAlgn="t"/>
            <a:endParaRPr lang="en-US" sz="1400" b="1" dirty="0" smtClean="0"/>
          </a:p>
          <a:p>
            <a:pPr fontAlgn="t"/>
            <a:endParaRPr lang="en-US" sz="1400" b="1" dirty="0" smtClean="0"/>
          </a:p>
          <a:p>
            <a:pPr fontAlgn="t"/>
            <a:endParaRPr lang="en-US" sz="1400" b="1" dirty="0" smtClean="0"/>
          </a:p>
          <a:p>
            <a:endParaRPr lang="en-US" sz="1400" b="1" dirty="0"/>
          </a:p>
        </p:txBody>
      </p:sp>
      <p:sp>
        <p:nvSpPr>
          <p:cNvPr id="7" name="Content Placeholder 2"/>
          <p:cNvSpPr txBox="1">
            <a:spLocks/>
          </p:cNvSpPr>
          <p:nvPr/>
        </p:nvSpPr>
        <p:spPr>
          <a:xfrm>
            <a:off x="4839698" y="1785269"/>
            <a:ext cx="2733368" cy="1856999"/>
          </a:xfrm>
          <a:prstGeom prst="rect">
            <a:avLst/>
          </a:prstGeom>
        </p:spPr>
        <p:txBody>
          <a:bodyPr vert="horz" lIns="68580" tIns="34290" rIns="68580" bIns="34290" rtlCol="0">
            <a:no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fontAlgn="t"/>
            <a:r>
              <a:rPr lang="en-US" sz="1400" b="1" dirty="0">
                <a:solidFill>
                  <a:srgbClr val="0070C0"/>
                </a:solidFill>
              </a:rPr>
              <a:t>CLINICAL COURSE</a:t>
            </a:r>
          </a:p>
          <a:p>
            <a:pPr fontAlgn="t"/>
            <a:r>
              <a:rPr lang="en-US" sz="1400" b="1" dirty="0" smtClean="0">
                <a:solidFill>
                  <a:srgbClr val="0070C0"/>
                </a:solidFill>
              </a:rPr>
              <a:t>EPISODICITY</a:t>
            </a:r>
          </a:p>
          <a:p>
            <a:pPr fontAlgn="t"/>
            <a:r>
              <a:rPr lang="en-US" sz="1400" b="1" dirty="0" smtClean="0">
                <a:solidFill>
                  <a:srgbClr val="0070C0"/>
                </a:solidFill>
              </a:rPr>
              <a:t>FINDING SITE</a:t>
            </a:r>
            <a:endParaRPr lang="en-US" sz="1400" b="1" strike="sngStrike" dirty="0" smtClean="0">
              <a:solidFill>
                <a:srgbClr val="0070C0"/>
              </a:solidFill>
            </a:endParaRPr>
          </a:p>
          <a:p>
            <a:pPr fontAlgn="t"/>
            <a:r>
              <a:rPr lang="en-US" sz="1400" b="1" dirty="0" smtClean="0">
                <a:solidFill>
                  <a:srgbClr val="0070C0"/>
                </a:solidFill>
              </a:rPr>
              <a:t>OCCURRENCE</a:t>
            </a:r>
          </a:p>
          <a:p>
            <a:pPr fontAlgn="t"/>
            <a:r>
              <a:rPr lang="en-US" sz="1400" b="1" dirty="0" smtClean="0">
                <a:solidFill>
                  <a:srgbClr val="0070C0"/>
                </a:solidFill>
              </a:rPr>
              <a:t>PATHOLOGICAL PROCESS</a:t>
            </a:r>
          </a:p>
          <a:p>
            <a:pPr fontAlgn="t"/>
            <a:r>
              <a:rPr lang="en-US" sz="1400" b="1" dirty="0" smtClean="0">
                <a:solidFill>
                  <a:srgbClr val="0070C0"/>
                </a:solidFill>
              </a:rPr>
              <a:t>SEVERITY</a:t>
            </a:r>
            <a:endParaRPr lang="en-US" sz="1400" b="1" dirty="0">
              <a:solidFill>
                <a:srgbClr val="0070C0"/>
              </a:solidFill>
            </a:endParaRPr>
          </a:p>
        </p:txBody>
      </p:sp>
      <p:sp>
        <p:nvSpPr>
          <p:cNvPr id="8" name="Content Placeholder 4"/>
          <p:cNvSpPr txBox="1">
            <a:spLocks/>
          </p:cNvSpPr>
          <p:nvPr/>
        </p:nvSpPr>
        <p:spPr>
          <a:xfrm>
            <a:off x="2673452" y="5867262"/>
            <a:ext cx="3797095" cy="680383"/>
          </a:xfrm>
          <a:prstGeom prst="rect">
            <a:avLst/>
          </a:prstGeom>
          <a:ln>
            <a:solidFill>
              <a:schemeClr val="tx1"/>
            </a:solidFill>
          </a:ln>
        </p:spPr>
        <p:txBody>
          <a:bodyPr vert="horz" lIns="68580" tIns="34290" rIns="68580" bIns="34290" rtlCol="0">
            <a:norm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fontAlgn="t"/>
            <a:r>
              <a:rPr lang="en-US" sz="1500" b="1" dirty="0" smtClean="0">
                <a:solidFill>
                  <a:srgbClr val="0070C0"/>
                </a:solidFill>
              </a:rPr>
              <a:t>SUBJECT RELATIONSHIP CONTEXT</a:t>
            </a:r>
          </a:p>
          <a:p>
            <a:pPr fontAlgn="t"/>
            <a:r>
              <a:rPr lang="en-US" sz="1500" b="1" dirty="0" smtClean="0">
                <a:solidFill>
                  <a:srgbClr val="0070C0"/>
                </a:solidFill>
              </a:rPr>
              <a:t>TEMPORAL CONTEXT</a:t>
            </a:r>
          </a:p>
          <a:p>
            <a:pPr fontAlgn="t"/>
            <a:endParaRPr lang="en-US" sz="1500" dirty="0" smtClean="0"/>
          </a:p>
          <a:p>
            <a:pPr fontAlgn="t"/>
            <a:endParaRPr lang="en-US" sz="1500" b="1" dirty="0" smtClean="0"/>
          </a:p>
          <a:p>
            <a:pPr fontAlgn="t"/>
            <a:endParaRPr lang="en-US" sz="1500" b="1" dirty="0" smtClean="0"/>
          </a:p>
          <a:p>
            <a:pPr fontAlgn="t"/>
            <a:endParaRPr lang="en-US" sz="1500" b="1" dirty="0" smtClean="0"/>
          </a:p>
          <a:p>
            <a:pPr fontAlgn="t"/>
            <a:endParaRPr lang="en-US" sz="1500" b="1" dirty="0" smtClean="0"/>
          </a:p>
          <a:p>
            <a:pPr fontAlgn="t"/>
            <a:endParaRPr lang="en-US" sz="1500" b="1" dirty="0" smtClean="0"/>
          </a:p>
          <a:p>
            <a:endParaRPr lang="en-US" sz="1500" b="1" dirty="0"/>
          </a:p>
        </p:txBody>
      </p:sp>
      <p:sp>
        <p:nvSpPr>
          <p:cNvPr id="11" name="Rectangle 10"/>
          <p:cNvSpPr/>
          <p:nvPr/>
        </p:nvSpPr>
        <p:spPr>
          <a:xfrm>
            <a:off x="1570934" y="1755603"/>
            <a:ext cx="6002132" cy="189946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050"/>
          </a:p>
        </p:txBody>
      </p:sp>
      <p:sp>
        <p:nvSpPr>
          <p:cNvPr id="12" name="TextBox 11"/>
          <p:cNvSpPr txBox="1"/>
          <p:nvPr/>
        </p:nvSpPr>
        <p:spPr>
          <a:xfrm>
            <a:off x="2259653" y="1419161"/>
            <a:ext cx="4624695" cy="323165"/>
          </a:xfrm>
          <a:prstGeom prst="rect">
            <a:avLst/>
          </a:prstGeom>
          <a:noFill/>
        </p:spPr>
        <p:txBody>
          <a:bodyPr wrap="square" rtlCol="0">
            <a:spAutoFit/>
          </a:bodyPr>
          <a:lstStyle/>
          <a:p>
            <a:r>
              <a:rPr lang="en-US" sz="1500" b="1" i="1" dirty="0"/>
              <a:t>Clinical life phase / </a:t>
            </a:r>
            <a:r>
              <a:rPr lang="en-US" sz="1500" b="1" i="1"/>
              <a:t>Clinical </a:t>
            </a:r>
            <a:r>
              <a:rPr lang="en-US" sz="1500" b="1" i="1" smtClean="0"/>
              <a:t>entity attribute </a:t>
            </a:r>
            <a:r>
              <a:rPr lang="en-US" sz="1500" b="1" i="1" dirty="0"/>
              <a:t>set</a:t>
            </a:r>
          </a:p>
        </p:txBody>
      </p:sp>
      <p:sp>
        <p:nvSpPr>
          <p:cNvPr id="13" name="TextBox 12"/>
          <p:cNvSpPr txBox="1"/>
          <p:nvPr/>
        </p:nvSpPr>
        <p:spPr>
          <a:xfrm>
            <a:off x="3038322" y="3946739"/>
            <a:ext cx="3067357" cy="323165"/>
          </a:xfrm>
          <a:prstGeom prst="rect">
            <a:avLst/>
          </a:prstGeom>
          <a:noFill/>
        </p:spPr>
        <p:txBody>
          <a:bodyPr wrap="square" rtlCol="0">
            <a:spAutoFit/>
          </a:bodyPr>
          <a:lstStyle/>
          <a:p>
            <a:r>
              <a:rPr lang="en-US" sz="1500" b="1" i="1" dirty="0"/>
              <a:t>Observation result attribute set</a:t>
            </a:r>
          </a:p>
        </p:txBody>
      </p:sp>
      <p:sp>
        <p:nvSpPr>
          <p:cNvPr id="14" name="TextBox 13"/>
          <p:cNvSpPr txBox="1"/>
          <p:nvPr/>
        </p:nvSpPr>
        <p:spPr>
          <a:xfrm>
            <a:off x="3537616" y="5544097"/>
            <a:ext cx="2068769" cy="323165"/>
          </a:xfrm>
          <a:prstGeom prst="rect">
            <a:avLst/>
          </a:prstGeom>
          <a:noFill/>
        </p:spPr>
        <p:txBody>
          <a:bodyPr wrap="square" rtlCol="0">
            <a:spAutoFit/>
          </a:bodyPr>
          <a:lstStyle/>
          <a:p>
            <a:r>
              <a:rPr lang="en-US" sz="1500" b="1" i="1" dirty="0"/>
              <a:t>Context attribute set</a:t>
            </a:r>
          </a:p>
        </p:txBody>
      </p:sp>
      <p:sp>
        <p:nvSpPr>
          <p:cNvPr id="2" name="Slide Number Placeholder 1"/>
          <p:cNvSpPr>
            <a:spLocks noGrp="1"/>
          </p:cNvSpPr>
          <p:nvPr>
            <p:ph type="sldNum" sz="quarter" idx="4"/>
          </p:nvPr>
        </p:nvSpPr>
        <p:spPr/>
        <p:txBody>
          <a:bodyPr/>
          <a:lstStyle/>
          <a:p>
            <a:fld id="{E72A2698-25A6-BB44-BDF3-496AA86874BD}" type="slidenum">
              <a:rPr lang="en-US" smtClean="0"/>
              <a:pPr/>
              <a:t>27</a:t>
            </a:fld>
            <a:endParaRPr lang="en-US"/>
          </a:p>
        </p:txBody>
      </p:sp>
    </p:spTree>
    <p:extLst>
      <p:ext uri="{BB962C8B-B14F-4D97-AF65-F5344CB8AC3E}">
        <p14:creationId xmlns:p14="http://schemas.microsoft.com/office/powerpoint/2010/main" val="28098981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E72A2698-25A6-BB44-BDF3-496AA86874BD}" type="slidenum">
              <a:rPr lang="en-US" smtClean="0"/>
              <a:pPr/>
              <a:t>28</a:t>
            </a:fld>
            <a:endParaRPr lang="en-US"/>
          </a:p>
        </p:txBody>
      </p:sp>
      <p:sp>
        <p:nvSpPr>
          <p:cNvPr id="17" name="Content Placeholder 16"/>
          <p:cNvSpPr>
            <a:spLocks noGrp="1"/>
          </p:cNvSpPr>
          <p:nvPr>
            <p:ph idx="1"/>
          </p:nvPr>
        </p:nvSpPr>
        <p:spPr>
          <a:xfrm>
            <a:off x="378542" y="2931273"/>
            <a:ext cx="8308258" cy="3498124"/>
          </a:xfrm>
        </p:spPr>
        <p:txBody>
          <a:bodyPr/>
          <a:lstStyle/>
          <a:p>
            <a:r>
              <a:rPr lang="en-US" dirty="0" smtClean="0"/>
              <a:t>A clinical finding can be regarded as either a clinical life phase (which has a </a:t>
            </a:r>
            <a:r>
              <a:rPr lang="en-US" i="1" dirty="0" smtClean="0"/>
              <a:t>default</a:t>
            </a:r>
            <a:r>
              <a:rPr lang="en-US" dirty="0" smtClean="0"/>
              <a:t> context) or an </a:t>
            </a:r>
            <a:r>
              <a:rPr lang="en-US" i="1" dirty="0" smtClean="0"/>
              <a:t>explicit </a:t>
            </a:r>
            <a:r>
              <a:rPr lang="en-US" dirty="0" smtClean="0"/>
              <a:t>observation result (which has a </a:t>
            </a:r>
            <a:r>
              <a:rPr lang="en-US" i="1" dirty="0" smtClean="0"/>
              <a:t>specified</a:t>
            </a:r>
            <a:r>
              <a:rPr lang="en-US" dirty="0" smtClean="0"/>
              <a:t> result and/or context).</a:t>
            </a:r>
          </a:p>
          <a:p>
            <a:endParaRPr lang="en-US" dirty="0" smtClean="0"/>
          </a:p>
          <a:p>
            <a:r>
              <a:rPr lang="en-US" dirty="0" smtClean="0"/>
              <a:t>This distinction could be represented </a:t>
            </a:r>
            <a:r>
              <a:rPr lang="en-US" i="1" dirty="0" smtClean="0"/>
              <a:t>directly</a:t>
            </a:r>
            <a:r>
              <a:rPr lang="en-US" dirty="0" smtClean="0"/>
              <a:t> in the hierarchy or it could merely be </a:t>
            </a:r>
            <a:r>
              <a:rPr lang="en-US" i="1" dirty="0" smtClean="0"/>
              <a:t>implied</a:t>
            </a:r>
            <a:r>
              <a:rPr lang="en-US" dirty="0" smtClean="0"/>
              <a:t> by which attribute sets are used (just as the use of different sets of attributes in the Observables model provides a distinction between the target of an observation and how the observation is made).</a:t>
            </a:r>
          </a:p>
        </p:txBody>
      </p:sp>
      <p:sp>
        <p:nvSpPr>
          <p:cNvPr id="2" name="Title 1"/>
          <p:cNvSpPr>
            <a:spLocks noGrp="1"/>
          </p:cNvSpPr>
          <p:nvPr>
            <p:ph type="title"/>
          </p:nvPr>
        </p:nvSpPr>
        <p:spPr>
          <a:xfrm>
            <a:off x="378542" y="294968"/>
            <a:ext cx="6671187" cy="889818"/>
          </a:xfrm>
        </p:spPr>
        <p:txBody>
          <a:bodyPr/>
          <a:lstStyle/>
          <a:p>
            <a:r>
              <a:rPr lang="en-US" dirty="0" smtClean="0"/>
              <a:t>Option 3: Clinical findings and explicit vs. implicit observation results (1)</a:t>
            </a:r>
            <a:endParaRPr lang="en-US" dirty="0"/>
          </a:p>
        </p:txBody>
      </p:sp>
      <p:sp>
        <p:nvSpPr>
          <p:cNvPr id="5" name="Rounded Rectangle 4"/>
          <p:cNvSpPr/>
          <p:nvPr/>
        </p:nvSpPr>
        <p:spPr>
          <a:xfrm>
            <a:off x="3401962" y="1469922"/>
            <a:ext cx="2182761" cy="285136"/>
          </a:xfrm>
          <a:prstGeom prst="roundRect">
            <a:avLst/>
          </a:prstGeom>
          <a:solidFill>
            <a:schemeClr val="accent2"/>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mtClean="0"/>
              <a:t>Clinical finding</a:t>
            </a:r>
            <a:endParaRPr lang="en-US" b="1"/>
          </a:p>
        </p:txBody>
      </p:sp>
      <p:sp>
        <p:nvSpPr>
          <p:cNvPr id="6" name="Rounded Rectangle 5"/>
          <p:cNvSpPr/>
          <p:nvPr/>
        </p:nvSpPr>
        <p:spPr>
          <a:xfrm>
            <a:off x="644013" y="2314109"/>
            <a:ext cx="2182761" cy="285136"/>
          </a:xfrm>
          <a:prstGeom prst="roundRect">
            <a:avLst/>
          </a:prstGeom>
          <a:solidFill>
            <a:schemeClr val="accent2"/>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mtClean="0"/>
              <a:t>Clinical life phase</a:t>
            </a:r>
            <a:endParaRPr lang="en-US" b="1" dirty="0"/>
          </a:p>
        </p:txBody>
      </p:sp>
      <p:sp>
        <p:nvSpPr>
          <p:cNvPr id="7" name="Rounded Rectangle 6"/>
          <p:cNvSpPr/>
          <p:nvPr/>
        </p:nvSpPr>
        <p:spPr>
          <a:xfrm>
            <a:off x="6056671" y="2314109"/>
            <a:ext cx="2630129" cy="285136"/>
          </a:xfrm>
          <a:prstGeom prst="roundRect">
            <a:avLst/>
          </a:prstGeom>
          <a:solidFill>
            <a:schemeClr val="accent2"/>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i="1" dirty="0" smtClean="0"/>
              <a:t>Explicit</a:t>
            </a:r>
            <a:r>
              <a:rPr lang="en-US" b="1" dirty="0" smtClean="0"/>
              <a:t> observation result</a:t>
            </a:r>
            <a:endParaRPr lang="en-US" b="1" dirty="0"/>
          </a:p>
        </p:txBody>
      </p:sp>
      <p:cxnSp>
        <p:nvCxnSpPr>
          <p:cNvPr id="11" name="Straight Arrow Connector 10"/>
          <p:cNvCxnSpPr>
            <a:stCxn id="6" idx="0"/>
            <a:endCxn id="5" idx="1"/>
          </p:cNvCxnSpPr>
          <p:nvPr/>
        </p:nvCxnSpPr>
        <p:spPr>
          <a:xfrm flipV="1">
            <a:off x="1735394" y="1612490"/>
            <a:ext cx="1666568" cy="701619"/>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a:stCxn id="7" idx="0"/>
            <a:endCxn id="5" idx="3"/>
          </p:cNvCxnSpPr>
          <p:nvPr/>
        </p:nvCxnSpPr>
        <p:spPr>
          <a:xfrm flipH="1" flipV="1">
            <a:off x="5584723" y="1612490"/>
            <a:ext cx="1787013" cy="701619"/>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1296193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Option 3 Example: Presence or absence of dot-blot hemorrhage</a:t>
            </a:r>
            <a:endParaRPr lang="en-US" dirty="0"/>
          </a:p>
        </p:txBody>
      </p:sp>
      <p:sp>
        <p:nvSpPr>
          <p:cNvPr id="6" name="TextBox 5"/>
          <p:cNvSpPr txBox="1"/>
          <p:nvPr/>
        </p:nvSpPr>
        <p:spPr>
          <a:xfrm>
            <a:off x="341056" y="1864682"/>
            <a:ext cx="8229600" cy="276999"/>
          </a:xfrm>
          <a:prstGeom prst="rect">
            <a:avLst/>
          </a:prstGeom>
          <a:noFill/>
        </p:spPr>
        <p:txBody>
          <a:bodyPr wrap="square" rtlCol="0">
            <a:spAutoFit/>
          </a:bodyPr>
          <a:lstStyle/>
          <a:p>
            <a:r>
              <a:rPr lang="en-US" sz="1200" b="1" u="sng" dirty="0">
                <a:latin typeface="Courier" charset="0"/>
                <a:ea typeface="Courier" charset="0"/>
                <a:cs typeface="Courier" charset="0"/>
              </a:rPr>
              <a:t>Presence/absence of retinal lesion by ophthalmoscopy (observable entity) </a:t>
            </a:r>
          </a:p>
        </p:txBody>
      </p:sp>
      <p:sp>
        <p:nvSpPr>
          <p:cNvPr id="7" name="TextBox 6"/>
          <p:cNvSpPr txBox="1"/>
          <p:nvPr/>
        </p:nvSpPr>
        <p:spPr>
          <a:xfrm>
            <a:off x="116144" y="3300889"/>
            <a:ext cx="8949198" cy="1754326"/>
          </a:xfrm>
          <a:prstGeom prst="rect">
            <a:avLst/>
          </a:prstGeom>
          <a:noFill/>
          <a:ln>
            <a:noFill/>
          </a:ln>
        </p:spPr>
        <p:txBody>
          <a:bodyPr wrap="square" rtlCol="0">
            <a:spAutoFit/>
          </a:bodyPr>
          <a:lstStyle/>
          <a:p>
            <a:r>
              <a:rPr lang="en-US" sz="1200" b="1" dirty="0">
                <a:latin typeface="Courier" charset="0"/>
                <a:ea typeface="Courier" charset="0"/>
                <a:cs typeface="Courier" charset="0"/>
              </a:rPr>
              <a:t>|Clinical finding|:</a:t>
            </a:r>
          </a:p>
          <a:p>
            <a:r>
              <a:rPr lang="en-US" sz="1200" b="1" dirty="0">
                <a:latin typeface="Courier" charset="0"/>
                <a:ea typeface="Courier" charset="0"/>
                <a:cs typeface="Courier" charset="0"/>
              </a:rPr>
              <a:t>	{ |associated morphology| = 50960005 |Hemorrhage (morphologic abnormality)|,</a:t>
            </a:r>
          </a:p>
          <a:p>
            <a:r>
              <a:rPr lang="en-US" sz="1200" b="1" dirty="0">
                <a:latin typeface="Courier" charset="0"/>
                <a:ea typeface="Courier" charset="0"/>
                <a:cs typeface="Courier" charset="0"/>
              </a:rPr>
              <a:t>	  |finding site| = 5665001 |Retinal structure (body structure)| }</a:t>
            </a:r>
          </a:p>
          <a:p>
            <a:r>
              <a:rPr lang="en-US" sz="1200" b="1" dirty="0">
                <a:latin typeface="Courier" charset="0"/>
                <a:ea typeface="Courier" charset="0"/>
                <a:cs typeface="Courier" charset="0"/>
              </a:rPr>
              <a:t>	</a:t>
            </a:r>
            <a:r>
              <a:rPr lang="en-US" sz="1200" b="1" dirty="0">
                <a:solidFill>
                  <a:srgbClr val="0070C0"/>
                </a:solidFill>
                <a:latin typeface="Courier" charset="0"/>
                <a:ea typeface="Courier" charset="0"/>
                <a:cs typeface="Courier" charset="0"/>
              </a:rPr>
              <a:t>|interprets| = </a:t>
            </a:r>
          </a:p>
          <a:p>
            <a:r>
              <a:rPr lang="en-US" sz="1200" b="1" dirty="0">
                <a:solidFill>
                  <a:srgbClr val="0070C0"/>
                </a:solidFill>
                <a:latin typeface="Courier" charset="0"/>
                <a:ea typeface="Courier" charset="0"/>
                <a:cs typeface="Courier" charset="0"/>
              </a:rPr>
              <a:t>		|Presence/absence of retinal lesion by ophthalmoscopy (observable entity)|,</a:t>
            </a:r>
          </a:p>
          <a:p>
            <a:r>
              <a:rPr lang="en-US" sz="1200" b="1" dirty="0">
                <a:solidFill>
                  <a:srgbClr val="0070C0"/>
                </a:solidFill>
                <a:latin typeface="Courier" charset="0"/>
                <a:ea typeface="Courier" charset="0"/>
                <a:cs typeface="Courier" charset="0"/>
              </a:rPr>
              <a:t>	|has interpretation / has value / has result| = </a:t>
            </a:r>
          </a:p>
          <a:p>
            <a:r>
              <a:rPr lang="en-US" sz="1200" b="1" dirty="0">
                <a:solidFill>
                  <a:srgbClr val="0070C0"/>
                </a:solidFill>
                <a:latin typeface="Courier" charset="0"/>
                <a:ea typeface="Courier" charset="0"/>
                <a:cs typeface="Courier" charset="0"/>
              </a:rPr>
              <a:t>		|Present (observation result value) (qualifier value),</a:t>
            </a:r>
          </a:p>
          <a:p>
            <a:r>
              <a:rPr lang="en-US" sz="1200" b="1" dirty="0">
                <a:solidFill>
                  <a:srgbClr val="0070C0"/>
                </a:solidFill>
                <a:latin typeface="Courier" charset="0"/>
                <a:ea typeface="Courier" charset="0"/>
                <a:cs typeface="Courier" charset="0"/>
              </a:rPr>
              <a:t>	|subject relationship context| = 410604004 |Subject of record (person)|,</a:t>
            </a:r>
          </a:p>
          <a:p>
            <a:r>
              <a:rPr lang="en-US" sz="1200" b="1" dirty="0">
                <a:solidFill>
                  <a:srgbClr val="0070C0"/>
                </a:solidFill>
                <a:latin typeface="Courier" charset="0"/>
                <a:ea typeface="Courier" charset="0"/>
                <a:cs typeface="Courier" charset="0"/>
              </a:rPr>
              <a:t>	|temporal context| = 410512000 |Current or specified time (qualifier value)|</a:t>
            </a:r>
          </a:p>
        </p:txBody>
      </p:sp>
      <p:sp>
        <p:nvSpPr>
          <p:cNvPr id="8" name="TextBox 7"/>
          <p:cNvSpPr txBox="1"/>
          <p:nvPr/>
        </p:nvSpPr>
        <p:spPr>
          <a:xfrm>
            <a:off x="116144" y="2994135"/>
            <a:ext cx="8315325" cy="276999"/>
          </a:xfrm>
          <a:prstGeom prst="rect">
            <a:avLst/>
          </a:prstGeom>
          <a:noFill/>
        </p:spPr>
        <p:txBody>
          <a:bodyPr wrap="square" rtlCol="0">
            <a:spAutoFit/>
          </a:bodyPr>
          <a:lstStyle/>
          <a:p>
            <a:r>
              <a:rPr lang="en-US" sz="1200" b="1" u="sng" dirty="0">
                <a:latin typeface="Courier" charset="0"/>
                <a:ea typeface="Courier" charset="0"/>
                <a:cs typeface="Courier" charset="0"/>
              </a:rPr>
              <a:t>247133006 |Retinal dot hemorrhage (finding)|</a:t>
            </a:r>
          </a:p>
        </p:txBody>
      </p:sp>
      <p:sp>
        <p:nvSpPr>
          <p:cNvPr id="9" name="TextBox 8"/>
          <p:cNvSpPr txBox="1"/>
          <p:nvPr/>
        </p:nvSpPr>
        <p:spPr>
          <a:xfrm>
            <a:off x="341056" y="2144216"/>
            <a:ext cx="3819525" cy="276999"/>
          </a:xfrm>
          <a:prstGeom prst="rect">
            <a:avLst/>
          </a:prstGeom>
          <a:noFill/>
          <a:ln>
            <a:noFill/>
          </a:ln>
        </p:spPr>
        <p:txBody>
          <a:bodyPr wrap="square" rtlCol="0">
            <a:spAutoFit/>
          </a:bodyPr>
          <a:lstStyle/>
          <a:p>
            <a:r>
              <a:rPr lang="en-US" sz="1200" b="1" dirty="0">
                <a:latin typeface="Courier" charset="0"/>
                <a:ea typeface="Courier" charset="0"/>
                <a:cs typeface="Courier" charset="0"/>
              </a:rPr>
              <a:t>Same definition as for Options 1 and 2</a:t>
            </a:r>
          </a:p>
        </p:txBody>
      </p:sp>
      <p:sp>
        <p:nvSpPr>
          <p:cNvPr id="10" name="Rounded Rectangular Callout 9"/>
          <p:cNvSpPr/>
          <p:nvPr/>
        </p:nvSpPr>
        <p:spPr>
          <a:xfrm>
            <a:off x="5869858" y="3159854"/>
            <a:ext cx="2895600" cy="252316"/>
          </a:xfrm>
          <a:prstGeom prst="wedgeRoundRectCallout">
            <a:avLst>
              <a:gd name="adj1" fmla="val -183162"/>
              <a:gd name="adj2" fmla="val 83366"/>
              <a:gd name="adj3" fmla="val 16667"/>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50" dirty="0">
                <a:solidFill>
                  <a:schemeClr val="tx1"/>
                </a:solidFill>
              </a:rPr>
              <a:t>Most </a:t>
            </a:r>
            <a:r>
              <a:rPr lang="en-US" sz="1050">
                <a:solidFill>
                  <a:schemeClr val="tx1"/>
                </a:solidFill>
              </a:rPr>
              <a:t>proximal primitive (in this case)</a:t>
            </a:r>
            <a:endParaRPr lang="en-US" sz="1050" dirty="0">
              <a:solidFill>
                <a:schemeClr val="tx1"/>
              </a:solidFill>
            </a:endParaRPr>
          </a:p>
        </p:txBody>
      </p:sp>
      <p:sp>
        <p:nvSpPr>
          <p:cNvPr id="11" name="Rounded Rectangular Callout 10"/>
          <p:cNvSpPr/>
          <p:nvPr/>
        </p:nvSpPr>
        <p:spPr>
          <a:xfrm>
            <a:off x="1943637" y="5493526"/>
            <a:ext cx="6315459" cy="323851"/>
          </a:xfrm>
          <a:prstGeom prst="wedgeRoundRectCallout">
            <a:avLst>
              <a:gd name="adj1" fmla="val -46874"/>
              <a:gd name="adj2" fmla="val -195650"/>
              <a:gd name="adj3" fmla="val 16667"/>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50" dirty="0">
                <a:solidFill>
                  <a:schemeClr val="tx1"/>
                </a:solidFill>
              </a:rPr>
              <a:t>The last four attributes show how the default context </a:t>
            </a:r>
            <a:r>
              <a:rPr lang="en-US" sz="1050">
                <a:solidFill>
                  <a:schemeClr val="tx1"/>
                </a:solidFill>
              </a:rPr>
              <a:t>could </a:t>
            </a:r>
            <a:r>
              <a:rPr lang="en-US" sz="1050" smtClean="0">
                <a:solidFill>
                  <a:schemeClr val="tx1"/>
                </a:solidFill>
              </a:rPr>
              <a:t>potentially be </a:t>
            </a:r>
            <a:r>
              <a:rPr lang="en-US" sz="1050" dirty="0">
                <a:solidFill>
                  <a:schemeClr val="tx1"/>
                </a:solidFill>
              </a:rPr>
              <a:t>made explicit for clinical findings</a:t>
            </a:r>
          </a:p>
        </p:txBody>
      </p:sp>
      <p:sp>
        <p:nvSpPr>
          <p:cNvPr id="2" name="Slide Number Placeholder 1"/>
          <p:cNvSpPr>
            <a:spLocks noGrp="1"/>
          </p:cNvSpPr>
          <p:nvPr>
            <p:ph type="sldNum" sz="quarter" idx="4"/>
          </p:nvPr>
        </p:nvSpPr>
        <p:spPr/>
        <p:txBody>
          <a:bodyPr/>
          <a:lstStyle/>
          <a:p>
            <a:fld id="{E72A2698-25A6-BB44-BDF3-496AA86874BD}" type="slidenum">
              <a:rPr lang="en-US" smtClean="0"/>
              <a:pPr/>
              <a:t>29</a:t>
            </a:fld>
            <a:endParaRPr lang="en-US"/>
          </a:p>
        </p:txBody>
      </p:sp>
    </p:spTree>
    <p:extLst>
      <p:ext uri="{BB962C8B-B14F-4D97-AF65-F5344CB8AC3E}">
        <p14:creationId xmlns:p14="http://schemas.microsoft.com/office/powerpoint/2010/main" val="27924733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Information entities </a:t>
            </a:r>
            <a:r>
              <a:rPr lang="en-US" b="1" i="1" dirty="0" smtClean="0"/>
              <a:t>refer to </a:t>
            </a:r>
            <a:r>
              <a:rPr lang="en-US" dirty="0" smtClean="0"/>
              <a:t>clinical entities</a:t>
            </a:r>
            <a:endParaRPr lang="en-US" dirty="0"/>
          </a:p>
        </p:txBody>
      </p:sp>
      <p:sp>
        <p:nvSpPr>
          <p:cNvPr id="3" name="Content Placeholder 2"/>
          <p:cNvSpPr>
            <a:spLocks noGrp="1"/>
          </p:cNvSpPr>
          <p:nvPr>
            <p:ph idx="1"/>
          </p:nvPr>
        </p:nvSpPr>
        <p:spPr>
          <a:xfrm>
            <a:off x="628650" y="1451610"/>
            <a:ext cx="7886700" cy="4011930"/>
          </a:xfrm>
        </p:spPr>
        <p:txBody>
          <a:bodyPr>
            <a:noAutofit/>
          </a:bodyPr>
          <a:lstStyle/>
          <a:p>
            <a:pPr marL="129541" indent="0">
              <a:buNone/>
            </a:pPr>
            <a:r>
              <a:rPr lang="en-US" sz="1600" dirty="0"/>
              <a:t>An important representational problem, which is inherent in the domain of medical care and documentation in electronic health records (EHRs), is the inter-dependence of two fundamentally different kinds of things, </a:t>
            </a:r>
            <a:r>
              <a:rPr lang="en-US" sz="1600" i="1" dirty="0"/>
              <a:t>viz. </a:t>
            </a:r>
            <a:r>
              <a:rPr lang="en-US" sz="1600" dirty="0"/>
              <a:t>the </a:t>
            </a:r>
            <a:r>
              <a:rPr lang="en-US" sz="1600" i="1" dirty="0"/>
              <a:t>referring entities</a:t>
            </a:r>
            <a:r>
              <a:rPr lang="en-US" sz="1600" dirty="0"/>
              <a:t>, in the following named “information entities”, and </a:t>
            </a:r>
            <a:r>
              <a:rPr lang="en-US" sz="1600" i="1" dirty="0"/>
              <a:t>their referents </a:t>
            </a:r>
            <a:r>
              <a:rPr lang="en-US" sz="1600" dirty="0"/>
              <a:t>we will call “clinical </a:t>
            </a:r>
            <a:r>
              <a:rPr lang="en-US" sz="1600" dirty="0" smtClean="0"/>
              <a:t>entities.”</a:t>
            </a:r>
          </a:p>
          <a:p>
            <a:endParaRPr lang="en-US" sz="1600" dirty="0"/>
          </a:p>
          <a:p>
            <a:pPr marL="129541" indent="0">
              <a:buNone/>
            </a:pPr>
            <a:r>
              <a:rPr lang="en-US" sz="1600" b="1" dirty="0"/>
              <a:t>Clinical entities </a:t>
            </a:r>
            <a:r>
              <a:rPr lang="en-US" sz="1600" dirty="0"/>
              <a:t>encompass organisms, their material and immaterial parts, the environment they interact with, the processes they are involved in, as well as the qualities, (mal)functions, and dispositions they exhibit and which are relevant to clinical observations, assessments or actions. </a:t>
            </a:r>
            <a:endParaRPr lang="en-US" sz="1600" dirty="0" smtClean="0"/>
          </a:p>
          <a:p>
            <a:endParaRPr lang="en-US" sz="1600" dirty="0"/>
          </a:p>
          <a:p>
            <a:pPr marL="129541" indent="0">
              <a:buNone/>
            </a:pPr>
            <a:r>
              <a:rPr lang="en-US" sz="1600" b="1" dirty="0"/>
              <a:t>Information entities </a:t>
            </a:r>
            <a:r>
              <a:rPr lang="en-US" sz="1600" dirty="0"/>
              <a:t>encompass, among many other things, all elements of discourse that are about some particular clinical entity or a type thereof. Typical examples are statements recorded by health professionals to express facts, beliefs, hypotheses, orders, and plans, using unstructured (human) language or codes from appropriate terminology or coding systems. </a:t>
            </a:r>
          </a:p>
        </p:txBody>
      </p:sp>
      <p:sp>
        <p:nvSpPr>
          <p:cNvPr id="5" name="TextBox 4"/>
          <p:cNvSpPr txBox="1"/>
          <p:nvPr/>
        </p:nvSpPr>
        <p:spPr>
          <a:xfrm>
            <a:off x="628650" y="6092190"/>
            <a:ext cx="7555230" cy="430887"/>
          </a:xfrm>
          <a:prstGeom prst="rect">
            <a:avLst/>
          </a:prstGeom>
          <a:solidFill>
            <a:schemeClr val="tx2">
              <a:lumMod val="20000"/>
              <a:lumOff val="80000"/>
            </a:schemeClr>
          </a:solidFill>
          <a:ln>
            <a:solidFill>
              <a:schemeClr val="accent1"/>
            </a:solidFill>
          </a:ln>
        </p:spPr>
        <p:txBody>
          <a:bodyPr wrap="square" rtlCol="0">
            <a:spAutoFit/>
          </a:bodyPr>
          <a:lstStyle/>
          <a:p>
            <a:r>
              <a:rPr lang="en-US" sz="1100" dirty="0">
                <a:solidFill>
                  <a:schemeClr val="tx1"/>
                </a:solidFill>
              </a:rPr>
              <a:t>Schulz, S., </a:t>
            </a:r>
            <a:r>
              <a:rPr lang="en-US" sz="1100" dirty="0" err="1">
                <a:solidFill>
                  <a:schemeClr val="tx1"/>
                </a:solidFill>
              </a:rPr>
              <a:t>Martínez</a:t>
            </a:r>
            <a:r>
              <a:rPr lang="en-US" sz="1100" dirty="0">
                <a:solidFill>
                  <a:schemeClr val="tx1"/>
                </a:solidFill>
              </a:rPr>
              <a:t>-Costa, C., </a:t>
            </a:r>
            <a:r>
              <a:rPr lang="en-US" sz="1100" dirty="0" err="1">
                <a:solidFill>
                  <a:schemeClr val="tx1"/>
                </a:solidFill>
              </a:rPr>
              <a:t>Karlsson</a:t>
            </a:r>
            <a:r>
              <a:rPr lang="en-US" sz="1100" dirty="0">
                <a:solidFill>
                  <a:schemeClr val="tx1"/>
                </a:solidFill>
              </a:rPr>
              <a:t>, D., Cornet, R., </a:t>
            </a:r>
            <a:r>
              <a:rPr lang="en-US" sz="1100" dirty="0" err="1">
                <a:solidFill>
                  <a:schemeClr val="tx1"/>
                </a:solidFill>
              </a:rPr>
              <a:t>Brochhausen</a:t>
            </a:r>
            <a:r>
              <a:rPr lang="en-US" sz="1100" dirty="0">
                <a:solidFill>
                  <a:schemeClr val="tx1"/>
                </a:solidFill>
              </a:rPr>
              <a:t>, M., &amp; Rector, A. L. (2014, September). An Ontological Analysis of Reference in Health Record Statements. In </a:t>
            </a:r>
            <a:r>
              <a:rPr lang="en-US" sz="1100" i="1" dirty="0">
                <a:solidFill>
                  <a:schemeClr val="tx1"/>
                </a:solidFill>
              </a:rPr>
              <a:t>FOIS</a:t>
            </a:r>
            <a:r>
              <a:rPr lang="en-US" sz="1100" dirty="0">
                <a:solidFill>
                  <a:schemeClr val="tx1"/>
                </a:solidFill>
              </a:rPr>
              <a:t> (pp. 289-302).</a:t>
            </a:r>
          </a:p>
        </p:txBody>
      </p:sp>
      <p:sp>
        <p:nvSpPr>
          <p:cNvPr id="4" name="Slide Number Placeholder 3"/>
          <p:cNvSpPr>
            <a:spLocks noGrp="1"/>
          </p:cNvSpPr>
          <p:nvPr>
            <p:ph type="sldNum" sz="quarter" idx="10"/>
          </p:nvPr>
        </p:nvSpPr>
        <p:spPr/>
        <p:txBody>
          <a:bodyPr/>
          <a:lstStyle/>
          <a:p>
            <a:fld id="{E72A2698-25A6-BB44-BDF3-496AA86874BD}" type="slidenum">
              <a:rPr lang="en-US" smtClean="0"/>
              <a:pPr/>
              <a:t>3</a:t>
            </a:fld>
            <a:endParaRPr lang="en-US" dirty="0"/>
          </a:p>
        </p:txBody>
      </p:sp>
    </p:spTree>
    <p:extLst>
      <p:ext uri="{BB962C8B-B14F-4D97-AF65-F5344CB8AC3E}">
        <p14:creationId xmlns:p14="http://schemas.microsoft.com/office/powerpoint/2010/main" val="41655410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E72A2698-25A6-BB44-BDF3-496AA86874BD}" type="slidenum">
              <a:rPr lang="en-US" smtClean="0"/>
              <a:pPr/>
              <a:t>30</a:t>
            </a:fld>
            <a:endParaRPr lang="en-US"/>
          </a:p>
        </p:txBody>
      </p:sp>
      <p:sp>
        <p:nvSpPr>
          <p:cNvPr id="17" name="Content Placeholder 16"/>
          <p:cNvSpPr>
            <a:spLocks noGrp="1"/>
          </p:cNvSpPr>
          <p:nvPr>
            <p:ph idx="1"/>
          </p:nvPr>
        </p:nvSpPr>
        <p:spPr>
          <a:xfrm>
            <a:off x="378542" y="2931273"/>
            <a:ext cx="8308258" cy="3498124"/>
          </a:xfrm>
        </p:spPr>
        <p:txBody>
          <a:bodyPr/>
          <a:lstStyle/>
          <a:p>
            <a:r>
              <a:rPr lang="en-US" dirty="0"/>
              <a:t>No changes to current definition of clinical life </a:t>
            </a:r>
            <a:r>
              <a:rPr lang="en-US" dirty="0" smtClean="0"/>
              <a:t>phase</a:t>
            </a:r>
          </a:p>
          <a:p>
            <a:endParaRPr lang="en-US" dirty="0" smtClean="0"/>
          </a:p>
          <a:p>
            <a:r>
              <a:rPr lang="en-US" dirty="0" smtClean="0"/>
              <a:t>No changes to current rules for default contexts. When the code for a clinical finding or procedure is used in a medical record, it becomes an </a:t>
            </a:r>
            <a:r>
              <a:rPr lang="en-US" i="1" dirty="0" smtClean="0"/>
              <a:t>implicit</a:t>
            </a:r>
            <a:r>
              <a:rPr lang="en-US" dirty="0" smtClean="0"/>
              <a:t> observation result because it has a </a:t>
            </a:r>
            <a:r>
              <a:rPr lang="en-US" i="1" dirty="0" smtClean="0"/>
              <a:t>default</a:t>
            </a:r>
            <a:r>
              <a:rPr lang="en-US" dirty="0" smtClean="0"/>
              <a:t> </a:t>
            </a:r>
            <a:r>
              <a:rPr lang="en-US" i="1" dirty="0" smtClean="0"/>
              <a:t>context</a:t>
            </a:r>
            <a:r>
              <a:rPr lang="en-US" dirty="0" smtClean="0"/>
              <a:t>. </a:t>
            </a:r>
          </a:p>
        </p:txBody>
      </p:sp>
      <p:sp>
        <p:nvSpPr>
          <p:cNvPr id="2" name="Title 1"/>
          <p:cNvSpPr>
            <a:spLocks noGrp="1"/>
          </p:cNvSpPr>
          <p:nvPr>
            <p:ph type="title"/>
          </p:nvPr>
        </p:nvSpPr>
        <p:spPr>
          <a:xfrm>
            <a:off x="378542" y="294968"/>
            <a:ext cx="6671187" cy="889818"/>
          </a:xfrm>
        </p:spPr>
        <p:txBody>
          <a:bodyPr/>
          <a:lstStyle/>
          <a:p>
            <a:r>
              <a:rPr lang="en-US" dirty="0" smtClean="0"/>
              <a:t>Option 3: Clinical findings and explicit vs. implicit observation results (2)</a:t>
            </a:r>
            <a:endParaRPr lang="en-US" dirty="0"/>
          </a:p>
        </p:txBody>
      </p:sp>
      <p:sp>
        <p:nvSpPr>
          <p:cNvPr id="5" name="Rounded Rectangle 4"/>
          <p:cNvSpPr/>
          <p:nvPr/>
        </p:nvSpPr>
        <p:spPr>
          <a:xfrm>
            <a:off x="3401962" y="1469922"/>
            <a:ext cx="2182761" cy="285136"/>
          </a:xfrm>
          <a:prstGeom prst="roundRect">
            <a:avLst/>
          </a:prstGeom>
          <a:solidFill>
            <a:schemeClr val="accent2"/>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mtClean="0"/>
              <a:t>Clinical finding</a:t>
            </a:r>
            <a:endParaRPr lang="en-US" b="1"/>
          </a:p>
        </p:txBody>
      </p:sp>
      <p:sp>
        <p:nvSpPr>
          <p:cNvPr id="6" name="Rounded Rectangle 5"/>
          <p:cNvSpPr/>
          <p:nvPr/>
        </p:nvSpPr>
        <p:spPr>
          <a:xfrm>
            <a:off x="644013" y="2314109"/>
            <a:ext cx="2182761" cy="285136"/>
          </a:xfrm>
          <a:prstGeom prst="roundRect">
            <a:avLst/>
          </a:prstGeom>
          <a:solidFill>
            <a:schemeClr val="accent2"/>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mtClean="0"/>
              <a:t>Clinical life phase</a:t>
            </a:r>
            <a:endParaRPr lang="en-US" b="1" dirty="0"/>
          </a:p>
        </p:txBody>
      </p:sp>
      <p:sp>
        <p:nvSpPr>
          <p:cNvPr id="7" name="Rounded Rectangle 6"/>
          <p:cNvSpPr/>
          <p:nvPr/>
        </p:nvSpPr>
        <p:spPr>
          <a:xfrm>
            <a:off x="6056671" y="2314109"/>
            <a:ext cx="2630129" cy="285136"/>
          </a:xfrm>
          <a:prstGeom prst="roundRect">
            <a:avLst/>
          </a:prstGeom>
          <a:solidFill>
            <a:schemeClr val="accent2"/>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i="1" dirty="0" smtClean="0"/>
              <a:t>Explicit</a:t>
            </a:r>
            <a:r>
              <a:rPr lang="en-US" b="1" dirty="0" smtClean="0"/>
              <a:t> observation result</a:t>
            </a:r>
            <a:endParaRPr lang="en-US" b="1" dirty="0"/>
          </a:p>
        </p:txBody>
      </p:sp>
      <p:cxnSp>
        <p:nvCxnSpPr>
          <p:cNvPr id="11" name="Straight Arrow Connector 10"/>
          <p:cNvCxnSpPr>
            <a:stCxn id="6" idx="0"/>
            <a:endCxn id="5" idx="1"/>
          </p:cNvCxnSpPr>
          <p:nvPr/>
        </p:nvCxnSpPr>
        <p:spPr>
          <a:xfrm flipV="1">
            <a:off x="1735394" y="1612490"/>
            <a:ext cx="1666568" cy="701619"/>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a:stCxn id="7" idx="0"/>
            <a:endCxn id="5" idx="3"/>
          </p:cNvCxnSpPr>
          <p:nvPr/>
        </p:nvCxnSpPr>
        <p:spPr>
          <a:xfrm flipH="1" flipV="1">
            <a:off x="5584723" y="1612490"/>
            <a:ext cx="1787013" cy="701619"/>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3180469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E72A2698-25A6-BB44-BDF3-496AA86874BD}" type="slidenum">
              <a:rPr lang="en-US" smtClean="0"/>
              <a:pPr/>
              <a:t>31</a:t>
            </a:fld>
            <a:endParaRPr lang="en-US"/>
          </a:p>
        </p:txBody>
      </p:sp>
      <p:sp>
        <p:nvSpPr>
          <p:cNvPr id="17" name="Content Placeholder 16"/>
          <p:cNvSpPr>
            <a:spLocks noGrp="1"/>
          </p:cNvSpPr>
          <p:nvPr>
            <p:ph idx="1"/>
          </p:nvPr>
        </p:nvSpPr>
        <p:spPr>
          <a:xfrm>
            <a:off x="378542" y="2931273"/>
            <a:ext cx="8308258" cy="3498124"/>
          </a:xfrm>
        </p:spPr>
        <p:txBody>
          <a:bodyPr/>
          <a:lstStyle/>
          <a:p>
            <a:r>
              <a:rPr lang="en-US" dirty="0" smtClean="0"/>
              <a:t>An </a:t>
            </a:r>
            <a:r>
              <a:rPr lang="en-US" i="1" dirty="0" smtClean="0"/>
              <a:t>explicit</a:t>
            </a:r>
            <a:r>
              <a:rPr lang="en-US" dirty="0" smtClean="0"/>
              <a:t> observation result should be represented in SNOMED CT </a:t>
            </a:r>
            <a:r>
              <a:rPr lang="en-US" i="1" dirty="0" smtClean="0"/>
              <a:t>only</a:t>
            </a:r>
            <a:r>
              <a:rPr lang="en-US" dirty="0" smtClean="0"/>
              <a:t> when there is a need to distinguish it from the </a:t>
            </a:r>
            <a:r>
              <a:rPr lang="en-US" i="1" dirty="0" smtClean="0"/>
              <a:t>implicit</a:t>
            </a:r>
            <a:r>
              <a:rPr lang="en-US" dirty="0" smtClean="0"/>
              <a:t> observation result represented by the </a:t>
            </a:r>
            <a:r>
              <a:rPr lang="en-US" i="1" dirty="0" smtClean="0"/>
              <a:t>default</a:t>
            </a:r>
            <a:r>
              <a:rPr lang="en-US" dirty="0" smtClean="0"/>
              <a:t> context.</a:t>
            </a:r>
          </a:p>
        </p:txBody>
      </p:sp>
      <p:sp>
        <p:nvSpPr>
          <p:cNvPr id="2" name="Title 1"/>
          <p:cNvSpPr>
            <a:spLocks noGrp="1"/>
          </p:cNvSpPr>
          <p:nvPr>
            <p:ph type="title"/>
          </p:nvPr>
        </p:nvSpPr>
        <p:spPr>
          <a:xfrm>
            <a:off x="378542" y="314632"/>
            <a:ext cx="6592043" cy="735279"/>
          </a:xfrm>
        </p:spPr>
        <p:txBody>
          <a:bodyPr/>
          <a:lstStyle/>
          <a:p>
            <a:r>
              <a:rPr lang="en-US" dirty="0" smtClean="0"/>
              <a:t>Option 3: Clinical findings and explicit vs. implicit observation results (3)</a:t>
            </a:r>
            <a:endParaRPr lang="en-US" dirty="0"/>
          </a:p>
        </p:txBody>
      </p:sp>
      <p:sp>
        <p:nvSpPr>
          <p:cNvPr id="5" name="Rounded Rectangle 4"/>
          <p:cNvSpPr/>
          <p:nvPr/>
        </p:nvSpPr>
        <p:spPr>
          <a:xfrm>
            <a:off x="3401962" y="1469922"/>
            <a:ext cx="2182761" cy="285136"/>
          </a:xfrm>
          <a:prstGeom prst="roundRect">
            <a:avLst/>
          </a:prstGeom>
          <a:solidFill>
            <a:schemeClr val="accent2"/>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mtClean="0"/>
              <a:t>Clinical finding</a:t>
            </a:r>
            <a:endParaRPr lang="en-US" b="1"/>
          </a:p>
        </p:txBody>
      </p:sp>
      <p:sp>
        <p:nvSpPr>
          <p:cNvPr id="6" name="Rounded Rectangle 5"/>
          <p:cNvSpPr/>
          <p:nvPr/>
        </p:nvSpPr>
        <p:spPr>
          <a:xfrm>
            <a:off x="644013" y="2314109"/>
            <a:ext cx="2182761" cy="285136"/>
          </a:xfrm>
          <a:prstGeom prst="roundRect">
            <a:avLst/>
          </a:prstGeom>
          <a:solidFill>
            <a:schemeClr val="accent2"/>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mtClean="0"/>
              <a:t>Clinical life phase</a:t>
            </a:r>
            <a:endParaRPr lang="en-US" b="1" dirty="0"/>
          </a:p>
        </p:txBody>
      </p:sp>
      <p:sp>
        <p:nvSpPr>
          <p:cNvPr id="7" name="Rounded Rectangle 6"/>
          <p:cNvSpPr/>
          <p:nvPr/>
        </p:nvSpPr>
        <p:spPr>
          <a:xfrm>
            <a:off x="6056671" y="2314109"/>
            <a:ext cx="2630129" cy="285136"/>
          </a:xfrm>
          <a:prstGeom prst="roundRect">
            <a:avLst/>
          </a:prstGeom>
          <a:solidFill>
            <a:schemeClr val="accent2"/>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i="1" dirty="0" smtClean="0"/>
              <a:t>Explicit</a:t>
            </a:r>
            <a:r>
              <a:rPr lang="en-US" b="1" dirty="0" smtClean="0"/>
              <a:t> observation result</a:t>
            </a:r>
            <a:endParaRPr lang="en-US" b="1" dirty="0"/>
          </a:p>
        </p:txBody>
      </p:sp>
      <p:cxnSp>
        <p:nvCxnSpPr>
          <p:cNvPr id="11" name="Straight Arrow Connector 10"/>
          <p:cNvCxnSpPr>
            <a:stCxn id="6" idx="0"/>
            <a:endCxn id="5" idx="1"/>
          </p:cNvCxnSpPr>
          <p:nvPr/>
        </p:nvCxnSpPr>
        <p:spPr>
          <a:xfrm flipV="1">
            <a:off x="1735394" y="1612490"/>
            <a:ext cx="1666568" cy="701619"/>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a:stCxn id="7" idx="0"/>
            <a:endCxn id="5" idx="3"/>
          </p:cNvCxnSpPr>
          <p:nvPr/>
        </p:nvCxnSpPr>
        <p:spPr>
          <a:xfrm flipH="1" flipV="1">
            <a:off x="5584723" y="1612490"/>
            <a:ext cx="1787013" cy="701619"/>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7965527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E72A2698-25A6-BB44-BDF3-496AA86874BD}" type="slidenum">
              <a:rPr lang="en-US" smtClean="0"/>
              <a:pPr/>
              <a:t>32</a:t>
            </a:fld>
            <a:endParaRPr lang="en-US"/>
          </a:p>
        </p:txBody>
      </p:sp>
      <p:sp>
        <p:nvSpPr>
          <p:cNvPr id="17" name="Content Placeholder 16"/>
          <p:cNvSpPr>
            <a:spLocks noGrp="1"/>
          </p:cNvSpPr>
          <p:nvPr>
            <p:ph idx="1"/>
          </p:nvPr>
        </p:nvSpPr>
        <p:spPr>
          <a:xfrm>
            <a:off x="378542" y="2931273"/>
            <a:ext cx="8308258" cy="2869759"/>
          </a:xfrm>
        </p:spPr>
        <p:txBody>
          <a:bodyPr/>
          <a:lstStyle/>
          <a:p>
            <a:pPr marL="129541" indent="0">
              <a:buNone/>
            </a:pPr>
            <a:r>
              <a:rPr lang="en-US" smtClean="0"/>
              <a:t>An </a:t>
            </a:r>
            <a:r>
              <a:rPr lang="en-US" dirty="0" smtClean="0"/>
              <a:t>explicit observation result</a:t>
            </a:r>
          </a:p>
          <a:p>
            <a:pPr lvl="1"/>
            <a:r>
              <a:rPr lang="en-US" dirty="0" smtClean="0"/>
              <a:t>MUST have a VALUE (a.k.a. INTERPRETATION) that differs from the default.</a:t>
            </a:r>
          </a:p>
          <a:p>
            <a:pPr lvl="1"/>
            <a:r>
              <a:rPr lang="en-US" dirty="0" smtClean="0"/>
              <a:t>MUST INTERPRET an observable entity.</a:t>
            </a:r>
          </a:p>
          <a:p>
            <a:pPr lvl="1"/>
            <a:r>
              <a:rPr lang="en-US" dirty="0" smtClean="0"/>
              <a:t>MAY have a SUBJECT RELTIONSHIP CONTEXT that differs from the default.</a:t>
            </a:r>
          </a:p>
          <a:p>
            <a:pPr lvl="1"/>
            <a:r>
              <a:rPr lang="en-US" dirty="0" smtClean="0"/>
              <a:t>MAY have a TEMPORAL CONTEXT that differs from the default.</a:t>
            </a:r>
            <a:endParaRPr lang="en-US" dirty="0"/>
          </a:p>
        </p:txBody>
      </p:sp>
      <p:sp>
        <p:nvSpPr>
          <p:cNvPr id="2" name="Title 1"/>
          <p:cNvSpPr>
            <a:spLocks noGrp="1"/>
          </p:cNvSpPr>
          <p:nvPr>
            <p:ph type="title"/>
          </p:nvPr>
        </p:nvSpPr>
        <p:spPr>
          <a:xfrm>
            <a:off x="378542" y="314632"/>
            <a:ext cx="6592043" cy="735279"/>
          </a:xfrm>
        </p:spPr>
        <p:txBody>
          <a:bodyPr/>
          <a:lstStyle/>
          <a:p>
            <a:r>
              <a:rPr lang="en-US" dirty="0" smtClean="0"/>
              <a:t>Option 3: Clinical findings and explicit vs. implicit observation results (4)</a:t>
            </a:r>
            <a:endParaRPr lang="en-US" dirty="0"/>
          </a:p>
        </p:txBody>
      </p:sp>
      <p:sp>
        <p:nvSpPr>
          <p:cNvPr id="5" name="Rounded Rectangle 4"/>
          <p:cNvSpPr/>
          <p:nvPr/>
        </p:nvSpPr>
        <p:spPr>
          <a:xfrm>
            <a:off x="3401962" y="1469922"/>
            <a:ext cx="2182761" cy="285136"/>
          </a:xfrm>
          <a:prstGeom prst="roundRect">
            <a:avLst/>
          </a:prstGeom>
          <a:solidFill>
            <a:schemeClr val="accent2"/>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mtClean="0"/>
              <a:t>Clinical finding</a:t>
            </a:r>
            <a:endParaRPr lang="en-US" b="1"/>
          </a:p>
        </p:txBody>
      </p:sp>
      <p:sp>
        <p:nvSpPr>
          <p:cNvPr id="6" name="Rounded Rectangle 5"/>
          <p:cNvSpPr/>
          <p:nvPr/>
        </p:nvSpPr>
        <p:spPr>
          <a:xfrm>
            <a:off x="644013" y="2314109"/>
            <a:ext cx="2182761" cy="285136"/>
          </a:xfrm>
          <a:prstGeom prst="roundRect">
            <a:avLst/>
          </a:prstGeom>
          <a:solidFill>
            <a:schemeClr val="accent2"/>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mtClean="0"/>
              <a:t>Clinical life phase</a:t>
            </a:r>
            <a:endParaRPr lang="en-US" b="1" dirty="0"/>
          </a:p>
        </p:txBody>
      </p:sp>
      <p:sp>
        <p:nvSpPr>
          <p:cNvPr id="7" name="Rounded Rectangle 6"/>
          <p:cNvSpPr/>
          <p:nvPr/>
        </p:nvSpPr>
        <p:spPr>
          <a:xfrm>
            <a:off x="6056671" y="2314109"/>
            <a:ext cx="2630129" cy="285136"/>
          </a:xfrm>
          <a:prstGeom prst="roundRect">
            <a:avLst/>
          </a:prstGeom>
          <a:solidFill>
            <a:schemeClr val="accent2"/>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i="1" dirty="0" smtClean="0"/>
              <a:t>Explicit</a:t>
            </a:r>
            <a:r>
              <a:rPr lang="en-US" b="1" dirty="0" smtClean="0"/>
              <a:t> observation result</a:t>
            </a:r>
            <a:endParaRPr lang="en-US" b="1" dirty="0"/>
          </a:p>
        </p:txBody>
      </p:sp>
      <p:cxnSp>
        <p:nvCxnSpPr>
          <p:cNvPr id="11" name="Straight Arrow Connector 10"/>
          <p:cNvCxnSpPr>
            <a:stCxn id="6" idx="0"/>
            <a:endCxn id="5" idx="1"/>
          </p:cNvCxnSpPr>
          <p:nvPr/>
        </p:nvCxnSpPr>
        <p:spPr>
          <a:xfrm flipV="1">
            <a:off x="1735394" y="1612490"/>
            <a:ext cx="1666568" cy="701619"/>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a:stCxn id="7" idx="0"/>
            <a:endCxn id="5" idx="3"/>
          </p:cNvCxnSpPr>
          <p:nvPr/>
        </p:nvCxnSpPr>
        <p:spPr>
          <a:xfrm flipH="1" flipV="1">
            <a:off x="5584723" y="1612490"/>
            <a:ext cx="1787013" cy="701619"/>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0935526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E72A2698-25A6-BB44-BDF3-496AA86874BD}" type="slidenum">
              <a:rPr lang="en-US" smtClean="0"/>
              <a:pPr/>
              <a:t>33</a:t>
            </a:fld>
            <a:endParaRPr lang="en-US"/>
          </a:p>
        </p:txBody>
      </p:sp>
      <p:sp>
        <p:nvSpPr>
          <p:cNvPr id="17" name="Content Placeholder 16"/>
          <p:cNvSpPr>
            <a:spLocks noGrp="1"/>
          </p:cNvSpPr>
          <p:nvPr>
            <p:ph idx="1"/>
          </p:nvPr>
        </p:nvSpPr>
        <p:spPr>
          <a:xfrm>
            <a:off x="378542" y="2931273"/>
            <a:ext cx="8308258" cy="2869759"/>
          </a:xfrm>
        </p:spPr>
        <p:txBody>
          <a:bodyPr/>
          <a:lstStyle/>
          <a:p>
            <a:r>
              <a:rPr lang="en-US" dirty="0" smtClean="0"/>
              <a:t>If an explicit observation result is about a procedure or event, it can use the (temporal) BEFORE, DURING, or AFTER relationships to refer to the procedure or event.</a:t>
            </a:r>
            <a:endParaRPr lang="en-US" dirty="0"/>
          </a:p>
        </p:txBody>
      </p:sp>
      <p:sp>
        <p:nvSpPr>
          <p:cNvPr id="2" name="Title 1"/>
          <p:cNvSpPr>
            <a:spLocks noGrp="1"/>
          </p:cNvSpPr>
          <p:nvPr>
            <p:ph type="title"/>
          </p:nvPr>
        </p:nvSpPr>
        <p:spPr>
          <a:xfrm>
            <a:off x="378542" y="314632"/>
            <a:ext cx="6592043" cy="735279"/>
          </a:xfrm>
        </p:spPr>
        <p:txBody>
          <a:bodyPr/>
          <a:lstStyle/>
          <a:p>
            <a:r>
              <a:rPr lang="en-US" dirty="0" smtClean="0"/>
              <a:t>Option 3: Clinical findings and explicit vs. implicit observation results (5)</a:t>
            </a:r>
            <a:endParaRPr lang="en-US" dirty="0"/>
          </a:p>
        </p:txBody>
      </p:sp>
      <p:sp>
        <p:nvSpPr>
          <p:cNvPr id="5" name="Rounded Rectangle 4"/>
          <p:cNvSpPr/>
          <p:nvPr/>
        </p:nvSpPr>
        <p:spPr>
          <a:xfrm>
            <a:off x="3401962" y="1469922"/>
            <a:ext cx="2182761" cy="285136"/>
          </a:xfrm>
          <a:prstGeom prst="roundRect">
            <a:avLst/>
          </a:prstGeom>
          <a:solidFill>
            <a:schemeClr val="accent2"/>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mtClean="0"/>
              <a:t>Clinical finding</a:t>
            </a:r>
            <a:endParaRPr lang="en-US" b="1"/>
          </a:p>
        </p:txBody>
      </p:sp>
      <p:sp>
        <p:nvSpPr>
          <p:cNvPr id="6" name="Rounded Rectangle 5"/>
          <p:cNvSpPr/>
          <p:nvPr/>
        </p:nvSpPr>
        <p:spPr>
          <a:xfrm>
            <a:off x="644013" y="2314109"/>
            <a:ext cx="2182761" cy="285136"/>
          </a:xfrm>
          <a:prstGeom prst="roundRect">
            <a:avLst/>
          </a:prstGeom>
          <a:solidFill>
            <a:schemeClr val="accent2"/>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smtClean="0"/>
              <a:t>Clinical life phase</a:t>
            </a:r>
            <a:endParaRPr lang="en-US" b="1" dirty="0"/>
          </a:p>
        </p:txBody>
      </p:sp>
      <p:sp>
        <p:nvSpPr>
          <p:cNvPr id="7" name="Rounded Rectangle 6"/>
          <p:cNvSpPr/>
          <p:nvPr/>
        </p:nvSpPr>
        <p:spPr>
          <a:xfrm>
            <a:off x="6056671" y="2314109"/>
            <a:ext cx="2630129" cy="285136"/>
          </a:xfrm>
          <a:prstGeom prst="roundRect">
            <a:avLst/>
          </a:prstGeom>
          <a:solidFill>
            <a:schemeClr val="accent2"/>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i="1" dirty="0" smtClean="0"/>
              <a:t>Explicit</a:t>
            </a:r>
            <a:r>
              <a:rPr lang="en-US" b="1" dirty="0" smtClean="0"/>
              <a:t> observation result</a:t>
            </a:r>
            <a:endParaRPr lang="en-US" b="1" dirty="0"/>
          </a:p>
        </p:txBody>
      </p:sp>
      <p:cxnSp>
        <p:nvCxnSpPr>
          <p:cNvPr id="11" name="Straight Arrow Connector 10"/>
          <p:cNvCxnSpPr>
            <a:stCxn id="6" idx="0"/>
            <a:endCxn id="5" idx="1"/>
          </p:cNvCxnSpPr>
          <p:nvPr/>
        </p:nvCxnSpPr>
        <p:spPr>
          <a:xfrm flipV="1">
            <a:off x="1735394" y="1612490"/>
            <a:ext cx="1666568" cy="701619"/>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a:stCxn id="7" idx="0"/>
            <a:endCxn id="5" idx="3"/>
          </p:cNvCxnSpPr>
          <p:nvPr/>
        </p:nvCxnSpPr>
        <p:spPr>
          <a:xfrm flipH="1" flipV="1">
            <a:off x="5584723" y="1612490"/>
            <a:ext cx="1787013" cy="701619"/>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1660582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Option 3: Pros and cons</a:t>
            </a:r>
            <a:endParaRPr lang="en-US" dirty="0"/>
          </a:p>
        </p:txBody>
      </p:sp>
      <p:sp>
        <p:nvSpPr>
          <p:cNvPr id="3" name="Content Placeholder 2"/>
          <p:cNvSpPr>
            <a:spLocks noGrp="1"/>
          </p:cNvSpPr>
          <p:nvPr>
            <p:ph idx="1"/>
          </p:nvPr>
        </p:nvSpPr>
        <p:spPr/>
        <p:txBody>
          <a:bodyPr/>
          <a:lstStyle/>
          <a:p>
            <a:r>
              <a:rPr lang="en-US" dirty="0" smtClean="0"/>
              <a:t>Pros</a:t>
            </a:r>
          </a:p>
          <a:p>
            <a:pPr lvl="1"/>
            <a:r>
              <a:rPr lang="en-US" dirty="0" smtClean="0"/>
              <a:t>No new or renamed hierarchies are required.</a:t>
            </a:r>
          </a:p>
          <a:p>
            <a:pPr lvl="1"/>
            <a:r>
              <a:rPr lang="en-US" dirty="0" smtClean="0"/>
              <a:t>No changes to rules for default contexts.</a:t>
            </a:r>
          </a:p>
          <a:p>
            <a:r>
              <a:rPr lang="en-US" dirty="0" smtClean="0"/>
              <a:t>Con</a:t>
            </a:r>
          </a:p>
          <a:p>
            <a:pPr marL="565150" lvl="1" indent="0">
              <a:buNone/>
            </a:pPr>
            <a:r>
              <a:rPr lang="en-US" dirty="0" smtClean="0"/>
              <a:t>Reduced ontological clarity because information entities (observation results) and the clinical entities that they “are about” reside in the same hierarchy </a:t>
            </a:r>
            <a:r>
              <a:rPr lang="mr-IN" dirty="0" smtClean="0"/>
              <a:t>–</a:t>
            </a:r>
            <a:r>
              <a:rPr lang="en-US" dirty="0" smtClean="0"/>
              <a:t> but the SDP model already puts structures (material entities), dispositions (dependent continuants), and processes (occurrents) in the same hierarchy.</a:t>
            </a:r>
          </a:p>
          <a:p>
            <a:pPr lvl="1"/>
            <a:endParaRPr lang="en-US" dirty="0" smtClean="0"/>
          </a:p>
          <a:p>
            <a:endParaRPr lang="en-US" dirty="0"/>
          </a:p>
        </p:txBody>
      </p:sp>
      <p:sp>
        <p:nvSpPr>
          <p:cNvPr id="4" name="Slide Number Placeholder 3"/>
          <p:cNvSpPr>
            <a:spLocks noGrp="1"/>
          </p:cNvSpPr>
          <p:nvPr>
            <p:ph type="sldNum" sz="quarter" idx="10"/>
          </p:nvPr>
        </p:nvSpPr>
        <p:spPr/>
        <p:txBody>
          <a:bodyPr/>
          <a:lstStyle/>
          <a:p>
            <a:fld id="{E72A2698-25A6-BB44-BDF3-496AA86874BD}" type="slidenum">
              <a:rPr lang="en-US" smtClean="0"/>
              <a:pPr/>
              <a:t>34</a:t>
            </a:fld>
            <a:endParaRPr lang="en-US" dirty="0"/>
          </a:p>
        </p:txBody>
      </p:sp>
    </p:spTree>
    <p:extLst>
      <p:ext uri="{BB962C8B-B14F-4D97-AF65-F5344CB8AC3E}">
        <p14:creationId xmlns:p14="http://schemas.microsoft.com/office/powerpoint/2010/main" val="39811584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Final questions and summary of suggestions </a:t>
            </a:r>
            <a:br>
              <a:rPr lang="en-US" dirty="0" smtClean="0"/>
            </a:br>
            <a:endParaRPr lang="en-US" dirty="0"/>
          </a:p>
        </p:txBody>
      </p:sp>
      <p:sp>
        <p:nvSpPr>
          <p:cNvPr id="3" name="Text Placeholder 2"/>
          <p:cNvSpPr>
            <a:spLocks noGrp="1"/>
          </p:cNvSpPr>
          <p:nvPr>
            <p:ph type="body" idx="1"/>
          </p:nvPr>
        </p:nvSpPr>
        <p:spPr>
          <a:xfrm>
            <a:off x="722313" y="2094271"/>
            <a:ext cx="7772400" cy="2312629"/>
          </a:xfrm>
        </p:spPr>
        <p:txBody>
          <a:bodyPr/>
          <a:lstStyle/>
          <a:p>
            <a:pPr algn="r"/>
            <a:r>
              <a:rPr lang="en-US" dirty="0" smtClean="0"/>
              <a:t>Acceptability of possible changes</a:t>
            </a:r>
          </a:p>
          <a:p>
            <a:pPr algn="r"/>
            <a:r>
              <a:rPr lang="en-US" dirty="0" smtClean="0"/>
              <a:t>Property type for presence observables</a:t>
            </a:r>
          </a:p>
          <a:p>
            <a:pPr algn="r"/>
            <a:r>
              <a:rPr lang="en-US" dirty="0" smtClean="0"/>
              <a:t>Clear identification of allowed observation result values</a:t>
            </a:r>
          </a:p>
          <a:p>
            <a:pPr algn="r"/>
            <a:r>
              <a:rPr lang="en-US" dirty="0" smtClean="0"/>
              <a:t>Additional context for observation results</a:t>
            </a:r>
          </a:p>
          <a:p>
            <a:pPr algn="r"/>
            <a:r>
              <a:rPr lang="en-US" dirty="0" smtClean="0"/>
              <a:t>Distinctions based on required property types</a:t>
            </a:r>
          </a:p>
          <a:p>
            <a:endParaRPr lang="en-US" dirty="0"/>
          </a:p>
        </p:txBody>
      </p:sp>
      <p:sp>
        <p:nvSpPr>
          <p:cNvPr id="4" name="Slide Number Placeholder 3"/>
          <p:cNvSpPr>
            <a:spLocks noGrp="1"/>
          </p:cNvSpPr>
          <p:nvPr>
            <p:ph type="sldNum" sz="quarter" idx="4"/>
          </p:nvPr>
        </p:nvSpPr>
        <p:spPr/>
        <p:txBody>
          <a:bodyPr/>
          <a:lstStyle/>
          <a:p>
            <a:fld id="{E72A2698-25A6-BB44-BDF3-496AA86874BD}" type="slidenum">
              <a:rPr lang="en-US" smtClean="0"/>
              <a:pPr/>
              <a:t>35</a:t>
            </a:fld>
            <a:endParaRPr lang="en-US"/>
          </a:p>
        </p:txBody>
      </p:sp>
    </p:spTree>
    <p:extLst>
      <p:ext uri="{BB962C8B-B14F-4D97-AF65-F5344CB8AC3E}">
        <p14:creationId xmlns:p14="http://schemas.microsoft.com/office/powerpoint/2010/main" val="172141289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 and suggestions (1)</a:t>
            </a:r>
            <a:endParaRPr lang="en-US" dirty="0"/>
          </a:p>
        </p:txBody>
      </p:sp>
      <p:sp>
        <p:nvSpPr>
          <p:cNvPr id="3" name="Content Placeholder 2"/>
          <p:cNvSpPr>
            <a:spLocks noGrp="1"/>
          </p:cNvSpPr>
          <p:nvPr>
            <p:ph idx="1"/>
          </p:nvPr>
        </p:nvSpPr>
        <p:spPr/>
        <p:txBody>
          <a:bodyPr/>
          <a:lstStyle/>
          <a:p>
            <a:r>
              <a:rPr lang="en-US" i="1" dirty="0" smtClean="0"/>
              <a:t>Question</a:t>
            </a:r>
            <a:r>
              <a:rPr lang="en-US" dirty="0" smtClean="0"/>
              <a:t>: How important is a strict distinction between clinical entities and information entities in SNOMED CT?</a:t>
            </a:r>
          </a:p>
          <a:p>
            <a:endParaRPr lang="en-US" dirty="0" smtClean="0"/>
          </a:p>
          <a:p>
            <a:r>
              <a:rPr lang="en-US" i="1" dirty="0" smtClean="0"/>
              <a:t>Questions</a:t>
            </a:r>
            <a:r>
              <a:rPr lang="en-US" dirty="0" smtClean="0"/>
              <a:t>: How receptive are current SNOMED CT users likely to be toward:</a:t>
            </a:r>
          </a:p>
          <a:p>
            <a:pPr lvl="1"/>
            <a:r>
              <a:rPr lang="en-US" dirty="0" smtClean="0"/>
              <a:t>Introducing a new top-level hierarchy for observation results and splitting the existing Clinical finding hierarchy?</a:t>
            </a:r>
          </a:p>
          <a:p>
            <a:pPr lvl="1"/>
            <a:r>
              <a:rPr lang="en-US" dirty="0" smtClean="0"/>
              <a:t>Deleting the current Situation with explicit context hierarchy and moving the concepts to a new observation results hierarchy?</a:t>
            </a:r>
          </a:p>
          <a:p>
            <a:endParaRPr lang="en-US" dirty="0"/>
          </a:p>
        </p:txBody>
      </p:sp>
      <p:sp>
        <p:nvSpPr>
          <p:cNvPr id="4" name="Slide Number Placeholder 3"/>
          <p:cNvSpPr>
            <a:spLocks noGrp="1"/>
          </p:cNvSpPr>
          <p:nvPr>
            <p:ph type="sldNum" sz="quarter" idx="10"/>
          </p:nvPr>
        </p:nvSpPr>
        <p:spPr/>
        <p:txBody>
          <a:bodyPr/>
          <a:lstStyle/>
          <a:p>
            <a:fld id="{E72A2698-25A6-BB44-BDF3-496AA86874BD}" type="slidenum">
              <a:rPr lang="en-US" smtClean="0"/>
              <a:pPr/>
              <a:t>36</a:t>
            </a:fld>
            <a:endParaRPr lang="en-US" dirty="0"/>
          </a:p>
        </p:txBody>
      </p:sp>
    </p:spTree>
    <p:extLst>
      <p:ext uri="{BB962C8B-B14F-4D97-AF65-F5344CB8AC3E}">
        <p14:creationId xmlns:p14="http://schemas.microsoft.com/office/powerpoint/2010/main" val="88685068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 and suggestions (2)</a:t>
            </a:r>
            <a:endParaRPr lang="en-US" dirty="0"/>
          </a:p>
        </p:txBody>
      </p:sp>
      <p:sp>
        <p:nvSpPr>
          <p:cNvPr id="3" name="Content Placeholder 2"/>
          <p:cNvSpPr>
            <a:spLocks noGrp="1"/>
          </p:cNvSpPr>
          <p:nvPr>
            <p:ph idx="1"/>
          </p:nvPr>
        </p:nvSpPr>
        <p:spPr/>
        <p:txBody>
          <a:bodyPr/>
          <a:lstStyle/>
          <a:p>
            <a:pPr marL="129541" indent="0">
              <a:buNone/>
            </a:pPr>
            <a:r>
              <a:rPr lang="en-US" i="1" dirty="0" smtClean="0"/>
              <a:t>Suggestion</a:t>
            </a:r>
            <a:r>
              <a:rPr lang="en-US" dirty="0" smtClean="0"/>
              <a:t>: All presence observables should be assigned a PROPERTY TYPE value of </a:t>
            </a:r>
            <a:r>
              <a:rPr lang="en-US" i="1" dirty="0" smtClean="0"/>
              <a:t>Status (property) qualifier value </a:t>
            </a:r>
            <a:r>
              <a:rPr lang="en-US" dirty="0" smtClean="0"/>
              <a:t>or a subtype such as </a:t>
            </a:r>
            <a:r>
              <a:rPr lang="en-US" i="1" dirty="0" smtClean="0"/>
              <a:t>Presence-absence status (property) (qualifier value)</a:t>
            </a:r>
            <a:r>
              <a:rPr lang="en-US" dirty="0" smtClean="0"/>
              <a:t>. This should make it possible to </a:t>
            </a:r>
            <a:r>
              <a:rPr lang="en-US" i="1" dirty="0" smtClean="0"/>
              <a:t>require</a:t>
            </a:r>
            <a:r>
              <a:rPr lang="en-US" dirty="0" smtClean="0"/>
              <a:t> a property type for all observable entity concepts and thereby make it easier to distinguish observable entities from clinical life phases / clinical entitles / clinical findings.</a:t>
            </a:r>
          </a:p>
        </p:txBody>
      </p:sp>
      <p:sp>
        <p:nvSpPr>
          <p:cNvPr id="4" name="Slide Number Placeholder 3"/>
          <p:cNvSpPr>
            <a:spLocks noGrp="1"/>
          </p:cNvSpPr>
          <p:nvPr>
            <p:ph type="sldNum" sz="quarter" idx="10"/>
          </p:nvPr>
        </p:nvSpPr>
        <p:spPr/>
        <p:txBody>
          <a:bodyPr/>
          <a:lstStyle/>
          <a:p>
            <a:fld id="{E72A2698-25A6-BB44-BDF3-496AA86874BD}" type="slidenum">
              <a:rPr lang="en-US" smtClean="0"/>
              <a:pPr/>
              <a:t>37</a:t>
            </a:fld>
            <a:endParaRPr lang="en-US" dirty="0"/>
          </a:p>
        </p:txBody>
      </p:sp>
    </p:spTree>
    <p:extLst>
      <p:ext uri="{BB962C8B-B14F-4D97-AF65-F5344CB8AC3E}">
        <p14:creationId xmlns:p14="http://schemas.microsoft.com/office/powerpoint/2010/main" val="176300303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 and suggestions (3)</a:t>
            </a:r>
            <a:endParaRPr lang="en-US" dirty="0"/>
          </a:p>
        </p:txBody>
      </p:sp>
      <p:sp>
        <p:nvSpPr>
          <p:cNvPr id="3" name="Content Placeholder 2"/>
          <p:cNvSpPr>
            <a:spLocks noGrp="1"/>
          </p:cNvSpPr>
          <p:nvPr>
            <p:ph idx="1"/>
          </p:nvPr>
        </p:nvSpPr>
        <p:spPr/>
        <p:txBody>
          <a:bodyPr/>
          <a:lstStyle/>
          <a:p>
            <a:pPr marL="129541" indent="0">
              <a:buNone/>
            </a:pPr>
            <a:r>
              <a:rPr lang="en-US" i="1" dirty="0" smtClean="0"/>
              <a:t>Suggestion</a:t>
            </a:r>
            <a:r>
              <a:rPr lang="en-US" dirty="0" smtClean="0"/>
              <a:t>: All allowed (non-numeric) observation result values in the Qualifier value hierarchy should be identified by a semantic tag such as </a:t>
            </a:r>
            <a:r>
              <a:rPr lang="en-US" b="1" dirty="0" smtClean="0"/>
              <a:t>(observation result value) </a:t>
            </a:r>
            <a:r>
              <a:rPr lang="en-US" dirty="0" smtClean="0"/>
              <a:t>and/or by being grouped beneath a primitive </a:t>
            </a:r>
            <a:r>
              <a:rPr lang="en-US" b="1" dirty="0" smtClean="0"/>
              <a:t>Allowed observation result value (qualifier value) </a:t>
            </a:r>
            <a:r>
              <a:rPr lang="en-US" dirty="0" smtClean="0"/>
              <a:t>concept.</a:t>
            </a:r>
          </a:p>
        </p:txBody>
      </p:sp>
      <p:sp>
        <p:nvSpPr>
          <p:cNvPr id="4" name="Slide Number Placeholder 3"/>
          <p:cNvSpPr>
            <a:spLocks noGrp="1"/>
          </p:cNvSpPr>
          <p:nvPr>
            <p:ph type="sldNum" sz="quarter" idx="10"/>
          </p:nvPr>
        </p:nvSpPr>
        <p:spPr/>
        <p:txBody>
          <a:bodyPr/>
          <a:lstStyle/>
          <a:p>
            <a:fld id="{E72A2698-25A6-BB44-BDF3-496AA86874BD}" type="slidenum">
              <a:rPr lang="en-US" smtClean="0"/>
              <a:pPr/>
              <a:t>38</a:t>
            </a:fld>
            <a:endParaRPr lang="en-US" dirty="0"/>
          </a:p>
        </p:txBody>
      </p:sp>
    </p:spTree>
    <p:extLst>
      <p:ext uri="{BB962C8B-B14F-4D97-AF65-F5344CB8AC3E}">
        <p14:creationId xmlns:p14="http://schemas.microsoft.com/office/powerpoint/2010/main" val="95426424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 and suggestions (4)</a:t>
            </a:r>
            <a:endParaRPr lang="en-US" dirty="0"/>
          </a:p>
        </p:txBody>
      </p:sp>
      <p:sp>
        <p:nvSpPr>
          <p:cNvPr id="3" name="Content Placeholder 2"/>
          <p:cNvSpPr>
            <a:spLocks noGrp="1"/>
          </p:cNvSpPr>
          <p:nvPr>
            <p:ph idx="1"/>
          </p:nvPr>
        </p:nvSpPr>
        <p:spPr/>
        <p:txBody>
          <a:bodyPr/>
          <a:lstStyle/>
          <a:p>
            <a:r>
              <a:rPr lang="en-US" i="1" dirty="0" smtClean="0"/>
              <a:t>Suggestion</a:t>
            </a:r>
            <a:r>
              <a:rPr lang="en-US" dirty="0" smtClean="0"/>
              <a:t>: In addition to providing a value for the feature represented by an observable entity, an observation result may need to refer to a different entity that provides additional context for the observation.</a:t>
            </a:r>
          </a:p>
          <a:p>
            <a:endParaRPr lang="en-US" dirty="0" smtClean="0"/>
          </a:p>
          <a:p>
            <a:r>
              <a:rPr lang="en-US" dirty="0" smtClean="0"/>
              <a:t>This could be accomplished with an additional REFERS TO / HAS OBSERVATION CONTEXT attribute, or the “about-ness” of an explicit observation result could be implied by the use of existing Clinical finding attributes.</a:t>
            </a:r>
          </a:p>
        </p:txBody>
      </p:sp>
      <p:sp>
        <p:nvSpPr>
          <p:cNvPr id="4" name="Slide Number Placeholder 3"/>
          <p:cNvSpPr>
            <a:spLocks noGrp="1"/>
          </p:cNvSpPr>
          <p:nvPr>
            <p:ph type="sldNum" sz="quarter" idx="10"/>
          </p:nvPr>
        </p:nvSpPr>
        <p:spPr/>
        <p:txBody>
          <a:bodyPr/>
          <a:lstStyle/>
          <a:p>
            <a:fld id="{E72A2698-25A6-BB44-BDF3-496AA86874BD}" type="slidenum">
              <a:rPr lang="en-US" smtClean="0"/>
              <a:pPr/>
              <a:t>39</a:t>
            </a:fld>
            <a:endParaRPr lang="en-US" dirty="0"/>
          </a:p>
        </p:txBody>
      </p:sp>
    </p:spTree>
    <p:extLst>
      <p:ext uri="{BB962C8B-B14F-4D97-AF65-F5344CB8AC3E}">
        <p14:creationId xmlns:p14="http://schemas.microsoft.com/office/powerpoint/2010/main" val="145892389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315" y="471373"/>
            <a:ext cx="6889433" cy="833636"/>
          </a:xfrm>
        </p:spPr>
        <p:txBody>
          <a:bodyPr>
            <a:normAutofit fontScale="90000"/>
          </a:bodyPr>
          <a:lstStyle/>
          <a:p>
            <a:r>
              <a:rPr lang="en-US" dirty="0" smtClean="0"/>
              <a:t>This view of clinical entities is entirely consistent with the ECE work on </a:t>
            </a:r>
            <a:r>
              <a:rPr lang="en-US" i="1" dirty="0" smtClean="0"/>
              <a:t>clinical life phases</a:t>
            </a:r>
            <a:endParaRPr lang="en-US" i="1" dirty="0"/>
          </a:p>
        </p:txBody>
      </p:sp>
      <p:pic>
        <p:nvPicPr>
          <p:cNvPr id="4" name="Picture 3"/>
          <p:cNvPicPr>
            <a:picLocks noChangeAspect="1"/>
          </p:cNvPicPr>
          <p:nvPr/>
        </p:nvPicPr>
        <p:blipFill>
          <a:blip r:embed="rId2"/>
          <a:stretch>
            <a:fillRect/>
          </a:stretch>
        </p:blipFill>
        <p:spPr>
          <a:xfrm>
            <a:off x="1294448" y="1980247"/>
            <a:ext cx="5829300" cy="3367121"/>
          </a:xfrm>
          <a:prstGeom prst="rect">
            <a:avLst/>
          </a:prstGeom>
          <a:ln>
            <a:solidFill>
              <a:schemeClr val="tx1"/>
            </a:solidFill>
          </a:ln>
        </p:spPr>
      </p:pic>
      <p:sp>
        <p:nvSpPr>
          <p:cNvPr id="5" name="TextBox 4"/>
          <p:cNvSpPr txBox="1"/>
          <p:nvPr/>
        </p:nvSpPr>
        <p:spPr>
          <a:xfrm>
            <a:off x="497205" y="5572126"/>
            <a:ext cx="7938135" cy="253916"/>
          </a:xfrm>
          <a:prstGeom prst="rect">
            <a:avLst/>
          </a:prstGeom>
          <a:solidFill>
            <a:schemeClr val="tx2">
              <a:lumMod val="20000"/>
              <a:lumOff val="80000"/>
            </a:schemeClr>
          </a:solidFill>
          <a:ln>
            <a:solidFill>
              <a:schemeClr val="tx1"/>
            </a:solidFill>
          </a:ln>
        </p:spPr>
        <p:txBody>
          <a:bodyPr wrap="square" rtlCol="0">
            <a:spAutoFit/>
          </a:bodyPr>
          <a:lstStyle/>
          <a:p>
            <a:r>
              <a:rPr lang="en-US" sz="1050" b="1" dirty="0"/>
              <a:t>Copied from final Observables Model presentation prepared by Kent Spackman and dated December 26, 2014</a:t>
            </a:r>
          </a:p>
        </p:txBody>
      </p:sp>
    </p:spTree>
    <p:extLst>
      <p:ext uri="{BB962C8B-B14F-4D97-AF65-F5344CB8AC3E}">
        <p14:creationId xmlns:p14="http://schemas.microsoft.com/office/powerpoint/2010/main" val="9896091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 and suggestions (5)</a:t>
            </a:r>
            <a:endParaRPr lang="en-US" dirty="0"/>
          </a:p>
        </p:txBody>
      </p:sp>
      <p:sp>
        <p:nvSpPr>
          <p:cNvPr id="3" name="Content Placeholder 2"/>
          <p:cNvSpPr>
            <a:spLocks noGrp="1"/>
          </p:cNvSpPr>
          <p:nvPr>
            <p:ph idx="1"/>
          </p:nvPr>
        </p:nvSpPr>
        <p:spPr/>
        <p:txBody>
          <a:bodyPr/>
          <a:lstStyle/>
          <a:p>
            <a:pPr marL="129541" indent="0">
              <a:buNone/>
            </a:pPr>
            <a:r>
              <a:rPr lang="en-US" i="1" dirty="0" smtClean="0"/>
              <a:t>Suggestion</a:t>
            </a:r>
            <a:r>
              <a:rPr lang="en-US" dirty="0" smtClean="0"/>
              <a:t>: Consider the following proposed distinctions, based on required attribute types:</a:t>
            </a:r>
          </a:p>
          <a:p>
            <a:pPr lvl="1"/>
            <a:r>
              <a:rPr lang="en-US" dirty="0" smtClean="0"/>
              <a:t>An observable entity represents a </a:t>
            </a:r>
            <a:r>
              <a:rPr lang="en-US" b="1" dirty="0" smtClean="0"/>
              <a:t>feature</a:t>
            </a:r>
            <a:r>
              <a:rPr lang="en-US" dirty="0" smtClean="0"/>
              <a:t> of an entity and must therefore always have a PROPERTY TYPE attribute.</a:t>
            </a:r>
          </a:p>
          <a:p>
            <a:pPr lvl="1"/>
            <a:r>
              <a:rPr lang="en-US" dirty="0" smtClean="0"/>
              <a:t>An explicit observation result </a:t>
            </a:r>
          </a:p>
          <a:p>
            <a:pPr lvl="2"/>
            <a:r>
              <a:rPr lang="en-US" dirty="0"/>
              <a:t>M</a:t>
            </a:r>
            <a:r>
              <a:rPr lang="en-US" dirty="0" smtClean="0"/>
              <a:t>ust INTERPRET an observable entity </a:t>
            </a:r>
          </a:p>
          <a:p>
            <a:pPr lvl="2"/>
            <a:r>
              <a:rPr lang="en-US" dirty="0" smtClean="0"/>
              <a:t>Must have a value (as specified by a HAS INTERPRETATION / HAS VALUE / HAS RESULT attribute).</a:t>
            </a:r>
          </a:p>
          <a:p>
            <a:pPr lvl="2"/>
            <a:r>
              <a:rPr lang="en-US" dirty="0" smtClean="0"/>
              <a:t>May have additional context:</a:t>
            </a:r>
          </a:p>
          <a:p>
            <a:pPr lvl="3"/>
            <a:r>
              <a:rPr lang="en-US" dirty="0" smtClean="0"/>
              <a:t>SUBJECT RELATIONSHIP CONTEXT</a:t>
            </a:r>
          </a:p>
          <a:p>
            <a:pPr lvl="3"/>
            <a:r>
              <a:rPr lang="en-US" dirty="0" smtClean="0"/>
              <a:t>TEMPORAL CONTEXT</a:t>
            </a:r>
          </a:p>
          <a:p>
            <a:pPr lvl="3"/>
            <a:r>
              <a:rPr lang="en-US" dirty="0" smtClean="0"/>
              <a:t>(Possibly) IS </a:t>
            </a:r>
            <a:r>
              <a:rPr lang="en-US" dirty="0"/>
              <a:t>ABOUT / REFERS TO / HAS OBSERVATION CONTEXT</a:t>
            </a:r>
          </a:p>
          <a:p>
            <a:pPr lvl="3"/>
            <a:endParaRPr lang="en-US" dirty="0"/>
          </a:p>
        </p:txBody>
      </p:sp>
      <p:sp>
        <p:nvSpPr>
          <p:cNvPr id="4" name="Slide Number Placeholder 3"/>
          <p:cNvSpPr>
            <a:spLocks noGrp="1"/>
          </p:cNvSpPr>
          <p:nvPr>
            <p:ph type="sldNum" sz="quarter" idx="10"/>
          </p:nvPr>
        </p:nvSpPr>
        <p:spPr/>
        <p:txBody>
          <a:bodyPr/>
          <a:lstStyle/>
          <a:p>
            <a:fld id="{E72A2698-25A6-BB44-BDF3-496AA86874BD}" type="slidenum">
              <a:rPr lang="en-US" smtClean="0"/>
              <a:pPr/>
              <a:t>40</a:t>
            </a:fld>
            <a:endParaRPr lang="en-US" dirty="0"/>
          </a:p>
        </p:txBody>
      </p:sp>
    </p:spTree>
    <p:extLst>
      <p:ext uri="{BB962C8B-B14F-4D97-AF65-F5344CB8AC3E}">
        <p14:creationId xmlns:p14="http://schemas.microsoft.com/office/powerpoint/2010/main" val="119292937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 and suggestions (6)</a:t>
            </a:r>
            <a:endParaRPr lang="en-US" dirty="0"/>
          </a:p>
        </p:txBody>
      </p:sp>
      <p:sp>
        <p:nvSpPr>
          <p:cNvPr id="3" name="Content Placeholder 2"/>
          <p:cNvSpPr>
            <a:spLocks noGrp="1"/>
          </p:cNvSpPr>
          <p:nvPr>
            <p:ph idx="1"/>
          </p:nvPr>
        </p:nvSpPr>
        <p:spPr/>
        <p:txBody>
          <a:bodyPr/>
          <a:lstStyle/>
          <a:p>
            <a:pPr lvl="1"/>
            <a:endParaRPr lang="en-US" dirty="0" smtClean="0"/>
          </a:p>
          <a:p>
            <a:pPr lvl="1"/>
            <a:r>
              <a:rPr lang="en-US" i="1" dirty="0" smtClean="0"/>
              <a:t>Suggestion</a:t>
            </a:r>
            <a:r>
              <a:rPr lang="en-US" dirty="0" smtClean="0"/>
              <a:t>: A disorder or diagnosis is a clinical entity that can be experienced during a phase of a patient’s life, independent of any observation that may be made. A “pure” disorder or diagnosis should not have an INTERPRETS or a HAS INTERPRETATION / HAS VALUE / HAS RESULT attribute. A disorder or diagnosis can be transformed into an observation result or finding by adding these attributes explicitly or implicitly (i.e. by default</a:t>
            </a:r>
            <a:r>
              <a:rPr lang="en-US" dirty="0" smtClean="0"/>
              <a:t>).</a:t>
            </a:r>
          </a:p>
          <a:p>
            <a:pPr lvl="1"/>
            <a:endParaRPr lang="en-US" dirty="0" smtClean="0"/>
          </a:p>
          <a:p>
            <a:pPr lvl="1"/>
            <a:r>
              <a:rPr lang="en-US" i="1" dirty="0" smtClean="0"/>
              <a:t>Suggestion/Conclusion</a:t>
            </a:r>
            <a:r>
              <a:rPr lang="en-US" dirty="0" smtClean="0"/>
              <a:t>: Option 3 appears to be the best approach because it would not require creation of any new top-level hierarchies.</a:t>
            </a:r>
            <a:endParaRPr lang="en-US" dirty="0"/>
          </a:p>
        </p:txBody>
      </p:sp>
      <p:sp>
        <p:nvSpPr>
          <p:cNvPr id="4" name="Slide Number Placeholder 3"/>
          <p:cNvSpPr>
            <a:spLocks noGrp="1"/>
          </p:cNvSpPr>
          <p:nvPr>
            <p:ph type="sldNum" sz="quarter" idx="10"/>
          </p:nvPr>
        </p:nvSpPr>
        <p:spPr/>
        <p:txBody>
          <a:bodyPr/>
          <a:lstStyle/>
          <a:p>
            <a:fld id="{E72A2698-25A6-BB44-BDF3-496AA86874BD}" type="slidenum">
              <a:rPr lang="en-US" smtClean="0"/>
              <a:pPr/>
              <a:t>41</a:t>
            </a:fld>
            <a:endParaRPr lang="en-US" dirty="0"/>
          </a:p>
        </p:txBody>
      </p:sp>
    </p:spTree>
    <p:extLst>
      <p:ext uri="{BB962C8B-B14F-4D97-AF65-F5344CB8AC3E}">
        <p14:creationId xmlns:p14="http://schemas.microsoft.com/office/powerpoint/2010/main" val="146418635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294967295"/>
          </p:nvPr>
        </p:nvSpPr>
        <p:spPr>
          <a:xfrm>
            <a:off x="-76200" y="6630202"/>
            <a:ext cx="2133600" cy="320675"/>
          </a:xfrm>
          <a:prstGeom prst="rect">
            <a:avLst/>
          </a:prstGeom>
        </p:spPr>
        <p:txBody>
          <a:bodyPr/>
          <a:lstStyle/>
          <a:p>
            <a:pPr>
              <a:defRPr/>
            </a:pPr>
            <a:fld id="{CD4435A4-7B55-45CE-8A9F-1530ECA150FC}" type="slidenum">
              <a:rPr lang="en-US" smtClean="0"/>
              <a:pPr>
                <a:defRPr/>
              </a:pPr>
              <a:t>42</a:t>
            </a:fld>
            <a:endParaRPr lang="en-US"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26121" y="0"/>
            <a:ext cx="5491758" cy="6858000"/>
          </a:xfrm>
          <a:prstGeom prst="rect">
            <a:avLst/>
          </a:prstGeom>
        </p:spPr>
      </p:pic>
    </p:spTree>
    <p:extLst>
      <p:ext uri="{BB962C8B-B14F-4D97-AF65-F5344CB8AC3E}">
        <p14:creationId xmlns:p14="http://schemas.microsoft.com/office/powerpoint/2010/main" val="88983538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Unfortunately, the word “</a:t>
            </a:r>
            <a:r>
              <a:rPr lang="en-US" b="1" dirty="0"/>
              <a:t>finding</a:t>
            </a:r>
            <a:r>
              <a:rPr lang="en-US" dirty="0"/>
              <a:t>” seems very similar to the word “</a:t>
            </a:r>
            <a:r>
              <a:rPr lang="en-US" b="1" dirty="0"/>
              <a:t>result</a:t>
            </a:r>
            <a:r>
              <a:rPr lang="en-US" dirty="0"/>
              <a:t>” (at least in English</a:t>
            </a:r>
            <a:r>
              <a:rPr lang="en-US" dirty="0" smtClean="0"/>
              <a:t>).</a:t>
            </a:r>
          </a:p>
          <a:p>
            <a:endParaRPr lang="en-US" dirty="0"/>
          </a:p>
          <a:p>
            <a:r>
              <a:rPr lang="en-US" dirty="0"/>
              <a:t>Additionally, the names separated by slash (‘/’)  characters in the list below arguably mean “more or less” the same thing </a:t>
            </a:r>
            <a:r>
              <a:rPr lang="mr-IN" dirty="0"/>
              <a:t>–</a:t>
            </a:r>
            <a:r>
              <a:rPr lang="en-US" dirty="0"/>
              <a:t> at least in the sense that considering alternative names may help clarify our thinking</a:t>
            </a:r>
            <a:r>
              <a:rPr lang="en-US" dirty="0" smtClean="0"/>
              <a:t>:</a:t>
            </a:r>
          </a:p>
          <a:p>
            <a:endParaRPr lang="en-US" dirty="0"/>
          </a:p>
          <a:p>
            <a:pPr lvl="1"/>
            <a:r>
              <a:rPr lang="en-US" sz="2100" b="1" dirty="0"/>
              <a:t>Clinical finding / Clinical life phase / Clinical entity</a:t>
            </a:r>
          </a:p>
          <a:p>
            <a:pPr lvl="1"/>
            <a:r>
              <a:rPr lang="en-US" sz="2100" b="1" dirty="0"/>
              <a:t>HAS INTERPRETATION / HAS VALUE / HAS RESULT</a:t>
            </a:r>
          </a:p>
          <a:p>
            <a:pPr lvl="1"/>
            <a:r>
              <a:rPr lang="en-US" sz="2100" b="1" dirty="0"/>
              <a:t>IS ABOUT / REFERS TO / HAS OBSERVATION </a:t>
            </a:r>
            <a:r>
              <a:rPr lang="en-US" sz="2100" b="1" dirty="0" smtClean="0"/>
              <a:t>CONTEXT</a:t>
            </a:r>
            <a:endParaRPr lang="en-US" sz="2100" b="1" dirty="0"/>
          </a:p>
        </p:txBody>
      </p:sp>
      <p:sp>
        <p:nvSpPr>
          <p:cNvPr id="3" name="Title 2"/>
          <p:cNvSpPr>
            <a:spLocks noGrp="1"/>
          </p:cNvSpPr>
          <p:nvPr>
            <p:ph type="title"/>
          </p:nvPr>
        </p:nvSpPr>
        <p:spPr>
          <a:xfrm>
            <a:off x="457200" y="714356"/>
            <a:ext cx="7886700" cy="507995"/>
          </a:xfrm>
        </p:spPr>
        <p:txBody>
          <a:bodyPr/>
          <a:lstStyle/>
          <a:p>
            <a:r>
              <a:rPr lang="en-US" dirty="0"/>
              <a:t>Confronting some confusing or ambiguous names</a:t>
            </a:r>
            <a:r>
              <a:rPr lang="mr-IN" dirty="0"/>
              <a:t>…</a:t>
            </a:r>
            <a:endParaRPr lang="en-US" dirty="0"/>
          </a:p>
        </p:txBody>
      </p:sp>
      <p:sp>
        <p:nvSpPr>
          <p:cNvPr id="4" name="Slide Number Placeholder 3"/>
          <p:cNvSpPr>
            <a:spLocks noGrp="1"/>
          </p:cNvSpPr>
          <p:nvPr>
            <p:ph type="sldNum" sz="quarter" idx="10"/>
          </p:nvPr>
        </p:nvSpPr>
        <p:spPr/>
        <p:txBody>
          <a:bodyPr/>
          <a:lstStyle/>
          <a:p>
            <a:fld id="{E72A2698-25A6-BB44-BDF3-496AA86874BD}" type="slidenum">
              <a:rPr lang="en-US" smtClean="0"/>
              <a:pPr/>
              <a:t>5</a:t>
            </a:fld>
            <a:endParaRPr lang="en-US" dirty="0"/>
          </a:p>
        </p:txBody>
      </p:sp>
    </p:spTree>
    <p:extLst>
      <p:ext uri="{BB962C8B-B14F-4D97-AF65-F5344CB8AC3E}">
        <p14:creationId xmlns:p14="http://schemas.microsoft.com/office/powerpoint/2010/main" val="71037770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 of suggestions</a:t>
            </a:r>
            <a:br>
              <a:rPr lang="en-US" dirty="0" smtClean="0"/>
            </a:br>
            <a:endParaRPr lang="en-US" dirty="0"/>
          </a:p>
        </p:txBody>
      </p:sp>
      <p:sp>
        <p:nvSpPr>
          <p:cNvPr id="3" name="Text Placeholder 2"/>
          <p:cNvSpPr>
            <a:spLocks noGrp="1"/>
          </p:cNvSpPr>
          <p:nvPr>
            <p:ph type="body" idx="1"/>
          </p:nvPr>
        </p:nvSpPr>
        <p:spPr/>
        <p:txBody>
          <a:bodyPr/>
          <a:lstStyle/>
          <a:p>
            <a:endParaRPr lang="en-US" dirty="0" smtClean="0"/>
          </a:p>
          <a:p>
            <a:endParaRPr lang="en-US" dirty="0"/>
          </a:p>
          <a:p>
            <a:endParaRPr lang="en-US" dirty="0" smtClean="0"/>
          </a:p>
          <a:p>
            <a:endParaRPr lang="en-US" dirty="0"/>
          </a:p>
          <a:p>
            <a:pPr algn="r"/>
            <a:r>
              <a:rPr lang="en-US" dirty="0" smtClean="0"/>
              <a:t>Observation results as information entities</a:t>
            </a:r>
          </a:p>
          <a:p>
            <a:pPr algn="r"/>
            <a:r>
              <a:rPr lang="en-US" dirty="0" smtClean="0"/>
              <a:t>Features in the context of clinical entities</a:t>
            </a:r>
          </a:p>
          <a:p>
            <a:pPr algn="r"/>
            <a:endParaRPr lang="en-US" dirty="0"/>
          </a:p>
        </p:txBody>
      </p:sp>
      <p:sp>
        <p:nvSpPr>
          <p:cNvPr id="4" name="Slide Number Placeholder 3"/>
          <p:cNvSpPr>
            <a:spLocks noGrp="1"/>
          </p:cNvSpPr>
          <p:nvPr>
            <p:ph type="sldNum" sz="quarter" idx="4"/>
          </p:nvPr>
        </p:nvSpPr>
        <p:spPr/>
        <p:txBody>
          <a:bodyPr/>
          <a:lstStyle/>
          <a:p>
            <a:fld id="{E72A2698-25A6-BB44-BDF3-496AA86874BD}" type="slidenum">
              <a:rPr lang="en-US" smtClean="0"/>
              <a:pPr/>
              <a:t>6</a:t>
            </a:fld>
            <a:endParaRPr lang="en-US"/>
          </a:p>
        </p:txBody>
      </p:sp>
    </p:spTree>
    <p:extLst>
      <p:ext uri="{BB962C8B-B14F-4D97-AF65-F5344CB8AC3E}">
        <p14:creationId xmlns:p14="http://schemas.microsoft.com/office/powerpoint/2010/main" val="161823343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Observation results as information entities</a:t>
            </a:r>
            <a:endParaRPr lang="en-US" dirty="0"/>
          </a:p>
        </p:txBody>
      </p:sp>
      <p:sp>
        <p:nvSpPr>
          <p:cNvPr id="3" name="Content Placeholder 2"/>
          <p:cNvSpPr>
            <a:spLocks noGrp="1"/>
          </p:cNvSpPr>
          <p:nvPr>
            <p:ph idx="1"/>
          </p:nvPr>
        </p:nvSpPr>
        <p:spPr>
          <a:xfrm>
            <a:off x="457200" y="1452308"/>
            <a:ext cx="8412480" cy="5062792"/>
          </a:xfrm>
        </p:spPr>
        <p:txBody>
          <a:bodyPr/>
          <a:lstStyle/>
          <a:p>
            <a:r>
              <a:rPr lang="en-US" dirty="0" smtClean="0"/>
              <a:t>Observable entity vs. observation result:</a:t>
            </a:r>
          </a:p>
          <a:p>
            <a:pPr lvl="1"/>
            <a:r>
              <a:rPr lang="en-US" dirty="0" smtClean="0"/>
              <a:t>An observable entity is a </a:t>
            </a:r>
            <a:r>
              <a:rPr lang="en-US" b="1" dirty="0"/>
              <a:t>feature</a:t>
            </a:r>
            <a:r>
              <a:rPr lang="en-US" dirty="0"/>
              <a:t> of </a:t>
            </a:r>
            <a:r>
              <a:rPr lang="en-US" dirty="0" smtClean="0"/>
              <a:t>another entity </a:t>
            </a:r>
            <a:r>
              <a:rPr lang="en-US" dirty="0"/>
              <a:t>(the independent continuant in which a property inheres or the process that the property characterizes</a:t>
            </a:r>
            <a:r>
              <a:rPr lang="en-US" dirty="0" smtClean="0"/>
              <a:t>)</a:t>
            </a:r>
          </a:p>
          <a:p>
            <a:pPr lvl="1"/>
            <a:r>
              <a:rPr lang="en-US" dirty="0" smtClean="0"/>
              <a:t>An observation result is created assigning </a:t>
            </a:r>
            <a:r>
              <a:rPr lang="en-US" dirty="0"/>
              <a:t>a </a:t>
            </a:r>
            <a:r>
              <a:rPr lang="en-US" b="1" dirty="0"/>
              <a:t>value</a:t>
            </a:r>
            <a:r>
              <a:rPr lang="en-US" dirty="0"/>
              <a:t> to an observable </a:t>
            </a:r>
            <a:r>
              <a:rPr lang="en-US" dirty="0" smtClean="0"/>
              <a:t>entity</a:t>
            </a:r>
            <a:endParaRPr lang="en-US" dirty="0"/>
          </a:p>
          <a:p>
            <a:pPr lvl="1"/>
            <a:r>
              <a:rPr lang="en-US" i="1" dirty="0" smtClean="0"/>
              <a:t>Assertion</a:t>
            </a:r>
            <a:r>
              <a:rPr lang="en-US" dirty="0" smtClean="0"/>
              <a:t>: It can sometimes be very useful for an observation result to </a:t>
            </a:r>
            <a:r>
              <a:rPr lang="en-US" b="1" dirty="0" smtClean="0"/>
              <a:t>refer to a </a:t>
            </a:r>
            <a:r>
              <a:rPr lang="en-US" b="1" u="sng" dirty="0"/>
              <a:t>different</a:t>
            </a:r>
            <a:r>
              <a:rPr lang="en-US" b="1" dirty="0"/>
              <a:t> (clinical) </a:t>
            </a:r>
            <a:r>
              <a:rPr lang="en-US" b="1" dirty="0" smtClean="0"/>
              <a:t>entity </a:t>
            </a:r>
            <a:r>
              <a:rPr lang="en-US" dirty="0" smtClean="0"/>
              <a:t>that </a:t>
            </a:r>
            <a:r>
              <a:rPr lang="en-US" b="1" dirty="0" smtClean="0"/>
              <a:t>provides additional context for the feature observed</a:t>
            </a:r>
            <a:r>
              <a:rPr lang="en-US" dirty="0" smtClean="0"/>
              <a:t>.</a:t>
            </a:r>
          </a:p>
          <a:p>
            <a:pPr lvl="1"/>
            <a:endParaRPr lang="en-US" dirty="0" smtClean="0"/>
          </a:p>
          <a:p>
            <a:r>
              <a:rPr lang="en-US" dirty="0" smtClean="0"/>
              <a:t>Numeric vs. non-numeric observation results:</a:t>
            </a:r>
          </a:p>
          <a:p>
            <a:pPr lvl="1"/>
            <a:r>
              <a:rPr lang="en-US" b="1" dirty="0" smtClean="0"/>
              <a:t>Numeric</a:t>
            </a:r>
            <a:r>
              <a:rPr lang="en-US" dirty="0" smtClean="0"/>
              <a:t> observation result values are typically represented in </a:t>
            </a:r>
            <a:r>
              <a:rPr lang="en-US" b="1" dirty="0" smtClean="0"/>
              <a:t>information models </a:t>
            </a:r>
            <a:r>
              <a:rPr lang="en-US" dirty="0" smtClean="0"/>
              <a:t>rather than SNOMED CT</a:t>
            </a:r>
          </a:p>
          <a:p>
            <a:pPr lvl="1"/>
            <a:r>
              <a:rPr lang="en-US" dirty="0" smtClean="0"/>
              <a:t>But</a:t>
            </a:r>
            <a:r>
              <a:rPr lang="en-US" b="1" dirty="0" smtClean="0"/>
              <a:t> non-numeric</a:t>
            </a:r>
            <a:r>
              <a:rPr lang="en-US" dirty="0" smtClean="0"/>
              <a:t> observation results are typically represented in </a:t>
            </a:r>
            <a:r>
              <a:rPr lang="en-US" b="1" dirty="0" smtClean="0"/>
              <a:t>SNOMED CT</a:t>
            </a:r>
            <a:r>
              <a:rPr lang="en-US" dirty="0" smtClean="0"/>
              <a:t>.</a:t>
            </a:r>
          </a:p>
        </p:txBody>
      </p:sp>
      <p:sp>
        <p:nvSpPr>
          <p:cNvPr id="6" name="Slide Number Placeholder 5"/>
          <p:cNvSpPr>
            <a:spLocks noGrp="1"/>
          </p:cNvSpPr>
          <p:nvPr>
            <p:ph type="sldNum" sz="quarter" idx="10"/>
          </p:nvPr>
        </p:nvSpPr>
        <p:spPr/>
        <p:txBody>
          <a:bodyPr/>
          <a:lstStyle/>
          <a:p>
            <a:fld id="{E72A2698-25A6-BB44-BDF3-496AA86874BD}" type="slidenum">
              <a:rPr lang="en-US" smtClean="0"/>
              <a:pPr/>
              <a:t>7</a:t>
            </a:fld>
            <a:endParaRPr lang="en-US" dirty="0"/>
          </a:p>
        </p:txBody>
      </p:sp>
    </p:spTree>
    <p:extLst>
      <p:ext uri="{BB962C8B-B14F-4D97-AF65-F5344CB8AC3E}">
        <p14:creationId xmlns:p14="http://schemas.microsoft.com/office/powerpoint/2010/main" val="191647005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6269" y="487104"/>
            <a:ext cx="6601761" cy="858922"/>
          </a:xfrm>
        </p:spPr>
        <p:txBody>
          <a:bodyPr>
            <a:normAutofit/>
          </a:bodyPr>
          <a:lstStyle/>
          <a:p>
            <a:r>
              <a:rPr lang="en-US" sz="3000" dirty="0"/>
              <a:t>A possible revised observables diagram</a:t>
            </a:r>
          </a:p>
        </p:txBody>
      </p:sp>
      <p:sp>
        <p:nvSpPr>
          <p:cNvPr id="4" name="Rectangle 3"/>
          <p:cNvSpPr>
            <a:spLocks noChangeArrowheads="1"/>
          </p:cNvSpPr>
          <p:nvPr/>
        </p:nvSpPr>
        <p:spPr bwMode="auto">
          <a:xfrm>
            <a:off x="3604410" y="4004142"/>
            <a:ext cx="1242360" cy="55928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46086" tIns="23043" rIns="46086" bIns="23043" anchor="ctr"/>
          <a:lstStyle>
            <a:lvl1pPr>
              <a:spcBef>
                <a:spcPct val="20000"/>
              </a:spcBef>
              <a:buFont typeface="Arial" charset="0"/>
              <a:buChar char="•"/>
              <a:defRPr sz="3200">
                <a:solidFill>
                  <a:schemeClr val="tx1"/>
                </a:solidFill>
                <a:latin typeface="Calibri" charset="0"/>
              </a:defRPr>
            </a:lvl1pPr>
            <a:lvl2pPr marL="742950" indent="-285750">
              <a:spcBef>
                <a:spcPct val="20000"/>
              </a:spcBef>
              <a:buFont typeface="Arial" charset="0"/>
              <a:buChar char="–"/>
              <a:defRPr sz="2800">
                <a:solidFill>
                  <a:schemeClr val="tx1"/>
                </a:solidFill>
                <a:latin typeface="Calibri" charset="0"/>
              </a:defRPr>
            </a:lvl2pPr>
            <a:lvl3pPr marL="1143000" indent="-228600">
              <a:spcBef>
                <a:spcPct val="20000"/>
              </a:spcBef>
              <a:buFont typeface="Arial" charset="0"/>
              <a:buChar char="•"/>
              <a:defRPr sz="2400">
                <a:solidFill>
                  <a:schemeClr val="tx1"/>
                </a:solidFill>
                <a:latin typeface="Calibri" charset="0"/>
              </a:defRPr>
            </a:lvl3pPr>
            <a:lvl4pPr marL="1600200" indent="-228600">
              <a:spcBef>
                <a:spcPct val="20000"/>
              </a:spcBef>
              <a:buFont typeface="Arial" charset="0"/>
              <a:buChar char="–"/>
              <a:defRPr sz="2000">
                <a:solidFill>
                  <a:schemeClr val="tx1"/>
                </a:solidFill>
                <a:latin typeface="Calibri" charset="0"/>
              </a:defRPr>
            </a:lvl4pPr>
            <a:lvl5pPr marL="2057400" indent="-228600">
              <a:spcBef>
                <a:spcPct val="20000"/>
              </a:spcBef>
              <a:buFont typeface="Arial" charset="0"/>
              <a:buChar char="»"/>
              <a:defRPr sz="2000">
                <a:solidFill>
                  <a:schemeClr val="tx1"/>
                </a:solidFill>
                <a:latin typeface="Calibri"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defRPr>
            </a:lvl9pPr>
          </a:lstStyle>
          <a:p>
            <a:pPr algn="ctr" eaLnBrk="1" hangingPunct="1">
              <a:spcBef>
                <a:spcPct val="0"/>
              </a:spcBef>
              <a:buFontTx/>
              <a:buNone/>
            </a:pPr>
            <a:r>
              <a:rPr lang="en-US" altLang="en-US" sz="1500" dirty="0"/>
              <a:t>observable entity</a:t>
            </a:r>
            <a:endParaRPr lang="en-US" altLang="en-US" sz="1800" dirty="0"/>
          </a:p>
        </p:txBody>
      </p:sp>
      <p:sp>
        <p:nvSpPr>
          <p:cNvPr id="5" name="Rounded Rectangle 4"/>
          <p:cNvSpPr/>
          <p:nvPr/>
        </p:nvSpPr>
        <p:spPr bwMode="auto">
          <a:xfrm>
            <a:off x="5597319" y="2565123"/>
            <a:ext cx="1278102" cy="248572"/>
          </a:xfrm>
          <a:prstGeom prst="roundRect">
            <a:avLst>
              <a:gd name="adj" fmla="val 50000"/>
            </a:avLst>
          </a:prstGeom>
          <a:noFill/>
          <a:ln>
            <a:solidFill>
              <a:schemeClr val="tx1"/>
            </a:solidFill>
          </a:ln>
        </p:spPr>
        <p:style>
          <a:lnRef idx="2">
            <a:schemeClr val="accent4"/>
          </a:lnRef>
          <a:fillRef idx="1">
            <a:schemeClr val="lt1"/>
          </a:fillRef>
          <a:effectRef idx="0">
            <a:schemeClr val="accent4"/>
          </a:effectRef>
          <a:fontRef idx="minor">
            <a:schemeClr val="dk1"/>
          </a:fontRef>
        </p:style>
        <p:txBody>
          <a:bodyPr anchor="ctr"/>
          <a:lstStyle/>
          <a:p>
            <a:pPr algn="ctr">
              <a:defRPr/>
            </a:pPr>
            <a:r>
              <a:rPr lang="en-US" sz="1500" dirty="0">
                <a:solidFill>
                  <a:schemeClr val="tx1"/>
                </a:solidFill>
                <a:ea typeface="ＭＳ Ｐゴシック" pitchFamily="-106" charset="-128"/>
              </a:rPr>
              <a:t>output of</a:t>
            </a:r>
          </a:p>
        </p:txBody>
      </p:sp>
      <p:sp>
        <p:nvSpPr>
          <p:cNvPr id="6" name="Rectangle 17"/>
          <p:cNvSpPr>
            <a:spLocks noChangeArrowheads="1"/>
          </p:cNvSpPr>
          <p:nvPr/>
        </p:nvSpPr>
        <p:spPr bwMode="auto">
          <a:xfrm>
            <a:off x="7478730" y="2411731"/>
            <a:ext cx="1242360" cy="55928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46086" tIns="23043" rIns="46086" bIns="23043" anchor="ctr"/>
          <a:lstStyle>
            <a:lvl1pPr>
              <a:spcBef>
                <a:spcPct val="20000"/>
              </a:spcBef>
              <a:buFont typeface="Arial" charset="0"/>
              <a:buChar char="•"/>
              <a:defRPr sz="3200">
                <a:solidFill>
                  <a:schemeClr val="tx1"/>
                </a:solidFill>
                <a:latin typeface="Calibri" charset="0"/>
              </a:defRPr>
            </a:lvl1pPr>
            <a:lvl2pPr marL="742950" indent="-285750">
              <a:spcBef>
                <a:spcPct val="20000"/>
              </a:spcBef>
              <a:buFont typeface="Arial" charset="0"/>
              <a:buChar char="–"/>
              <a:defRPr sz="2800">
                <a:solidFill>
                  <a:schemeClr val="tx1"/>
                </a:solidFill>
                <a:latin typeface="Calibri" charset="0"/>
              </a:defRPr>
            </a:lvl2pPr>
            <a:lvl3pPr marL="1143000" indent="-228600">
              <a:spcBef>
                <a:spcPct val="20000"/>
              </a:spcBef>
              <a:buFont typeface="Arial" charset="0"/>
              <a:buChar char="•"/>
              <a:defRPr sz="2400">
                <a:solidFill>
                  <a:schemeClr val="tx1"/>
                </a:solidFill>
                <a:latin typeface="Calibri" charset="0"/>
              </a:defRPr>
            </a:lvl3pPr>
            <a:lvl4pPr marL="1600200" indent="-228600">
              <a:spcBef>
                <a:spcPct val="20000"/>
              </a:spcBef>
              <a:buFont typeface="Arial" charset="0"/>
              <a:buChar char="–"/>
              <a:defRPr sz="2000">
                <a:solidFill>
                  <a:schemeClr val="tx1"/>
                </a:solidFill>
                <a:latin typeface="Calibri" charset="0"/>
              </a:defRPr>
            </a:lvl4pPr>
            <a:lvl5pPr marL="2057400" indent="-228600">
              <a:spcBef>
                <a:spcPct val="20000"/>
              </a:spcBef>
              <a:buFont typeface="Arial" charset="0"/>
              <a:buChar char="»"/>
              <a:defRPr sz="2000">
                <a:solidFill>
                  <a:schemeClr val="tx1"/>
                </a:solidFill>
                <a:latin typeface="Calibri"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defRPr>
            </a:lvl9pPr>
          </a:lstStyle>
          <a:p>
            <a:pPr algn="ctr" eaLnBrk="1" hangingPunct="1">
              <a:spcBef>
                <a:spcPct val="0"/>
              </a:spcBef>
              <a:buFontTx/>
              <a:buNone/>
            </a:pPr>
            <a:r>
              <a:rPr lang="en-US" altLang="en-US" sz="1500"/>
              <a:t>observation procedure</a:t>
            </a:r>
          </a:p>
        </p:txBody>
      </p:sp>
      <p:cxnSp>
        <p:nvCxnSpPr>
          <p:cNvPr id="7" name="AutoShape 18"/>
          <p:cNvCxnSpPr>
            <a:cxnSpLocks noChangeShapeType="1"/>
            <a:stCxn id="5" idx="3"/>
            <a:endCxn id="6" idx="1"/>
          </p:cNvCxnSpPr>
          <p:nvPr/>
        </p:nvCxnSpPr>
        <p:spPr bwMode="auto">
          <a:xfrm>
            <a:off x="6875421" y="2689409"/>
            <a:ext cx="603309" cy="1966"/>
          </a:xfrm>
          <a:prstGeom prst="straightConnector1">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8" name="Rounded Rectangle 7"/>
          <p:cNvSpPr/>
          <p:nvPr/>
        </p:nvSpPr>
        <p:spPr bwMode="auto">
          <a:xfrm>
            <a:off x="5644698" y="4163556"/>
            <a:ext cx="1278102" cy="248572"/>
          </a:xfrm>
          <a:prstGeom prst="roundRect">
            <a:avLst>
              <a:gd name="adj" fmla="val 50000"/>
            </a:avLst>
          </a:prstGeom>
          <a:noFill/>
          <a:ln>
            <a:solidFill>
              <a:schemeClr val="tx1"/>
            </a:solidFill>
          </a:ln>
        </p:spPr>
        <p:style>
          <a:lnRef idx="2">
            <a:schemeClr val="accent4"/>
          </a:lnRef>
          <a:fillRef idx="1">
            <a:schemeClr val="lt1"/>
          </a:fillRef>
          <a:effectRef idx="0">
            <a:schemeClr val="accent4"/>
          </a:effectRef>
          <a:fontRef idx="minor">
            <a:schemeClr val="dk1"/>
          </a:fontRef>
        </p:style>
        <p:txBody>
          <a:bodyPr anchor="ctr"/>
          <a:lstStyle/>
          <a:p>
            <a:pPr algn="ctr">
              <a:defRPr/>
            </a:pPr>
            <a:r>
              <a:rPr lang="en-US" sz="1500" dirty="0">
                <a:solidFill>
                  <a:schemeClr val="tx1"/>
                </a:solidFill>
                <a:ea typeface="ＭＳ Ｐゴシック" pitchFamily="-106" charset="-128"/>
              </a:rPr>
              <a:t>is about</a:t>
            </a:r>
          </a:p>
        </p:txBody>
      </p:sp>
      <p:sp>
        <p:nvSpPr>
          <p:cNvPr id="9" name="Rectangle 17"/>
          <p:cNvSpPr>
            <a:spLocks noChangeArrowheads="1"/>
          </p:cNvSpPr>
          <p:nvPr/>
        </p:nvSpPr>
        <p:spPr bwMode="auto">
          <a:xfrm>
            <a:off x="7478730" y="4004143"/>
            <a:ext cx="1242360" cy="55928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46086" tIns="23043" rIns="46086" bIns="23043" anchor="ctr"/>
          <a:lstStyle>
            <a:lvl1pPr>
              <a:spcBef>
                <a:spcPct val="20000"/>
              </a:spcBef>
              <a:buFont typeface="Arial" charset="0"/>
              <a:buChar char="•"/>
              <a:defRPr sz="3200">
                <a:solidFill>
                  <a:schemeClr val="tx1"/>
                </a:solidFill>
                <a:latin typeface="Calibri" charset="0"/>
              </a:defRPr>
            </a:lvl1pPr>
            <a:lvl2pPr marL="742950" indent="-285750">
              <a:spcBef>
                <a:spcPct val="20000"/>
              </a:spcBef>
              <a:buFont typeface="Arial" charset="0"/>
              <a:buChar char="–"/>
              <a:defRPr sz="2800">
                <a:solidFill>
                  <a:schemeClr val="tx1"/>
                </a:solidFill>
                <a:latin typeface="Calibri" charset="0"/>
              </a:defRPr>
            </a:lvl2pPr>
            <a:lvl3pPr marL="1143000" indent="-228600">
              <a:spcBef>
                <a:spcPct val="20000"/>
              </a:spcBef>
              <a:buFont typeface="Arial" charset="0"/>
              <a:buChar char="•"/>
              <a:defRPr sz="2400">
                <a:solidFill>
                  <a:schemeClr val="tx1"/>
                </a:solidFill>
                <a:latin typeface="Calibri" charset="0"/>
              </a:defRPr>
            </a:lvl3pPr>
            <a:lvl4pPr marL="1600200" indent="-228600">
              <a:spcBef>
                <a:spcPct val="20000"/>
              </a:spcBef>
              <a:buFont typeface="Arial" charset="0"/>
              <a:buChar char="–"/>
              <a:defRPr sz="2000">
                <a:solidFill>
                  <a:schemeClr val="tx1"/>
                </a:solidFill>
                <a:latin typeface="Calibri" charset="0"/>
              </a:defRPr>
            </a:lvl4pPr>
            <a:lvl5pPr marL="2057400" indent="-228600">
              <a:spcBef>
                <a:spcPct val="20000"/>
              </a:spcBef>
              <a:buFont typeface="Arial" charset="0"/>
              <a:buChar char="»"/>
              <a:defRPr sz="2000">
                <a:solidFill>
                  <a:schemeClr val="tx1"/>
                </a:solidFill>
                <a:latin typeface="Calibri"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defRPr>
            </a:lvl9pPr>
          </a:lstStyle>
          <a:p>
            <a:pPr algn="ctr" eaLnBrk="1" hangingPunct="1">
              <a:spcBef>
                <a:spcPct val="0"/>
              </a:spcBef>
              <a:buFontTx/>
              <a:buNone/>
            </a:pPr>
            <a:r>
              <a:rPr lang="en-US" altLang="en-US" sz="1500" dirty="0"/>
              <a:t>feature</a:t>
            </a:r>
          </a:p>
        </p:txBody>
      </p:sp>
      <p:cxnSp>
        <p:nvCxnSpPr>
          <p:cNvPr id="10" name="AutoShape 18"/>
          <p:cNvCxnSpPr>
            <a:cxnSpLocks noChangeShapeType="1"/>
            <a:stCxn id="8" idx="3"/>
            <a:endCxn id="9" idx="1"/>
          </p:cNvCxnSpPr>
          <p:nvPr/>
        </p:nvCxnSpPr>
        <p:spPr bwMode="auto">
          <a:xfrm flipV="1">
            <a:off x="6922800" y="4283786"/>
            <a:ext cx="555930" cy="4056"/>
          </a:xfrm>
          <a:prstGeom prst="straightConnector1">
            <a:avLst/>
          </a:prstGeom>
          <a:noFill/>
          <a:ln w="25400">
            <a:solidFill>
              <a:schemeClr val="tx1"/>
            </a:solidFill>
            <a:round/>
            <a:headEnd/>
            <a:tailEnd type="triangle" w="lg" len="lg"/>
          </a:ln>
          <a:extLst>
            <a:ext uri="{909E8E84-426E-40DD-AFC4-6F175D3DCCD1}">
              <a14:hiddenFill xmlns:a14="http://schemas.microsoft.com/office/drawing/2010/main">
                <a:noFill/>
              </a14:hiddenFill>
            </a:ext>
          </a:extLst>
        </p:spPr>
      </p:cxnSp>
      <p:sp>
        <p:nvSpPr>
          <p:cNvPr id="12" name="Rectangle 3"/>
          <p:cNvSpPr>
            <a:spLocks noChangeArrowheads="1"/>
          </p:cNvSpPr>
          <p:nvPr/>
        </p:nvSpPr>
        <p:spPr bwMode="auto">
          <a:xfrm>
            <a:off x="3549753" y="2411731"/>
            <a:ext cx="1242360" cy="55928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46086" tIns="23043" rIns="46086" bIns="23043" anchor="ctr"/>
          <a:lstStyle>
            <a:lvl1pPr>
              <a:spcBef>
                <a:spcPct val="20000"/>
              </a:spcBef>
              <a:buFont typeface="Arial" charset="0"/>
              <a:buChar char="•"/>
              <a:defRPr sz="3200">
                <a:solidFill>
                  <a:schemeClr val="tx1"/>
                </a:solidFill>
                <a:latin typeface="Calibri" charset="0"/>
              </a:defRPr>
            </a:lvl1pPr>
            <a:lvl2pPr marL="742950" indent="-285750">
              <a:spcBef>
                <a:spcPct val="20000"/>
              </a:spcBef>
              <a:buFont typeface="Arial" charset="0"/>
              <a:buChar char="–"/>
              <a:defRPr sz="2800">
                <a:solidFill>
                  <a:schemeClr val="tx1"/>
                </a:solidFill>
                <a:latin typeface="Calibri" charset="0"/>
              </a:defRPr>
            </a:lvl2pPr>
            <a:lvl3pPr marL="1143000" indent="-228600">
              <a:spcBef>
                <a:spcPct val="20000"/>
              </a:spcBef>
              <a:buFont typeface="Arial" charset="0"/>
              <a:buChar char="•"/>
              <a:defRPr sz="2400">
                <a:solidFill>
                  <a:schemeClr val="tx1"/>
                </a:solidFill>
                <a:latin typeface="Calibri" charset="0"/>
              </a:defRPr>
            </a:lvl3pPr>
            <a:lvl4pPr marL="1600200" indent="-228600">
              <a:spcBef>
                <a:spcPct val="20000"/>
              </a:spcBef>
              <a:buFont typeface="Arial" charset="0"/>
              <a:buChar char="–"/>
              <a:defRPr sz="2000">
                <a:solidFill>
                  <a:schemeClr val="tx1"/>
                </a:solidFill>
                <a:latin typeface="Calibri" charset="0"/>
              </a:defRPr>
            </a:lvl4pPr>
            <a:lvl5pPr marL="2057400" indent="-228600">
              <a:spcBef>
                <a:spcPct val="20000"/>
              </a:spcBef>
              <a:buFont typeface="Arial" charset="0"/>
              <a:buChar char="»"/>
              <a:defRPr sz="2000">
                <a:solidFill>
                  <a:schemeClr val="tx1"/>
                </a:solidFill>
                <a:latin typeface="Calibri"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defRPr>
            </a:lvl9pPr>
          </a:lstStyle>
          <a:p>
            <a:pPr algn="ctr" eaLnBrk="1" hangingPunct="1">
              <a:spcBef>
                <a:spcPct val="0"/>
              </a:spcBef>
              <a:buFontTx/>
              <a:buNone/>
            </a:pPr>
            <a:r>
              <a:rPr lang="en-US" altLang="en-US" sz="1500" dirty="0"/>
              <a:t>observation result</a:t>
            </a:r>
            <a:endParaRPr lang="en-US" altLang="en-US" sz="1800" dirty="0"/>
          </a:p>
        </p:txBody>
      </p:sp>
      <p:cxnSp>
        <p:nvCxnSpPr>
          <p:cNvPr id="13" name="AutoShape 21"/>
          <p:cNvCxnSpPr>
            <a:cxnSpLocks noChangeShapeType="1"/>
            <a:stCxn id="12" idx="3"/>
            <a:endCxn id="8" idx="1"/>
          </p:cNvCxnSpPr>
          <p:nvPr/>
        </p:nvCxnSpPr>
        <p:spPr bwMode="auto">
          <a:xfrm>
            <a:off x="4792113" y="2691375"/>
            <a:ext cx="852585" cy="1596467"/>
          </a:xfrm>
          <a:prstGeom prst="straightConnector1">
            <a:avLst/>
          </a:prstGeom>
          <a:noFill/>
          <a:ln w="25400">
            <a:solidFill>
              <a:schemeClr val="tx1"/>
            </a:solidFill>
            <a:round/>
            <a:headEnd/>
            <a:tailEnd type="triangle" w="lg" len="lg"/>
          </a:ln>
          <a:extLst>
            <a:ext uri="{909E8E84-426E-40DD-AFC4-6F175D3DCCD1}">
              <a14:hiddenFill xmlns:a14="http://schemas.microsoft.com/office/drawing/2010/main">
                <a:noFill/>
              </a14:hiddenFill>
            </a:ext>
          </a:extLst>
        </p:spPr>
      </p:cxnSp>
      <p:sp>
        <p:nvSpPr>
          <p:cNvPr id="14" name="Rounded Rectangle 13"/>
          <p:cNvSpPr/>
          <p:nvPr/>
        </p:nvSpPr>
        <p:spPr bwMode="auto">
          <a:xfrm>
            <a:off x="7508310" y="3363294"/>
            <a:ext cx="1183200" cy="248572"/>
          </a:xfrm>
          <a:prstGeom prst="roundRect">
            <a:avLst>
              <a:gd name="adj" fmla="val 50000"/>
            </a:avLst>
          </a:prstGeom>
          <a:noFill/>
          <a:ln>
            <a:solidFill>
              <a:schemeClr val="tx1"/>
            </a:solidFill>
          </a:ln>
        </p:spPr>
        <p:style>
          <a:lnRef idx="2">
            <a:schemeClr val="accent4"/>
          </a:lnRef>
          <a:fillRef idx="1">
            <a:schemeClr val="lt1"/>
          </a:fillRef>
          <a:effectRef idx="0">
            <a:schemeClr val="accent4"/>
          </a:effectRef>
          <a:fontRef idx="minor">
            <a:schemeClr val="dk1"/>
          </a:fontRef>
        </p:style>
        <p:txBody>
          <a:bodyPr anchor="ctr"/>
          <a:lstStyle/>
          <a:p>
            <a:pPr algn="ctr">
              <a:defRPr/>
            </a:pPr>
            <a:r>
              <a:rPr lang="en-US" sz="1500">
                <a:solidFill>
                  <a:schemeClr val="tx1"/>
                </a:solidFill>
                <a:ea typeface="ＭＳ Ｐゴシック" pitchFamily="-106" charset="-128"/>
              </a:rPr>
              <a:t>observes</a:t>
            </a:r>
          </a:p>
        </p:txBody>
      </p:sp>
      <p:cxnSp>
        <p:nvCxnSpPr>
          <p:cNvPr id="15" name="AutoShape 18"/>
          <p:cNvCxnSpPr>
            <a:cxnSpLocks noChangeShapeType="1"/>
          </p:cNvCxnSpPr>
          <p:nvPr/>
        </p:nvCxnSpPr>
        <p:spPr bwMode="auto">
          <a:xfrm flipV="1">
            <a:off x="8099910" y="2971017"/>
            <a:ext cx="0" cy="392278"/>
          </a:xfrm>
          <a:prstGeom prst="straightConnector1">
            <a:avLst/>
          </a:prstGeom>
          <a:noFill/>
          <a:ln w="25400">
            <a:solidFill>
              <a:schemeClr val="tx1"/>
            </a:solidFill>
            <a:round/>
            <a:headEnd type="triangle" w="med" len="med"/>
            <a:tailEnd w="lg" len="med"/>
          </a:ln>
          <a:extLst>
            <a:ext uri="{909E8E84-426E-40DD-AFC4-6F175D3DCCD1}">
              <a14:hiddenFill xmlns:a14="http://schemas.microsoft.com/office/drawing/2010/main">
                <a:noFill/>
              </a14:hiddenFill>
            </a:ext>
          </a:extLst>
        </p:spPr>
      </p:cxnSp>
      <p:cxnSp>
        <p:nvCxnSpPr>
          <p:cNvPr id="16" name="AutoShape 18"/>
          <p:cNvCxnSpPr>
            <a:cxnSpLocks noChangeShapeType="1"/>
          </p:cNvCxnSpPr>
          <p:nvPr/>
        </p:nvCxnSpPr>
        <p:spPr bwMode="auto">
          <a:xfrm flipV="1">
            <a:off x="8099910" y="3611866"/>
            <a:ext cx="0" cy="392276"/>
          </a:xfrm>
          <a:prstGeom prst="straightConnector1">
            <a:avLst/>
          </a:prstGeom>
          <a:noFill/>
          <a:ln w="25400">
            <a:solidFill>
              <a:schemeClr val="tx1"/>
            </a:solidFill>
            <a:round/>
            <a:headEnd type="triangle" w="med" len="med"/>
            <a:tailEnd w="lg" len="lg"/>
          </a:ln>
          <a:extLst>
            <a:ext uri="{909E8E84-426E-40DD-AFC4-6F175D3DCCD1}">
              <a14:hiddenFill xmlns:a14="http://schemas.microsoft.com/office/drawing/2010/main">
                <a:noFill/>
              </a14:hiddenFill>
            </a:ext>
          </a:extLst>
        </p:spPr>
      </p:cxnSp>
      <p:cxnSp>
        <p:nvCxnSpPr>
          <p:cNvPr id="17" name="AutoShape 21"/>
          <p:cNvCxnSpPr>
            <a:cxnSpLocks noChangeShapeType="1"/>
            <a:stCxn id="12" idx="3"/>
            <a:endCxn id="5" idx="1"/>
          </p:cNvCxnSpPr>
          <p:nvPr/>
        </p:nvCxnSpPr>
        <p:spPr bwMode="auto">
          <a:xfrm flipV="1">
            <a:off x="4792113" y="2689409"/>
            <a:ext cx="805206" cy="1966"/>
          </a:xfrm>
          <a:prstGeom prst="straightConnector1">
            <a:avLst/>
          </a:prstGeom>
          <a:noFill/>
          <a:ln w="25400">
            <a:solidFill>
              <a:schemeClr val="tx1"/>
            </a:solidFill>
            <a:round/>
            <a:headEnd/>
            <a:tailEnd type="triangle" w="lg" len="lg"/>
          </a:ln>
          <a:extLst>
            <a:ext uri="{909E8E84-426E-40DD-AFC4-6F175D3DCCD1}">
              <a14:hiddenFill xmlns:a14="http://schemas.microsoft.com/office/drawing/2010/main">
                <a:noFill/>
              </a14:hiddenFill>
            </a:ext>
          </a:extLst>
        </p:spPr>
      </p:cxnSp>
      <p:cxnSp>
        <p:nvCxnSpPr>
          <p:cNvPr id="18" name="AutoShape 21"/>
          <p:cNvCxnSpPr>
            <a:cxnSpLocks noChangeShapeType="1"/>
            <a:stCxn id="4" idx="3"/>
            <a:endCxn id="19" idx="1"/>
          </p:cNvCxnSpPr>
          <p:nvPr/>
        </p:nvCxnSpPr>
        <p:spPr bwMode="auto">
          <a:xfrm flipV="1">
            <a:off x="4846770" y="3492312"/>
            <a:ext cx="775068" cy="791473"/>
          </a:xfrm>
          <a:prstGeom prst="straightConnector1">
            <a:avLst/>
          </a:prstGeom>
          <a:noFill/>
          <a:ln w="25400">
            <a:solidFill>
              <a:schemeClr val="tx1"/>
            </a:solidFill>
            <a:round/>
            <a:headEnd/>
            <a:tailEnd type="triangle" w="lg" len="lg"/>
          </a:ln>
          <a:extLst>
            <a:ext uri="{909E8E84-426E-40DD-AFC4-6F175D3DCCD1}">
              <a14:hiddenFill xmlns:a14="http://schemas.microsoft.com/office/drawing/2010/main">
                <a:noFill/>
              </a14:hiddenFill>
            </a:ext>
          </a:extLst>
        </p:spPr>
      </p:cxnSp>
      <p:sp>
        <p:nvSpPr>
          <p:cNvPr id="19" name="Rounded Rectangle 18"/>
          <p:cNvSpPr/>
          <p:nvPr/>
        </p:nvSpPr>
        <p:spPr bwMode="auto">
          <a:xfrm>
            <a:off x="5621838" y="3368026"/>
            <a:ext cx="1278102" cy="248572"/>
          </a:xfrm>
          <a:prstGeom prst="roundRect">
            <a:avLst>
              <a:gd name="adj" fmla="val 50000"/>
            </a:avLst>
          </a:prstGeom>
          <a:noFill/>
          <a:ln>
            <a:solidFill>
              <a:schemeClr val="tx1"/>
            </a:solidFill>
          </a:ln>
        </p:spPr>
        <p:style>
          <a:lnRef idx="2">
            <a:schemeClr val="accent4"/>
          </a:lnRef>
          <a:fillRef idx="1">
            <a:schemeClr val="lt1"/>
          </a:fillRef>
          <a:effectRef idx="0">
            <a:schemeClr val="accent4"/>
          </a:effectRef>
          <a:fontRef idx="minor">
            <a:schemeClr val="dk1"/>
          </a:fontRef>
        </p:style>
        <p:txBody>
          <a:bodyPr anchor="ctr"/>
          <a:lstStyle/>
          <a:p>
            <a:pPr algn="ctr">
              <a:defRPr/>
            </a:pPr>
            <a:r>
              <a:rPr lang="en-US" sz="1500">
                <a:solidFill>
                  <a:schemeClr val="tx1"/>
                </a:solidFill>
                <a:ea typeface="ＭＳ Ｐゴシック" pitchFamily="-106" charset="-128"/>
              </a:rPr>
              <a:t>specified by</a:t>
            </a:r>
          </a:p>
        </p:txBody>
      </p:sp>
      <p:cxnSp>
        <p:nvCxnSpPr>
          <p:cNvPr id="20" name="AutoShape 18"/>
          <p:cNvCxnSpPr>
            <a:cxnSpLocks noChangeShapeType="1"/>
            <a:stCxn id="19" idx="3"/>
            <a:endCxn id="6" idx="1"/>
          </p:cNvCxnSpPr>
          <p:nvPr/>
        </p:nvCxnSpPr>
        <p:spPr bwMode="auto">
          <a:xfrm flipV="1">
            <a:off x="6899940" y="2691375"/>
            <a:ext cx="578790" cy="800938"/>
          </a:xfrm>
          <a:prstGeom prst="straightConnector1">
            <a:avLst/>
          </a:prstGeom>
          <a:noFill/>
          <a:ln w="25400">
            <a:solidFill>
              <a:schemeClr val="tx1"/>
            </a:solidFill>
            <a:round/>
            <a:headEnd/>
            <a:tailEnd type="triangle" w="lg" len="lg"/>
          </a:ln>
          <a:extLst>
            <a:ext uri="{909E8E84-426E-40DD-AFC4-6F175D3DCCD1}">
              <a14:hiddenFill xmlns:a14="http://schemas.microsoft.com/office/drawing/2010/main">
                <a:noFill/>
              </a14:hiddenFill>
            </a:ext>
          </a:extLst>
        </p:spPr>
      </p:cxnSp>
      <p:sp>
        <p:nvSpPr>
          <p:cNvPr id="21" name="Rounded Rectangle 20"/>
          <p:cNvSpPr/>
          <p:nvPr/>
        </p:nvSpPr>
        <p:spPr bwMode="auto">
          <a:xfrm>
            <a:off x="496269" y="2434591"/>
            <a:ext cx="2437416" cy="520038"/>
          </a:xfrm>
          <a:prstGeom prst="roundRect">
            <a:avLst>
              <a:gd name="adj" fmla="val 50000"/>
            </a:avLst>
          </a:prstGeom>
          <a:solidFill>
            <a:schemeClr val="tx2">
              <a:alpha val="30000"/>
            </a:schemeClr>
          </a:solidFill>
          <a:ln>
            <a:solidFill>
              <a:schemeClr val="tx1"/>
            </a:solidFill>
          </a:ln>
        </p:spPr>
        <p:style>
          <a:lnRef idx="2">
            <a:schemeClr val="accent4"/>
          </a:lnRef>
          <a:fillRef idx="1">
            <a:schemeClr val="lt1"/>
          </a:fillRef>
          <a:effectRef idx="0">
            <a:schemeClr val="accent4"/>
          </a:effectRef>
          <a:fontRef idx="minor">
            <a:schemeClr val="dk1"/>
          </a:fontRef>
        </p:style>
        <p:txBody>
          <a:bodyPr anchor="ctr"/>
          <a:lstStyle/>
          <a:p>
            <a:pPr algn="ctr">
              <a:defRPr/>
            </a:pPr>
            <a:r>
              <a:rPr lang="en-US" sz="1500" dirty="0">
                <a:solidFill>
                  <a:schemeClr val="tx1"/>
                </a:solidFill>
                <a:ea typeface="ＭＳ Ｐゴシック" pitchFamily="-106" charset="-128"/>
              </a:rPr>
              <a:t>is about / refers to /</a:t>
            </a:r>
          </a:p>
          <a:p>
            <a:pPr algn="ctr">
              <a:defRPr/>
            </a:pPr>
            <a:r>
              <a:rPr lang="en-US" sz="1500" dirty="0">
                <a:solidFill>
                  <a:schemeClr val="tx1"/>
                </a:solidFill>
                <a:ea typeface="ＭＳ Ｐゴシック" pitchFamily="-106" charset="-128"/>
              </a:rPr>
              <a:t>has observation context</a:t>
            </a:r>
          </a:p>
        </p:txBody>
      </p:sp>
      <p:sp>
        <p:nvSpPr>
          <p:cNvPr id="22" name="Rectangle 3"/>
          <p:cNvSpPr>
            <a:spLocks noChangeArrowheads="1"/>
          </p:cNvSpPr>
          <p:nvPr/>
        </p:nvSpPr>
        <p:spPr bwMode="auto">
          <a:xfrm>
            <a:off x="854714" y="3975801"/>
            <a:ext cx="1760007" cy="1815754"/>
          </a:xfrm>
          <a:prstGeom prst="rect">
            <a:avLst/>
          </a:prstGeom>
          <a:solidFill>
            <a:schemeClr val="tx2">
              <a:alpha val="30000"/>
            </a:schemeClr>
          </a:solidFill>
          <a:ln w="9525">
            <a:solidFill>
              <a:schemeClr val="tx1"/>
            </a:solidFill>
            <a:miter lim="800000"/>
            <a:headEnd/>
            <a:tailEnd/>
          </a:ln>
        </p:spPr>
        <p:txBody>
          <a:bodyPr lIns="46086" tIns="23043" rIns="46086" bIns="23043" anchor="ctr"/>
          <a:lstStyle>
            <a:lvl1pPr>
              <a:spcBef>
                <a:spcPct val="20000"/>
              </a:spcBef>
              <a:buFont typeface="Arial" charset="0"/>
              <a:buChar char="•"/>
              <a:defRPr sz="3200">
                <a:solidFill>
                  <a:schemeClr val="tx1"/>
                </a:solidFill>
                <a:latin typeface="Calibri" charset="0"/>
              </a:defRPr>
            </a:lvl1pPr>
            <a:lvl2pPr marL="742950" indent="-285750">
              <a:spcBef>
                <a:spcPct val="20000"/>
              </a:spcBef>
              <a:buFont typeface="Arial" charset="0"/>
              <a:buChar char="–"/>
              <a:defRPr sz="2800">
                <a:solidFill>
                  <a:schemeClr val="tx1"/>
                </a:solidFill>
                <a:latin typeface="Calibri" charset="0"/>
              </a:defRPr>
            </a:lvl2pPr>
            <a:lvl3pPr marL="1143000" indent="-228600">
              <a:spcBef>
                <a:spcPct val="20000"/>
              </a:spcBef>
              <a:buFont typeface="Arial" charset="0"/>
              <a:buChar char="•"/>
              <a:defRPr sz="2400">
                <a:solidFill>
                  <a:schemeClr val="tx1"/>
                </a:solidFill>
                <a:latin typeface="Calibri" charset="0"/>
              </a:defRPr>
            </a:lvl3pPr>
            <a:lvl4pPr marL="1600200" indent="-228600">
              <a:spcBef>
                <a:spcPct val="20000"/>
              </a:spcBef>
              <a:buFont typeface="Arial" charset="0"/>
              <a:buChar char="–"/>
              <a:defRPr sz="2000">
                <a:solidFill>
                  <a:schemeClr val="tx1"/>
                </a:solidFill>
                <a:latin typeface="Calibri" charset="0"/>
              </a:defRPr>
            </a:lvl4pPr>
            <a:lvl5pPr marL="2057400" indent="-228600">
              <a:spcBef>
                <a:spcPct val="20000"/>
              </a:spcBef>
              <a:buFont typeface="Arial" charset="0"/>
              <a:buChar char="»"/>
              <a:defRPr sz="2000">
                <a:solidFill>
                  <a:schemeClr val="tx1"/>
                </a:solidFill>
                <a:latin typeface="Calibri"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defRPr>
            </a:lvl9pPr>
          </a:lstStyle>
          <a:p>
            <a:pPr>
              <a:spcBef>
                <a:spcPct val="0"/>
              </a:spcBef>
              <a:buNone/>
            </a:pPr>
            <a:r>
              <a:rPr lang="en-US" altLang="en-US" sz="1500" dirty="0"/>
              <a:t>clinical entity/</a:t>
            </a:r>
          </a:p>
          <a:p>
            <a:pPr>
              <a:spcBef>
                <a:spcPct val="0"/>
              </a:spcBef>
              <a:buNone/>
            </a:pPr>
            <a:r>
              <a:rPr lang="en-US" altLang="en-US" sz="1500" dirty="0"/>
              <a:t>clinical life phase /</a:t>
            </a:r>
          </a:p>
          <a:p>
            <a:pPr>
              <a:spcBef>
                <a:spcPct val="0"/>
              </a:spcBef>
              <a:buNone/>
            </a:pPr>
            <a:endParaRPr lang="en-US" altLang="en-US" sz="1500" dirty="0"/>
          </a:p>
          <a:p>
            <a:pPr>
              <a:spcBef>
                <a:spcPct val="0"/>
              </a:spcBef>
              <a:buNone/>
            </a:pPr>
            <a:r>
              <a:rPr lang="en-US" altLang="en-US" sz="1500" dirty="0"/>
              <a:t>procedure / event</a:t>
            </a:r>
          </a:p>
          <a:p>
            <a:pPr>
              <a:spcBef>
                <a:spcPct val="0"/>
              </a:spcBef>
              <a:buNone/>
            </a:pPr>
            <a:endParaRPr lang="en-US" altLang="en-US" sz="1500" dirty="0"/>
          </a:p>
          <a:p>
            <a:pPr>
              <a:spcBef>
                <a:spcPct val="0"/>
              </a:spcBef>
              <a:buNone/>
            </a:pPr>
            <a:r>
              <a:rPr lang="en-US" altLang="en-US" sz="1500" dirty="0"/>
              <a:t>material entity</a:t>
            </a:r>
          </a:p>
          <a:p>
            <a:pPr>
              <a:spcBef>
                <a:spcPct val="0"/>
              </a:spcBef>
              <a:buNone/>
            </a:pPr>
            <a:r>
              <a:rPr lang="en-US" altLang="en-US" sz="1500" dirty="0"/>
              <a:t>    body structure</a:t>
            </a:r>
          </a:p>
        </p:txBody>
      </p:sp>
      <p:cxnSp>
        <p:nvCxnSpPr>
          <p:cNvPr id="24" name="AutoShape 21"/>
          <p:cNvCxnSpPr>
            <a:cxnSpLocks noChangeShapeType="1"/>
            <a:stCxn id="12" idx="1"/>
            <a:endCxn id="21" idx="3"/>
          </p:cNvCxnSpPr>
          <p:nvPr/>
        </p:nvCxnSpPr>
        <p:spPr bwMode="auto">
          <a:xfrm flipH="1">
            <a:off x="2933685" y="2691374"/>
            <a:ext cx="616068" cy="3236"/>
          </a:xfrm>
          <a:prstGeom prst="straightConnector1">
            <a:avLst/>
          </a:prstGeom>
          <a:noFill/>
          <a:ln w="25400">
            <a:solidFill>
              <a:schemeClr val="tx1"/>
            </a:solidFill>
            <a:round/>
            <a:headEnd/>
            <a:tailEnd type="triangle" w="lg" len="lg"/>
          </a:ln>
          <a:extLst>
            <a:ext uri="{909E8E84-426E-40DD-AFC4-6F175D3DCCD1}">
              <a14:hiddenFill xmlns:a14="http://schemas.microsoft.com/office/drawing/2010/main">
                <a:noFill/>
              </a14:hiddenFill>
            </a:ext>
          </a:extLst>
        </p:spPr>
      </p:cxnSp>
      <p:cxnSp>
        <p:nvCxnSpPr>
          <p:cNvPr id="27" name="AutoShape 21"/>
          <p:cNvCxnSpPr>
            <a:cxnSpLocks noChangeShapeType="1"/>
            <a:stCxn id="21" idx="2"/>
            <a:endCxn id="22" idx="0"/>
          </p:cNvCxnSpPr>
          <p:nvPr/>
        </p:nvCxnSpPr>
        <p:spPr bwMode="auto">
          <a:xfrm>
            <a:off x="1714977" y="2954629"/>
            <a:ext cx="19741" cy="1021172"/>
          </a:xfrm>
          <a:prstGeom prst="straightConnector1">
            <a:avLst/>
          </a:prstGeom>
          <a:noFill/>
          <a:ln w="25400">
            <a:solidFill>
              <a:schemeClr val="tx1"/>
            </a:solidFill>
            <a:round/>
            <a:headEnd/>
            <a:tailEnd type="triangle" w="lg" len="lg"/>
          </a:ln>
          <a:extLst>
            <a:ext uri="{909E8E84-426E-40DD-AFC4-6F175D3DCCD1}">
              <a14:hiddenFill xmlns:a14="http://schemas.microsoft.com/office/drawing/2010/main">
                <a:noFill/>
              </a14:hiddenFill>
            </a:ext>
          </a:extLst>
        </p:spPr>
      </p:cxnSp>
      <p:cxnSp>
        <p:nvCxnSpPr>
          <p:cNvPr id="53" name="AutoShape 21"/>
          <p:cNvCxnSpPr>
            <a:cxnSpLocks noChangeShapeType="1"/>
          </p:cNvCxnSpPr>
          <p:nvPr/>
        </p:nvCxnSpPr>
        <p:spPr bwMode="auto">
          <a:xfrm flipV="1">
            <a:off x="4853535" y="4288887"/>
            <a:ext cx="805206" cy="1966"/>
          </a:xfrm>
          <a:prstGeom prst="straightConnector1">
            <a:avLst/>
          </a:prstGeom>
          <a:noFill/>
          <a:ln w="25400">
            <a:solidFill>
              <a:schemeClr val="tx1"/>
            </a:solidFill>
            <a:round/>
            <a:headEnd/>
            <a:tailEnd type="triangle" w="lg" len="lg"/>
          </a:ln>
          <a:extLst>
            <a:ext uri="{909E8E84-426E-40DD-AFC4-6F175D3DCCD1}">
              <a14:hiddenFill xmlns:a14="http://schemas.microsoft.com/office/drawing/2010/main">
                <a:noFill/>
              </a14:hiddenFill>
            </a:ext>
          </a:extLst>
        </p:spPr>
      </p:cxnSp>
      <p:sp>
        <p:nvSpPr>
          <p:cNvPr id="3" name="Slide Number Placeholder 2"/>
          <p:cNvSpPr>
            <a:spLocks noGrp="1"/>
          </p:cNvSpPr>
          <p:nvPr>
            <p:ph type="sldNum" sz="quarter" idx="4"/>
          </p:nvPr>
        </p:nvSpPr>
        <p:spPr/>
        <p:txBody>
          <a:bodyPr/>
          <a:lstStyle/>
          <a:p>
            <a:fld id="{E72A2698-25A6-BB44-BDF3-496AA86874BD}" type="slidenum">
              <a:rPr lang="en-US" smtClean="0"/>
              <a:pPr/>
              <a:t>8</a:t>
            </a:fld>
            <a:endParaRPr lang="en-US"/>
          </a:p>
        </p:txBody>
      </p:sp>
    </p:spTree>
    <p:extLst>
      <p:ext uri="{BB962C8B-B14F-4D97-AF65-F5344CB8AC3E}">
        <p14:creationId xmlns:p14="http://schemas.microsoft.com/office/powerpoint/2010/main" val="492580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E72A2698-25A6-BB44-BDF3-496AA86874BD}" type="slidenum">
              <a:rPr lang="en-US" smtClean="0"/>
              <a:pPr/>
              <a:t>9</a:t>
            </a:fld>
            <a:endParaRPr lang="en-US" dirty="0"/>
          </a:p>
        </p:txBody>
      </p:sp>
      <p:sp>
        <p:nvSpPr>
          <p:cNvPr id="3" name="Content Placeholder 2"/>
          <p:cNvSpPr>
            <a:spLocks noGrp="1"/>
          </p:cNvSpPr>
          <p:nvPr>
            <p:ph idx="1"/>
          </p:nvPr>
        </p:nvSpPr>
        <p:spPr/>
        <p:txBody>
          <a:bodyPr/>
          <a:lstStyle/>
          <a:p>
            <a:pPr indent="-342900"/>
            <a:r>
              <a:rPr lang="en-US" dirty="0"/>
              <a:t>There can be a </a:t>
            </a:r>
            <a:r>
              <a:rPr lang="en-US" i="1" dirty="0"/>
              <a:t>many-to-many</a:t>
            </a:r>
            <a:r>
              <a:rPr lang="en-US" dirty="0"/>
              <a:t> relationship between observable features and clinical </a:t>
            </a:r>
            <a:r>
              <a:rPr lang="en-US" dirty="0" smtClean="0"/>
              <a:t>entities: A </a:t>
            </a:r>
            <a:r>
              <a:rPr lang="en-US" dirty="0"/>
              <a:t>single observable feature may apply to (be relevant to) </a:t>
            </a:r>
            <a:r>
              <a:rPr lang="en-US" b="1" dirty="0"/>
              <a:t>many</a:t>
            </a:r>
            <a:r>
              <a:rPr lang="en-US" dirty="0"/>
              <a:t> different clinical entities and a single clinical entity may have </a:t>
            </a:r>
            <a:r>
              <a:rPr lang="en-US" b="1" dirty="0"/>
              <a:t>many</a:t>
            </a:r>
            <a:r>
              <a:rPr lang="en-US" dirty="0"/>
              <a:t> different observable features</a:t>
            </a:r>
            <a:r>
              <a:rPr lang="en-US" dirty="0" smtClean="0"/>
              <a:t>.</a:t>
            </a:r>
          </a:p>
          <a:p>
            <a:pPr marL="400050" lvl="1" indent="-270509"/>
            <a:endParaRPr lang="en-US" dirty="0"/>
          </a:p>
          <a:p>
            <a:pPr indent="-342900"/>
            <a:r>
              <a:rPr lang="en-US" dirty="0"/>
              <a:t>But sometimes, you want to interpret an observation result </a:t>
            </a:r>
            <a:r>
              <a:rPr lang="en-US" i="1" dirty="0"/>
              <a:t>in reference to or in the context of</a:t>
            </a:r>
            <a:r>
              <a:rPr lang="en-US" dirty="0"/>
              <a:t> a different clinical entity. This can be especially true for qualitative observation </a:t>
            </a:r>
            <a:r>
              <a:rPr lang="en-US" dirty="0" smtClean="0"/>
              <a:t>results. The </a:t>
            </a:r>
            <a:r>
              <a:rPr lang="en-US" dirty="0"/>
              <a:t>PROPERTY TYPE may be fairly </a:t>
            </a:r>
            <a:r>
              <a:rPr lang="en-US" dirty="0" smtClean="0"/>
              <a:t>general</a:t>
            </a:r>
            <a:r>
              <a:rPr lang="en-US" dirty="0"/>
              <a:t>,</a:t>
            </a:r>
            <a:r>
              <a:rPr lang="en-US" dirty="0" smtClean="0"/>
              <a:t> </a:t>
            </a:r>
            <a:r>
              <a:rPr lang="en-US" dirty="0"/>
              <a:t>while the other entity referred to can be </a:t>
            </a:r>
            <a:r>
              <a:rPr lang="en-US" dirty="0" smtClean="0"/>
              <a:t>much more specific </a:t>
            </a:r>
            <a:r>
              <a:rPr lang="en-US" dirty="0"/>
              <a:t>and </a:t>
            </a:r>
            <a:r>
              <a:rPr lang="en-US" dirty="0" smtClean="0"/>
              <a:t>may already be represented in </a:t>
            </a:r>
            <a:r>
              <a:rPr lang="en-US" dirty="0"/>
              <a:t>SNOMED CT.</a:t>
            </a:r>
          </a:p>
        </p:txBody>
      </p:sp>
      <p:sp>
        <p:nvSpPr>
          <p:cNvPr id="4" name="Title 3"/>
          <p:cNvSpPr>
            <a:spLocks noGrp="1"/>
          </p:cNvSpPr>
          <p:nvPr>
            <p:ph type="title"/>
          </p:nvPr>
        </p:nvSpPr>
        <p:spPr>
          <a:xfrm>
            <a:off x="457200" y="176982"/>
            <a:ext cx="7231626" cy="1045370"/>
          </a:xfrm>
        </p:spPr>
        <p:txBody>
          <a:bodyPr/>
          <a:lstStyle/>
          <a:p>
            <a:r>
              <a:rPr lang="en-US" sz="2400" dirty="0">
                <a:solidFill>
                  <a:schemeClr val="accent2"/>
                </a:solidFill>
              </a:rPr>
              <a:t>Why </a:t>
            </a:r>
            <a:r>
              <a:rPr lang="en-US" sz="2400" dirty="0" smtClean="0">
                <a:solidFill>
                  <a:schemeClr val="accent2"/>
                </a:solidFill>
              </a:rPr>
              <a:t>might the value of a </a:t>
            </a:r>
            <a:r>
              <a:rPr lang="en-US" sz="2400" b="1" dirty="0" smtClean="0">
                <a:solidFill>
                  <a:schemeClr val="accent2"/>
                </a:solidFill>
              </a:rPr>
              <a:t>feature </a:t>
            </a:r>
            <a:r>
              <a:rPr lang="en-US" sz="2400" b="1" dirty="0">
                <a:solidFill>
                  <a:schemeClr val="accent2"/>
                </a:solidFill>
              </a:rPr>
              <a:t>of one entity</a:t>
            </a:r>
            <a:r>
              <a:rPr lang="en-US" sz="2400" dirty="0">
                <a:solidFill>
                  <a:schemeClr val="accent2"/>
                </a:solidFill>
              </a:rPr>
              <a:t> </a:t>
            </a:r>
            <a:r>
              <a:rPr lang="en-US" sz="2400" dirty="0" smtClean="0">
                <a:solidFill>
                  <a:schemeClr val="accent2"/>
                </a:solidFill>
              </a:rPr>
              <a:t/>
            </a:r>
            <a:br>
              <a:rPr lang="en-US" sz="2400" dirty="0" smtClean="0">
                <a:solidFill>
                  <a:schemeClr val="accent2"/>
                </a:solidFill>
              </a:rPr>
            </a:br>
            <a:r>
              <a:rPr lang="en-US" sz="2400" dirty="0" smtClean="0">
                <a:solidFill>
                  <a:schemeClr val="accent2"/>
                </a:solidFill>
              </a:rPr>
              <a:t>need an </a:t>
            </a:r>
            <a:r>
              <a:rPr lang="en-US" sz="2400" b="1" dirty="0">
                <a:solidFill>
                  <a:schemeClr val="accent2"/>
                </a:solidFill>
              </a:rPr>
              <a:t>optional reference to a different entity?</a:t>
            </a:r>
            <a:endParaRPr lang="en-US" sz="2400" dirty="0">
              <a:solidFill>
                <a:schemeClr val="accent2"/>
              </a:solidFill>
            </a:endParaRPr>
          </a:p>
        </p:txBody>
      </p:sp>
    </p:spTree>
    <p:extLst>
      <p:ext uri="{BB962C8B-B14F-4D97-AF65-F5344CB8AC3E}">
        <p14:creationId xmlns:p14="http://schemas.microsoft.com/office/powerpoint/2010/main" val="1123997752"/>
      </p:ext>
    </p:extLst>
  </p:cSld>
  <p:clrMapOvr>
    <a:masterClrMapping/>
  </p:clrMapOvr>
  <p:timing>
    <p:tnLst>
      <p:par>
        <p:cTn id="1" dur="indefinite" restart="never" nodeType="tmRoot"/>
      </p:par>
    </p:tnLst>
  </p:timing>
</p:sld>
</file>

<file path=ppt/theme/theme1.xml><?xml version="1.0" encoding="utf-8"?>
<a:theme xmlns:a="http://schemas.openxmlformats.org/drawingml/2006/main" name="IHTSDO PPT Template 2014">
  <a:themeElements>
    <a:clrScheme name="IHTSDO CIIO">
      <a:dk1>
        <a:srgbClr val="000000"/>
      </a:dk1>
      <a:lt1>
        <a:srgbClr val="FFFFFF"/>
      </a:lt1>
      <a:dk2>
        <a:srgbClr val="000000"/>
      </a:dk2>
      <a:lt2>
        <a:srgbClr val="808080"/>
      </a:lt2>
      <a:accent1>
        <a:srgbClr val="009972"/>
      </a:accent1>
      <a:accent2>
        <a:srgbClr val="3333CC"/>
      </a:accent2>
      <a:accent3>
        <a:srgbClr val="FFFFFF"/>
      </a:accent3>
      <a:accent4>
        <a:srgbClr val="000000"/>
      </a:accent4>
      <a:accent5>
        <a:srgbClr val="00CC99"/>
      </a:accent5>
      <a:accent6>
        <a:srgbClr val="2D2DB9"/>
      </a:accent6>
      <a:hlink>
        <a:srgbClr val="0000E5"/>
      </a:hlink>
      <a:folHlink>
        <a:srgbClr val="2D2DB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IHTSDO_PPT_Template_2014</Template>
  <TotalTime>8141</TotalTime>
  <Words>3137</Words>
  <Application>Microsoft Macintosh PowerPoint</Application>
  <PresentationFormat>On-screen Show (4:3)</PresentationFormat>
  <Paragraphs>375</Paragraphs>
  <Slides>42</Slides>
  <Notes>10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42</vt:i4>
      </vt:variant>
    </vt:vector>
  </HeadingPairs>
  <TitlesOfParts>
    <vt:vector size="49" baseType="lpstr">
      <vt:lpstr>Calibri</vt:lpstr>
      <vt:lpstr>Courier</vt:lpstr>
      <vt:lpstr>ＭＳ Ｐゴシック</vt:lpstr>
      <vt:lpstr>Museo 300</vt:lpstr>
      <vt:lpstr>Museo 500</vt:lpstr>
      <vt:lpstr>Arial</vt:lpstr>
      <vt:lpstr>IHTSDO PPT Template 2014</vt:lpstr>
      <vt:lpstr>Observable entities and Clinical findings</vt:lpstr>
      <vt:lpstr>Introduction</vt:lpstr>
      <vt:lpstr>Information entities refer to clinical entities</vt:lpstr>
      <vt:lpstr>This view of clinical entities is entirely consistent with the ECE work on clinical life phases</vt:lpstr>
      <vt:lpstr>Confronting some confusing or ambiguous names…</vt:lpstr>
      <vt:lpstr>Overview of suggestions </vt:lpstr>
      <vt:lpstr>Observation results as information entities</vt:lpstr>
      <vt:lpstr>A possible revised observables diagram</vt:lpstr>
      <vt:lpstr>Why might the value of a feature of one entity  need an optional reference to a different entity?</vt:lpstr>
      <vt:lpstr>More details and analysis… </vt:lpstr>
      <vt:lpstr>Recall some background</vt:lpstr>
      <vt:lpstr>Can we require a PROPERTY TYPE for every observable entity?</vt:lpstr>
      <vt:lpstr>Longstanding recommendation to disallow “presence” and “absence” as values of the PROPERTY TYPE attribute </vt:lpstr>
      <vt:lpstr>Current thinking on presence observables</vt:lpstr>
      <vt:lpstr>Consider the word “status” and how it is currently used in SNOMED CT</vt:lpstr>
      <vt:lpstr>Could using the word status in PROPERTY TYPE values help solve some of our problems?</vt:lpstr>
      <vt:lpstr>There is  a longstanding recognition that SWEC concepts are actually information entities</vt:lpstr>
      <vt:lpstr>Identifying allowed observation result values within the Qualifier value hierarchy</vt:lpstr>
      <vt:lpstr>Suggested modeling options: WHERE SHOULD WE PUT OBSERVATION RESULTS? </vt:lpstr>
      <vt:lpstr>Option 1: Refactor existing attributes into a separate Observation result hierarchy</vt:lpstr>
      <vt:lpstr>Option 1 Example: Presence or absence of dot-blot hemorrhage</vt:lpstr>
      <vt:lpstr>Option 1: Pros and cons</vt:lpstr>
      <vt:lpstr>The problem of default contexts </vt:lpstr>
      <vt:lpstr>Option 2: Same as Option 1, but assert that the phrase Clinical finding is simply another name for the phrase Observation result.</vt:lpstr>
      <vt:lpstr>Option 2 Example: Presence or absence of dot-blot hemorrhage</vt:lpstr>
      <vt:lpstr>Option 2: Pros and cons</vt:lpstr>
      <vt:lpstr>Option 3: Put all observation results, including SWEC concepts, in the current Clinical finding hierarchy with different attribute sets</vt:lpstr>
      <vt:lpstr>Option 3: Clinical findings and explicit vs. implicit observation results (1)</vt:lpstr>
      <vt:lpstr>Option 3 Example: Presence or absence of dot-blot hemorrhage</vt:lpstr>
      <vt:lpstr>Option 3: Clinical findings and explicit vs. implicit observation results (2)</vt:lpstr>
      <vt:lpstr>Option 3: Clinical findings and explicit vs. implicit observation results (3)</vt:lpstr>
      <vt:lpstr>Option 3: Clinical findings and explicit vs. implicit observation results (4)</vt:lpstr>
      <vt:lpstr>Option 3: Clinical findings and explicit vs. implicit observation results (5)</vt:lpstr>
      <vt:lpstr>Option 3: Pros and cons</vt:lpstr>
      <vt:lpstr>Final questions and summary of suggestions  </vt:lpstr>
      <vt:lpstr>Questions and suggestions (1)</vt:lpstr>
      <vt:lpstr>Questions and suggestions (2)</vt:lpstr>
      <vt:lpstr>Questions and suggestions (3)</vt:lpstr>
      <vt:lpstr>Questions and suggestions (4)</vt:lpstr>
      <vt:lpstr>Questions and suggestions (5)</vt:lpstr>
      <vt:lpstr>Questions and suggestions (6)</vt:lpstr>
      <vt:lpstr>PowerPoint Presentation</vt:lpstr>
    </vt:vector>
  </TitlesOfParts>
  <Manager/>
  <Company/>
  <LinksUpToDate>false</LinksUpToDate>
  <SharedDoc>false</SharedDoc>
  <HyperlinkBase/>
  <HyperlinksChanged>false</HyperlinksChanged>
  <AppVersion>15.0036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David Sperzel</dc:creator>
  <cp:keywords/>
  <dc:description/>
  <cp:lastModifiedBy>David Sperzel</cp:lastModifiedBy>
  <cp:revision>78</cp:revision>
  <dcterms:created xsi:type="dcterms:W3CDTF">2017-06-04T02:21:35Z</dcterms:created>
  <dcterms:modified xsi:type="dcterms:W3CDTF">2017-07-17T21:03:15Z</dcterms:modified>
  <cp:category/>
</cp:coreProperties>
</file>