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1" r:id="rId2"/>
    <p:sldId id="258" r:id="rId3"/>
    <p:sldId id="259" r:id="rId4"/>
    <p:sldId id="260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08" y="-15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lideshare.net/hscic" TargetMode="Externa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2.jpeg"/><Relationship Id="rId5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emf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448164"/>
            <a:ext cx="9144000" cy="3408219"/>
          </a:xfrm>
          <a:prstGeom prst="rect">
            <a:avLst/>
          </a:prstGeom>
        </p:spPr>
      </p:pic>
      <p:pic>
        <p:nvPicPr>
          <p:cNvPr id="8" name="Picture 7"/>
          <p:cNvPicPr/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78211" y="338184"/>
            <a:ext cx="1198245" cy="1266613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000" y="5904001"/>
            <a:ext cx="3023318" cy="782321"/>
          </a:xfrm>
          <a:prstGeom prst="rect">
            <a:avLst/>
          </a:prstGeom>
        </p:spPr>
      </p:pic>
      <p:sp>
        <p:nvSpPr>
          <p:cNvPr id="9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720000" y="912000"/>
            <a:ext cx="6660312" cy="644744"/>
          </a:xfrm>
        </p:spPr>
        <p:txBody>
          <a:bodyPr lIns="0" tIns="0" rIns="0" bIns="0">
            <a:normAutofit/>
          </a:bodyPr>
          <a:lstStyle>
            <a:lvl1pPr marL="0" indent="0">
              <a:spcBef>
                <a:spcPts val="0"/>
              </a:spcBef>
              <a:buNone/>
              <a:defRPr sz="3000" b="1" spc="-40" baseline="0">
                <a:solidFill>
                  <a:schemeClr val="accent1"/>
                </a:solidFill>
                <a:latin typeface="Arial" panose="020B0604020202020204" pitchFamily="34" charset="0"/>
              </a:defRPr>
            </a:lvl1pPr>
          </a:lstStyle>
          <a:p>
            <a:pPr lvl="0"/>
            <a:r>
              <a:rPr lang="en-US" dirty="0" smtClean="0"/>
              <a:t>Title heading in 30pt Arial Bold</a:t>
            </a:r>
            <a:endParaRPr lang="en-GB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 hasCustomPrompt="1"/>
          </p:nvPr>
        </p:nvSpPr>
        <p:spPr>
          <a:xfrm>
            <a:off x="720000" y="1584001"/>
            <a:ext cx="6660312" cy="592737"/>
          </a:xfrm>
        </p:spPr>
        <p:txBody>
          <a:bodyPr lIns="0" tIns="0" rIns="0" bIns="0">
            <a:normAutofit/>
          </a:bodyPr>
          <a:lstStyle>
            <a:lvl1pPr marL="0" indent="0">
              <a:buNone/>
              <a:defRPr sz="2100" b="1"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r>
              <a:rPr lang="en-US" dirty="0" smtClean="0"/>
              <a:t>Subheading in 21pt Arial Bold</a:t>
            </a:r>
            <a:endParaRPr lang="en-GB" dirty="0"/>
          </a:p>
        </p:txBody>
      </p:sp>
      <p:sp>
        <p:nvSpPr>
          <p:cNvPr id="11" name="Text Placeholder 13"/>
          <p:cNvSpPr>
            <a:spLocks noGrp="1"/>
          </p:cNvSpPr>
          <p:nvPr>
            <p:ph type="body" sz="quarter" idx="14" hasCustomPrompt="1"/>
          </p:nvPr>
        </p:nvSpPr>
        <p:spPr>
          <a:xfrm>
            <a:off x="4644008" y="6000000"/>
            <a:ext cx="3924008" cy="432000"/>
          </a:xfrm>
        </p:spPr>
        <p:txBody>
          <a:bodyPr lIns="0" tIns="0" rIns="0" bIns="0">
            <a:normAutofit/>
          </a:bodyPr>
          <a:lstStyle>
            <a:lvl1pPr marL="0" indent="0" algn="r">
              <a:buNone/>
              <a:defRPr sz="1500" b="1" baseline="0">
                <a:solidFill>
                  <a:schemeClr val="accent6"/>
                </a:solidFill>
              </a:defRPr>
            </a:lvl1pPr>
          </a:lstStyle>
          <a:p>
            <a:pPr lvl="0"/>
            <a:r>
              <a:rPr lang="en-US" dirty="0" smtClean="0"/>
              <a:t>Presented by… in 15pt Arial Bold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5077367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1248000"/>
            <a:ext cx="9144000" cy="5610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FFF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20000" y="480000"/>
            <a:ext cx="7632000" cy="706091"/>
          </a:xfrm>
        </p:spPr>
        <p:txBody>
          <a:bodyPr lIns="0" tIns="0" rIns="0" bIns="0" anchor="t">
            <a:normAutofit/>
          </a:bodyPr>
          <a:lstStyle>
            <a:lvl1pPr>
              <a:defRPr sz="3000" b="1" spc="-40" baseline="0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Main Heading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20000" y="1440000"/>
            <a:ext cx="7704000" cy="4581288"/>
          </a:xfrm>
        </p:spPr>
        <p:txBody>
          <a:bodyPr lIns="0" tIns="0" rIns="0" bIns="0"/>
          <a:lstStyle>
            <a:lvl1pPr>
              <a:defRPr sz="2400">
                <a:solidFill>
                  <a:schemeClr val="accent6"/>
                </a:solidFill>
              </a:defRPr>
            </a:lvl1pPr>
            <a:lvl2pPr>
              <a:defRPr sz="2100">
                <a:solidFill>
                  <a:schemeClr val="accent6"/>
                </a:solidFill>
              </a:defRPr>
            </a:lvl2pPr>
            <a:lvl3pPr marL="1143000" indent="-228600">
              <a:buFont typeface="Wingdings" panose="05000000000000000000" pitchFamily="2" charset="2"/>
              <a:buChar char="§"/>
              <a:defRPr sz="1800">
                <a:solidFill>
                  <a:schemeClr val="accent6"/>
                </a:solidFill>
              </a:defRPr>
            </a:lvl3pPr>
            <a:lvl4pPr>
              <a:defRPr sz="2100"/>
            </a:lvl4pPr>
            <a:lvl5pPr>
              <a:defRPr sz="175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300192" y="6309320"/>
            <a:ext cx="2133600" cy="365125"/>
          </a:xfrm>
          <a:noFill/>
        </p:spPr>
        <p:txBody>
          <a:bodyPr/>
          <a:lstStyle>
            <a:lvl1pPr>
              <a:defRPr sz="1000">
                <a:solidFill>
                  <a:schemeClr val="accent6"/>
                </a:solidFill>
              </a:defRPr>
            </a:lvl1pPr>
          </a:lstStyle>
          <a:p>
            <a:fld id="{DC12C2CB-C475-442B-84C1-CBFDBCB34DB3}" type="slidenum">
              <a:rPr lang="en-GB" smtClean="0">
                <a:solidFill>
                  <a:srgbClr val="424D58"/>
                </a:solidFill>
              </a:rPr>
              <a:pPr/>
              <a:t>‹#›</a:t>
            </a:fld>
            <a:endParaRPr lang="en-GB" dirty="0">
              <a:solidFill>
                <a:srgbClr val="424D5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8678040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0" y="0"/>
            <a:ext cx="9144000" cy="68853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FFF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20000" y="932925"/>
            <a:ext cx="6804328" cy="1200091"/>
          </a:xfrm>
        </p:spPr>
        <p:txBody>
          <a:bodyPr lIns="0" tIns="0" rIns="0" bIns="0" anchor="t">
            <a:normAutofit/>
          </a:bodyPr>
          <a:lstStyle>
            <a:lvl1pPr>
              <a:defRPr sz="3000" b="1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Main Heading</a:t>
            </a:r>
            <a:endParaRPr lang="en-GB" dirty="0"/>
          </a:p>
        </p:txBody>
      </p:sp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683568" y="5829267"/>
            <a:ext cx="8003232" cy="880884"/>
          </a:xfrm>
        </p:spPr>
        <p:txBody>
          <a:bodyPr lIns="0" tIns="0" rIns="0" bIns="0">
            <a:normAutofit/>
          </a:bodyPr>
          <a:lstStyle>
            <a:lvl1pPr marL="0" indent="0">
              <a:buNone/>
              <a:defRPr sz="2100">
                <a:solidFill>
                  <a:schemeClr val="bg1"/>
                </a:solidFill>
              </a:defRPr>
            </a:lvl1pPr>
            <a:lvl2pPr>
              <a:defRPr sz="2600">
                <a:solidFill>
                  <a:schemeClr val="bg1"/>
                </a:solidFill>
              </a:defRPr>
            </a:lvl2pPr>
            <a:lvl3pPr marL="1143000" indent="-228600">
              <a:buFont typeface="Wingdings" panose="05000000000000000000" pitchFamily="2" charset="2"/>
              <a:buChar char="§"/>
              <a:defRPr sz="2200">
                <a:solidFill>
                  <a:schemeClr val="bg1"/>
                </a:solidFill>
              </a:defRPr>
            </a:lvl3pPr>
            <a:lvl4pPr>
              <a:defRPr sz="2100"/>
            </a:lvl4pPr>
            <a:lvl5pPr>
              <a:defRPr sz="175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300192" y="6309320"/>
            <a:ext cx="2133600" cy="365125"/>
          </a:xfrm>
        </p:spPr>
        <p:txBody>
          <a:bodyPr/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fld id="{4F2E129E-16B7-480B-972E-C025DBFD1D53}" type="slidenum">
              <a:rPr lang="en-GB" smtClean="0">
                <a:solidFill>
                  <a:srgbClr val="FFFFFF"/>
                </a:solidFill>
              </a:rPr>
              <a:pPr/>
              <a:t>‹#›</a:t>
            </a:fld>
            <a:endParaRPr lang="en-GB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68350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 flipV="1">
            <a:off x="0" y="1016"/>
            <a:ext cx="9144000" cy="6859200"/>
          </a:xfrm>
          <a:prstGeom prst="rect">
            <a:avLst/>
          </a:prstGeom>
        </p:spPr>
      </p:pic>
      <p:sp>
        <p:nvSpPr>
          <p:cNvPr id="10" name="Rectangle 9"/>
          <p:cNvSpPr/>
          <p:nvPr userDrawn="1"/>
        </p:nvSpPr>
        <p:spPr>
          <a:xfrm>
            <a:off x="0" y="5155200"/>
            <a:ext cx="9144000" cy="1728192"/>
          </a:xfrm>
          <a:prstGeom prst="rect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FFFF"/>
              </a:solidFill>
            </a:endParaRPr>
          </a:p>
        </p:txBody>
      </p:sp>
      <p:sp>
        <p:nvSpPr>
          <p:cNvPr id="7" name="Title 1"/>
          <p:cNvSpPr>
            <a:spLocks noGrp="1"/>
          </p:cNvSpPr>
          <p:nvPr>
            <p:ph type="title" hasCustomPrompt="1"/>
          </p:nvPr>
        </p:nvSpPr>
        <p:spPr>
          <a:xfrm>
            <a:off x="720000" y="5376000"/>
            <a:ext cx="6804328" cy="1200091"/>
          </a:xfrm>
        </p:spPr>
        <p:txBody>
          <a:bodyPr lIns="0" tIns="0" rIns="0" bIns="0" anchor="t">
            <a:normAutofit/>
          </a:bodyPr>
          <a:lstStyle>
            <a:lvl1pPr>
              <a:defRPr sz="3000" b="1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Main Heading</a:t>
            </a:r>
            <a:endParaRPr lang="en-GB" dirty="0"/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720000" y="6021289"/>
            <a:ext cx="6804000" cy="688863"/>
          </a:xfrm>
        </p:spPr>
        <p:txBody>
          <a:bodyPr lIns="0" tIns="0" rIns="0" bIns="0">
            <a:normAutofit/>
          </a:bodyPr>
          <a:lstStyle>
            <a:lvl1pPr marL="0" indent="0">
              <a:buNone/>
              <a:defRPr sz="1800">
                <a:solidFill>
                  <a:schemeClr val="bg1"/>
                </a:solidFill>
              </a:defRPr>
            </a:lvl1pPr>
            <a:lvl2pPr>
              <a:defRPr sz="2600">
                <a:solidFill>
                  <a:schemeClr val="bg1"/>
                </a:solidFill>
              </a:defRPr>
            </a:lvl2pPr>
            <a:lvl3pPr marL="1143000" indent="-228600">
              <a:buFont typeface="Wingdings" panose="05000000000000000000" pitchFamily="2" charset="2"/>
              <a:buChar char="§"/>
              <a:defRPr sz="2200">
                <a:solidFill>
                  <a:schemeClr val="bg1"/>
                </a:solidFill>
              </a:defRPr>
            </a:lvl3pPr>
            <a:lvl4pPr>
              <a:defRPr sz="2100"/>
            </a:lvl4pPr>
            <a:lvl5pPr>
              <a:defRPr sz="175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300192" y="6309320"/>
            <a:ext cx="2133600" cy="365125"/>
          </a:xfrm>
        </p:spPr>
        <p:txBody>
          <a:bodyPr/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fld id="{4F2E129E-16B7-480B-972E-C025DBFD1D53}" type="slidenum">
              <a:rPr lang="en-GB" smtClean="0">
                <a:solidFill>
                  <a:srgbClr val="FFFFFF"/>
                </a:solidFill>
              </a:rPr>
              <a:pPr/>
              <a:t>‹#›</a:t>
            </a:fld>
            <a:endParaRPr lang="en-GB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19651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796819"/>
            <a:ext cx="9144000" cy="3408219"/>
          </a:xfrm>
          <a:prstGeom prst="rect">
            <a:avLst/>
          </a:prstGeom>
        </p:spPr>
      </p:pic>
      <p:sp>
        <p:nvSpPr>
          <p:cNvPr id="16" name="Rectangle 15"/>
          <p:cNvSpPr/>
          <p:nvPr userDrawn="1"/>
        </p:nvSpPr>
        <p:spPr>
          <a:xfrm>
            <a:off x="0" y="1796820"/>
            <a:ext cx="9144000" cy="3408217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FFFF"/>
              </a:solidFill>
            </a:endParaRPr>
          </a:p>
        </p:txBody>
      </p:sp>
      <p:sp>
        <p:nvSpPr>
          <p:cNvPr id="15" name="TextBox 14">
            <a:hlinkClick r:id="rId3"/>
          </p:cNvPr>
          <p:cNvSpPr txBox="1"/>
          <p:nvPr userDrawn="1"/>
        </p:nvSpPr>
        <p:spPr>
          <a:xfrm>
            <a:off x="478398" y="4454788"/>
            <a:ext cx="46696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dirty="0">
              <a:solidFill>
                <a:srgbClr val="0F0F0F"/>
              </a:solidFill>
            </a:endParaRPr>
          </a:p>
        </p:txBody>
      </p:sp>
      <p:sp>
        <p:nvSpPr>
          <p:cNvPr id="5" name="TextBox 4"/>
          <p:cNvSpPr txBox="1"/>
          <p:nvPr userDrawn="1"/>
        </p:nvSpPr>
        <p:spPr>
          <a:xfrm>
            <a:off x="755576" y="1864313"/>
            <a:ext cx="604867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600"/>
              </a:lnSpc>
            </a:pPr>
            <a:r>
              <a:rPr lang="en-GB" sz="2400" b="1" dirty="0">
                <a:solidFill>
                  <a:srgbClr val="005EB8"/>
                </a:solidFill>
              </a:rPr>
              <a:t>www.digital.nhs.uk</a:t>
            </a:r>
            <a:endParaRPr lang="en-GB" sz="2400" dirty="0">
              <a:solidFill>
                <a:srgbClr val="005EB8"/>
              </a:solidFill>
            </a:endParaRPr>
          </a:p>
          <a:p>
            <a:pPr>
              <a:lnSpc>
                <a:spcPts val="3600"/>
              </a:lnSpc>
              <a:defRPr/>
            </a:pPr>
            <a:r>
              <a:rPr lang="en-GB" sz="2400" dirty="0">
                <a:solidFill>
                  <a:srgbClr val="005EB8"/>
                </a:solidFill>
              </a:rPr>
              <a:t>     </a:t>
            </a:r>
            <a:r>
              <a:rPr lang="en-GB" sz="2400" b="1" dirty="0">
                <a:solidFill>
                  <a:srgbClr val="005EB8"/>
                </a:solidFill>
              </a:rPr>
              <a:t>@</a:t>
            </a:r>
            <a:r>
              <a:rPr lang="en-GB" sz="2400" b="1" dirty="0" err="1">
                <a:solidFill>
                  <a:srgbClr val="005EB8"/>
                </a:solidFill>
              </a:rPr>
              <a:t>nhsdigital</a:t>
            </a:r>
            <a:endParaRPr lang="en-GB" sz="2400" b="1" dirty="0">
              <a:solidFill>
                <a:srgbClr val="005EB8"/>
              </a:solidFill>
            </a:endParaRPr>
          </a:p>
          <a:p>
            <a:pPr>
              <a:lnSpc>
                <a:spcPts val="3600"/>
              </a:lnSpc>
            </a:pPr>
            <a:r>
              <a:rPr lang="en-GB" sz="2400" b="1" dirty="0">
                <a:solidFill>
                  <a:srgbClr val="005EB8"/>
                </a:solidFill>
              </a:rPr>
              <a:t>enquiries@nhsdigital.nhs.uk</a:t>
            </a:r>
          </a:p>
          <a:p>
            <a:pPr>
              <a:lnSpc>
                <a:spcPts val="3600"/>
              </a:lnSpc>
            </a:pPr>
            <a:r>
              <a:rPr lang="en-GB" sz="2400" b="1" dirty="0">
                <a:solidFill>
                  <a:srgbClr val="005EB8"/>
                </a:solidFill>
              </a:rPr>
              <a:t>0300 303 5678</a:t>
            </a:r>
            <a:endParaRPr lang="en-GB" sz="2400" dirty="0">
              <a:solidFill>
                <a:srgbClr val="005EB8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7" y="5647389"/>
            <a:ext cx="3671171" cy="94996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1926" y="2624026"/>
            <a:ext cx="387707" cy="516943"/>
          </a:xfrm>
          <a:prstGeom prst="rect">
            <a:avLst/>
          </a:prstGeom>
        </p:spPr>
      </p:pic>
      <p:pic>
        <p:nvPicPr>
          <p:cNvPr id="17" name="Picture 16"/>
          <p:cNvPicPr/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78211" y="338184"/>
            <a:ext cx="1198245" cy="12666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70233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logo-a5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78766" y="279908"/>
            <a:ext cx="816864" cy="509016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15" name="Content Placeholder 19"/>
          <p:cNvSpPr>
            <a:spLocks noGrp="1"/>
          </p:cNvSpPr>
          <p:nvPr>
            <p:ph sz="quarter" idx="10" hasCustomPrompt="1"/>
          </p:nvPr>
        </p:nvSpPr>
        <p:spPr>
          <a:xfrm>
            <a:off x="457200" y="5025460"/>
            <a:ext cx="6812020" cy="959925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Sub heading</a:t>
            </a:r>
            <a:endParaRPr lang="en-US" dirty="0"/>
          </a:p>
        </p:txBody>
      </p:sp>
      <p:sp>
        <p:nvSpPr>
          <p:cNvPr id="18" name="Title 1"/>
          <p:cNvSpPr>
            <a:spLocks noGrp="1"/>
          </p:cNvSpPr>
          <p:nvPr>
            <p:ph type="title"/>
          </p:nvPr>
        </p:nvSpPr>
        <p:spPr>
          <a:xfrm>
            <a:off x="474826" y="1402939"/>
            <a:ext cx="6794394" cy="3622520"/>
          </a:xfrm>
        </p:spPr>
        <p:txBody>
          <a:bodyPr anchor="t">
            <a:noAutofit/>
          </a:bodyPr>
          <a:lstStyle>
            <a:lvl1pPr>
              <a:defRPr sz="6600">
                <a:solidFill>
                  <a:schemeClr val="bg1"/>
                </a:solidFill>
              </a:defRPr>
            </a:lvl1pPr>
          </a:lstStyle>
          <a:p>
            <a:r>
              <a:rPr lang="en-GB" dirty="0" smtClean="0"/>
              <a:t>Click to edit Master title style</a:t>
            </a:r>
            <a:endParaRPr lang="en-US" dirty="0"/>
          </a:p>
        </p:txBody>
      </p:sp>
      <p:sp>
        <p:nvSpPr>
          <p:cNvPr id="19" name="Date Placeholder 3"/>
          <p:cNvSpPr txBox="1">
            <a:spLocks/>
          </p:cNvSpPr>
          <p:nvPr userDrawn="1"/>
        </p:nvSpPr>
        <p:spPr>
          <a:xfrm>
            <a:off x="457200" y="598538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600" b="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0" name="Content Placeholder 19"/>
          <p:cNvSpPr>
            <a:spLocks noGrp="1"/>
          </p:cNvSpPr>
          <p:nvPr>
            <p:ph sz="quarter" idx="11" hasCustomPrompt="1"/>
          </p:nvPr>
        </p:nvSpPr>
        <p:spPr>
          <a:xfrm>
            <a:off x="457202" y="5985385"/>
            <a:ext cx="4359965" cy="361031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14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Insert date</a:t>
            </a:r>
            <a:endParaRPr lang="en-US" dirty="0"/>
          </a:p>
        </p:txBody>
      </p:sp>
      <p:pic>
        <p:nvPicPr>
          <p:cNvPr id="16" name="Picture 15" title="NHS logo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77935" y="346471"/>
            <a:ext cx="817696" cy="678688"/>
          </a:xfrm>
          <a:prstGeom prst="rect">
            <a:avLst/>
          </a:prstGeom>
        </p:spPr>
      </p:pic>
      <p:pic>
        <p:nvPicPr>
          <p:cNvPr id="17" name="Picture 16" title="arrow icon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686359" y="5299170"/>
            <a:ext cx="1220724" cy="12810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985349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F9D6EA-53C1-4056-A5B8-5AF66D913895}" type="datetime1">
              <a:rPr lang="en-GB" smtClean="0">
                <a:solidFill>
                  <a:srgbClr val="0F0F0F">
                    <a:tint val="75000"/>
                  </a:srgbClr>
                </a:solidFill>
              </a:rPr>
              <a:pPr/>
              <a:t>16/10/2017</a:t>
            </a:fld>
            <a:endParaRPr lang="en-GB" dirty="0">
              <a:solidFill>
                <a:srgbClr val="0F0F0F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dirty="0" smtClean="0">
                <a:solidFill>
                  <a:srgbClr val="0F0F0F">
                    <a:tint val="75000"/>
                  </a:srgbClr>
                </a:solidFill>
              </a:rPr>
              <a:t>Click to edit master footer style</a:t>
            </a:r>
            <a:endParaRPr lang="en-GB" dirty="0">
              <a:solidFill>
                <a:srgbClr val="0F0F0F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2E129E-16B7-480B-972E-C025DBFD1D53}" type="slidenum">
              <a:rPr lang="en-GB" smtClean="0">
                <a:solidFill>
                  <a:srgbClr val="0F0F0F">
                    <a:tint val="75000"/>
                  </a:srgbClr>
                </a:solidFill>
              </a:rPr>
              <a:pPr/>
              <a:t>‹#›</a:t>
            </a:fld>
            <a:endParaRPr lang="en-GB" dirty="0">
              <a:solidFill>
                <a:srgbClr val="0F0F0F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72351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</p:sldLayoutIdLst>
  <p:hf sldNum="0" hdr="0" dt="0"/>
  <p:txStyles>
    <p:titleStyle>
      <a:lvl1pPr algn="l" defTabSz="914400" rtl="0" eaLnBrk="1" latinLnBrk="0" hangingPunct="1">
        <a:spcBef>
          <a:spcPct val="0"/>
        </a:spcBef>
        <a:buNone/>
        <a:defRPr sz="3000" b="1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1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fhir-test.hl7.org.uk/StructureDefinition" TargetMode="External"/><Relationship Id="rId2" Type="http://schemas.openxmlformats.org/officeDocument/2006/relationships/hyperlink" Target="http://www.interopen.org/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data.developer.nhs.uk/fhir/candidaterelease-240117-getrecordstructured/Profile.GetRecordQueryResponse/Profile.GetRecordQueryResponse.html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2"/>
          </p:nvPr>
        </p:nvSpPr>
        <p:spPr>
          <a:xfrm>
            <a:off x="720000" y="912000"/>
            <a:ext cx="6660312" cy="1004832"/>
          </a:xfrm>
        </p:spPr>
        <p:txBody>
          <a:bodyPr>
            <a:normAutofit/>
          </a:bodyPr>
          <a:lstStyle/>
          <a:p>
            <a:r>
              <a:rPr lang="en-GB" dirty="0" smtClean="0"/>
              <a:t>UK </a:t>
            </a:r>
          </a:p>
          <a:p>
            <a:r>
              <a:rPr lang="en-GB" dirty="0" smtClean="0"/>
              <a:t>SNOMED on FHIR</a:t>
            </a:r>
            <a:endParaRPr lang="en-GB" dirty="0"/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4"/>
          </p:nvPr>
        </p:nvSpPr>
        <p:spPr>
          <a:xfrm>
            <a:off x="4355976" y="6117299"/>
            <a:ext cx="4464496" cy="452669"/>
          </a:xfrm>
        </p:spPr>
        <p:txBody>
          <a:bodyPr>
            <a:normAutofit lnSpcReduction="10000"/>
          </a:bodyPr>
          <a:lstStyle/>
          <a:p>
            <a:r>
              <a:rPr lang="en-GB" dirty="0" smtClean="0"/>
              <a:t>Andrew </a:t>
            </a:r>
            <a:r>
              <a:rPr lang="en-GB" dirty="0" smtClean="0"/>
              <a:t>Perry,</a:t>
            </a:r>
            <a:r>
              <a:rPr lang="en-GB" dirty="0"/>
              <a:t/>
            </a:r>
            <a:br>
              <a:rPr lang="en-GB" dirty="0"/>
            </a:b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06456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UK SNOMED CT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Mixed economy of SNOMED CT implementation</a:t>
            </a:r>
          </a:p>
          <a:p>
            <a:r>
              <a:rPr lang="en-GB" dirty="0" smtClean="0"/>
              <a:t>Primary care</a:t>
            </a:r>
          </a:p>
          <a:p>
            <a:pPr lvl="1"/>
            <a:r>
              <a:rPr lang="en-GB" dirty="0" smtClean="0"/>
              <a:t>moving to pre-coordinated SNOMED CT by April 2018</a:t>
            </a:r>
          </a:p>
          <a:p>
            <a:r>
              <a:rPr lang="en-GB" dirty="0" smtClean="0"/>
              <a:t>Secondary care </a:t>
            </a:r>
          </a:p>
          <a:p>
            <a:pPr lvl="1"/>
            <a:r>
              <a:rPr lang="en-GB" dirty="0" smtClean="0"/>
              <a:t>required to use SNOMED CT by April 2020</a:t>
            </a:r>
          </a:p>
          <a:p>
            <a:pPr lvl="1"/>
            <a:r>
              <a:rPr lang="en-GB" dirty="0" smtClean="0"/>
              <a:t>more heterogeneous implementations</a:t>
            </a:r>
            <a:endParaRPr lang="en-GB" dirty="0" smtClean="0"/>
          </a:p>
          <a:p>
            <a:endParaRPr lang="en-GB" dirty="0" smtClean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12C2CB-C475-442B-84C1-CBFDBCB34DB3}" type="slidenum">
              <a:rPr lang="en-GB" smtClean="0">
                <a:solidFill>
                  <a:srgbClr val="424D58"/>
                </a:solidFill>
              </a:rPr>
              <a:pPr/>
              <a:t>2</a:t>
            </a:fld>
            <a:endParaRPr lang="en-GB" dirty="0">
              <a:solidFill>
                <a:srgbClr val="424D5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8589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UK FHIR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dirty="0"/>
              <a:t>The UK FHIR profiles </a:t>
            </a:r>
            <a:r>
              <a:rPr lang="en-GB" dirty="0" smtClean="0"/>
              <a:t>are being developed </a:t>
            </a:r>
            <a:r>
              <a:rPr lang="en-GB" dirty="0"/>
              <a:t>through </a:t>
            </a:r>
            <a:r>
              <a:rPr lang="en-GB" dirty="0" err="1"/>
              <a:t>INTEROpen</a:t>
            </a:r>
            <a:r>
              <a:rPr lang="en-GB" dirty="0"/>
              <a:t> with input from NHS Digital and the vendor </a:t>
            </a:r>
            <a:r>
              <a:rPr lang="en-GB" dirty="0" smtClean="0"/>
              <a:t>community</a:t>
            </a:r>
          </a:p>
          <a:p>
            <a:endParaRPr lang="en-GB" dirty="0"/>
          </a:p>
          <a:p>
            <a:r>
              <a:rPr lang="en-GB" dirty="0" err="1" smtClean="0"/>
              <a:t>INTEROpen</a:t>
            </a:r>
            <a:r>
              <a:rPr lang="en-GB" dirty="0" smtClean="0"/>
              <a:t> </a:t>
            </a:r>
            <a:r>
              <a:rPr lang="en-GB" dirty="0"/>
              <a:t>home page </a:t>
            </a:r>
            <a:r>
              <a:rPr lang="en-GB" u="sng" dirty="0">
                <a:hlinkClick r:id="rId2"/>
              </a:rPr>
              <a:t>http://www.interopen.org/</a:t>
            </a:r>
            <a:r>
              <a:rPr lang="en-GB" dirty="0"/>
              <a:t> </a:t>
            </a:r>
            <a:endParaRPr lang="en-GB" dirty="0" smtClean="0"/>
          </a:p>
          <a:p>
            <a:endParaRPr lang="en-GB" dirty="0"/>
          </a:p>
          <a:p>
            <a:r>
              <a:rPr lang="en-GB" dirty="0"/>
              <a:t> </a:t>
            </a:r>
            <a:r>
              <a:rPr lang="en-GB" dirty="0" smtClean="0"/>
              <a:t>FHIR profiles </a:t>
            </a:r>
            <a:r>
              <a:rPr lang="en-GB" dirty="0"/>
              <a:t>can be found at:</a:t>
            </a:r>
          </a:p>
          <a:p>
            <a:pPr lvl="1"/>
            <a:r>
              <a:rPr lang="en-GB" dirty="0"/>
              <a:t> </a:t>
            </a:r>
            <a:r>
              <a:rPr lang="en-GB" dirty="0" smtClean="0"/>
              <a:t>Care </a:t>
            </a:r>
            <a:r>
              <a:rPr lang="en-GB" dirty="0"/>
              <a:t>Connect profiles</a:t>
            </a:r>
          </a:p>
          <a:p>
            <a:pPr lvl="2"/>
            <a:r>
              <a:rPr lang="en-GB" dirty="0"/>
              <a:t> </a:t>
            </a:r>
            <a:r>
              <a:rPr lang="en-GB" u="sng" dirty="0" smtClean="0">
                <a:hlinkClick r:id="rId3"/>
              </a:rPr>
              <a:t>https</a:t>
            </a:r>
            <a:r>
              <a:rPr lang="en-GB" u="sng" dirty="0">
                <a:hlinkClick r:id="rId3"/>
              </a:rPr>
              <a:t>://fhir-test.hl7.org.uk/StructureDefinition</a:t>
            </a:r>
            <a:endParaRPr lang="en-GB" dirty="0"/>
          </a:p>
          <a:p>
            <a:pPr lvl="1"/>
            <a:r>
              <a:rPr lang="en-GB" dirty="0"/>
              <a:t> </a:t>
            </a:r>
          </a:p>
          <a:p>
            <a:pPr lvl="1"/>
            <a:r>
              <a:rPr lang="en-GB" dirty="0"/>
              <a:t>GP Connect Profiles</a:t>
            </a:r>
          </a:p>
          <a:p>
            <a:pPr lvl="2"/>
            <a:r>
              <a:rPr lang="en-GB" dirty="0"/>
              <a:t> </a:t>
            </a:r>
            <a:r>
              <a:rPr lang="en-GB" u="sng" dirty="0" smtClean="0">
                <a:hlinkClick r:id="rId4"/>
              </a:rPr>
              <a:t>https</a:t>
            </a:r>
            <a:r>
              <a:rPr lang="en-GB" u="sng" dirty="0">
                <a:hlinkClick r:id="rId4"/>
              </a:rPr>
              <a:t>://data.developer.nhs.uk/fhir/candidaterelease-240117-getrecordstructured/Profile.GetRecordQueryResponse/Profile.GetRecordQueryResponse.html</a:t>
            </a:r>
            <a:endParaRPr lang="en-GB" dirty="0"/>
          </a:p>
          <a:p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12C2CB-C475-442B-84C1-CBFDBCB34DB3}" type="slidenum">
              <a:rPr lang="en-GB" smtClean="0">
                <a:solidFill>
                  <a:srgbClr val="424D58"/>
                </a:solidFill>
              </a:rPr>
              <a:pPr/>
              <a:t>3</a:t>
            </a:fld>
            <a:endParaRPr lang="en-GB" dirty="0">
              <a:solidFill>
                <a:srgbClr val="424D5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3122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12C2CB-C475-442B-84C1-CBFDBCB34DB3}" type="slidenum">
              <a:rPr lang="en-GB" smtClean="0">
                <a:solidFill>
                  <a:srgbClr val="424D58"/>
                </a:solidFill>
              </a:rPr>
              <a:pPr/>
              <a:t>4</a:t>
            </a:fld>
            <a:endParaRPr lang="en-GB" dirty="0">
              <a:solidFill>
                <a:srgbClr val="424D58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513" y="0"/>
            <a:ext cx="6420767" cy="68205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62249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03_Pink_Template_v1">
  <a:themeElements>
    <a:clrScheme name="01-NHS-DIGI-PALETTE-01">
      <a:dk1>
        <a:srgbClr val="0F0F0F"/>
      </a:dk1>
      <a:lt1>
        <a:srgbClr val="FFFFFF"/>
      </a:lt1>
      <a:dk2>
        <a:srgbClr val="033F85"/>
      </a:dk2>
      <a:lt2>
        <a:srgbClr val="F9F9F9"/>
      </a:lt2>
      <a:accent1>
        <a:srgbClr val="005EB8"/>
      </a:accent1>
      <a:accent2>
        <a:srgbClr val="84919C"/>
      </a:accent2>
      <a:accent3>
        <a:srgbClr val="003087"/>
      </a:accent3>
      <a:accent4>
        <a:srgbClr val="5EBCE8"/>
      </a:accent4>
      <a:accent5>
        <a:srgbClr val="CED1D5"/>
      </a:accent5>
      <a:accent6>
        <a:srgbClr val="424D58"/>
      </a:accent6>
      <a:hlink>
        <a:srgbClr val="003087"/>
      </a:hlink>
      <a:folHlink>
        <a:srgbClr val="7C2855"/>
      </a:folHlink>
    </a:clrScheme>
    <a:fontScheme name="Corporate A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21839</TotalTime>
  <Words>69</Words>
  <Application>Microsoft Office PowerPoint</Application>
  <PresentationFormat>On-screen Show (4:3)</PresentationFormat>
  <Paragraphs>24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03_Pink_Template_v1</vt:lpstr>
      <vt:lpstr>PowerPoint Presentation</vt:lpstr>
      <vt:lpstr>UK SNOMED CT</vt:lpstr>
      <vt:lpstr>UK FHIR</vt:lpstr>
      <vt:lpstr>PowerPoint Presentation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UK</dc:title>
  <dc:creator>Andrew Perry</dc:creator>
  <cp:lastModifiedBy>Andrew Perry</cp:lastModifiedBy>
  <cp:revision>5</cp:revision>
  <dcterms:created xsi:type="dcterms:W3CDTF">2017-10-17T07:38:03Z</dcterms:created>
  <dcterms:modified xsi:type="dcterms:W3CDTF">2017-11-01T11:37:51Z</dcterms:modified>
</cp:coreProperties>
</file>