
<file path=[Content_Types].xml><?xml version="1.0" encoding="utf-8"?>
<Types xmlns="http://schemas.openxmlformats.org/package/2006/content-types">
  <Default Extension="xml" ContentType="application/xml"/>
  <Default Extension="jpeg" ContentType="image/jpeg"/>
  <Default Extension="png" ContentType="image/png"/>
  <Default Extension="gif" ContentType="image/gif"/>
  <Default Extension="rels" ContentType="application/vnd.openxmlformats-package.relationships+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32"/>
  </p:notesMasterIdLst>
  <p:handoutMasterIdLst>
    <p:handoutMasterId r:id="rId33"/>
  </p:handoutMasterIdLst>
  <p:sldIdLst>
    <p:sldId id="299" r:id="rId2"/>
    <p:sldId id="257" r:id="rId3"/>
    <p:sldId id="427" r:id="rId4"/>
    <p:sldId id="436" r:id="rId5"/>
    <p:sldId id="428" r:id="rId6"/>
    <p:sldId id="478" r:id="rId7"/>
    <p:sldId id="435" r:id="rId8"/>
    <p:sldId id="438" r:id="rId9"/>
    <p:sldId id="433" r:id="rId10"/>
    <p:sldId id="453" r:id="rId11"/>
    <p:sldId id="481" r:id="rId12"/>
    <p:sldId id="451" r:id="rId13"/>
    <p:sldId id="487" r:id="rId14"/>
    <p:sldId id="440" r:id="rId15"/>
    <p:sldId id="482" r:id="rId16"/>
    <p:sldId id="488" r:id="rId17"/>
    <p:sldId id="483" r:id="rId18"/>
    <p:sldId id="486" r:id="rId19"/>
    <p:sldId id="484" r:id="rId20"/>
    <p:sldId id="489" r:id="rId21"/>
    <p:sldId id="490" r:id="rId22"/>
    <p:sldId id="485" r:id="rId23"/>
    <p:sldId id="491" r:id="rId24"/>
    <p:sldId id="492" r:id="rId25"/>
    <p:sldId id="442" r:id="rId26"/>
    <p:sldId id="494" r:id="rId27"/>
    <p:sldId id="479" r:id="rId28"/>
    <p:sldId id="495" r:id="rId29"/>
    <p:sldId id="480" r:id="rId30"/>
    <p:sldId id="493"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inda Bird" initials="LB"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clrMru>
    <a:srgbClr val="B0DDF5"/>
    <a:srgbClr val="009193"/>
    <a:srgbClr val="011893"/>
    <a:srgbClr val="76D6FF"/>
    <a:srgbClr val="00FB92"/>
    <a:srgbClr val="00C769"/>
    <a:srgbClr val="00F58D"/>
    <a:srgbClr val="FF9300"/>
    <a:srgbClr val="ED967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362"/>
    <p:restoredTop sz="95252"/>
  </p:normalViewPr>
  <p:slideViewPr>
    <p:cSldViewPr snapToGrid="0" snapToObjects="1">
      <p:cViewPr>
        <p:scale>
          <a:sx n="160" d="100"/>
          <a:sy n="160" d="100"/>
        </p:scale>
        <p:origin x="2368" y="-4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notesMaster" Target="notesMasters/notesMaster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handoutMaster" Target="handoutMasters/handoutMaster1.xml"/><Relationship Id="rId34" Type="http://schemas.openxmlformats.org/officeDocument/2006/relationships/commentAuthors" Target="commentAuthors.xml"/><Relationship Id="rId35" Type="http://schemas.openxmlformats.org/officeDocument/2006/relationships/presProps" Target="presProps.xml"/><Relationship Id="rId36" Type="http://schemas.openxmlformats.org/officeDocument/2006/relationships/viewProps" Target="viewProp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theme" Target="theme/theme1.xml"/><Relationship Id="rId38"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EC38D4D-82BF-364B-9276-4FFE3474ACE8}" type="datetimeFigureOut">
              <a:rPr lang="en-US" smtClean="0"/>
              <a:t>9/1/17</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716BD27-1D83-F14F-85F5-19F57E37A475}" type="slidenum">
              <a:rPr lang="en-US" smtClean="0"/>
              <a:t>‹#›</a:t>
            </a:fld>
            <a:endParaRPr lang="en-US"/>
          </a:p>
        </p:txBody>
      </p:sp>
    </p:spTree>
    <p:extLst>
      <p:ext uri="{BB962C8B-B14F-4D97-AF65-F5344CB8AC3E}">
        <p14:creationId xmlns:p14="http://schemas.microsoft.com/office/powerpoint/2010/main" val="19578475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6D90D6C-3635-334B-A710-8A00355AAB1B}" type="datetimeFigureOut">
              <a:rPr lang="en-US" smtClean="0"/>
              <a:t>9/1/17</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6377C71-0588-4647-BEAF-657D2A3A355B}" type="slidenum">
              <a:rPr lang="en-US" smtClean="0"/>
              <a:t>‹#›</a:t>
            </a:fld>
            <a:endParaRPr lang="en-US"/>
          </a:p>
        </p:txBody>
      </p:sp>
    </p:spTree>
    <p:extLst>
      <p:ext uri="{BB962C8B-B14F-4D97-AF65-F5344CB8AC3E}">
        <p14:creationId xmlns:p14="http://schemas.microsoft.com/office/powerpoint/2010/main" val="20158897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6377C71-0588-4647-BEAF-657D2A3A355B}" type="slidenum">
              <a:rPr lang="en-US" smtClean="0"/>
              <a:t>2</a:t>
            </a:fld>
            <a:endParaRPr lang="en-US"/>
          </a:p>
        </p:txBody>
      </p:sp>
    </p:spTree>
    <p:extLst>
      <p:ext uri="{BB962C8B-B14F-4D97-AF65-F5344CB8AC3E}">
        <p14:creationId xmlns:p14="http://schemas.microsoft.com/office/powerpoint/2010/main" val="3993474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Given the feedback received on the E Learning courses, such as a preference for shorter presentations and a more hands on experience, we have made the decision to review the Content Development Theory Course. This revision will be undertaken in the first four months of 2018. To support this review we are seeking input from the representatives of this group to assist with determining where the improvements should be focused. This topic will initially be raised at the August ELAG meeting with representatives then provided with the opportunity to discuss this at a national level before responding. </a:t>
            </a:r>
            <a:endParaRPr lang="en-US" dirty="0"/>
          </a:p>
        </p:txBody>
      </p:sp>
      <p:sp>
        <p:nvSpPr>
          <p:cNvPr id="4" name="Slide Number Placeholder 3"/>
          <p:cNvSpPr>
            <a:spLocks noGrp="1"/>
          </p:cNvSpPr>
          <p:nvPr>
            <p:ph type="sldNum" sz="quarter" idx="10"/>
          </p:nvPr>
        </p:nvSpPr>
        <p:spPr/>
        <p:txBody>
          <a:bodyPr/>
          <a:lstStyle/>
          <a:p>
            <a:fld id="{86377C71-0588-4647-BEAF-657D2A3A355B}" type="slidenum">
              <a:rPr lang="en-US" smtClean="0"/>
              <a:t>17</a:t>
            </a:fld>
            <a:endParaRPr lang="en-US"/>
          </a:p>
        </p:txBody>
      </p:sp>
    </p:spTree>
    <p:extLst>
      <p:ext uri="{BB962C8B-B14F-4D97-AF65-F5344CB8AC3E}">
        <p14:creationId xmlns:p14="http://schemas.microsoft.com/office/powerpoint/2010/main" val="11510190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US" dirty="0" smtClean="0"/>
              <a:t>EACCME </a:t>
            </a:r>
            <a:r>
              <a:rPr lang="mr-IN" dirty="0" smtClean="0"/>
              <a:t>–</a:t>
            </a:r>
            <a:r>
              <a:rPr lang="en-US" dirty="0" smtClean="0"/>
              <a:t> European Accreditation Council for Continuing Medical Education</a:t>
            </a:r>
          </a:p>
          <a:p>
            <a:pPr lvl="1"/>
            <a:r>
              <a:rPr lang="en-US" dirty="0" smtClean="0"/>
              <a:t>AMA </a:t>
            </a:r>
            <a:r>
              <a:rPr lang="mr-IN" dirty="0" smtClean="0"/>
              <a:t>–</a:t>
            </a:r>
            <a:r>
              <a:rPr lang="en-US" dirty="0" smtClean="0"/>
              <a:t> American Medical Association</a:t>
            </a:r>
          </a:p>
          <a:p>
            <a:pPr lvl="1"/>
            <a:r>
              <a:rPr lang="en-US" dirty="0" smtClean="0"/>
              <a:t>American</a:t>
            </a:r>
            <a:r>
              <a:rPr lang="en-US" baseline="0" dirty="0" smtClean="0"/>
              <a:t> Academy of Nurse Practitioners</a:t>
            </a:r>
          </a:p>
          <a:p>
            <a:pPr lvl="1"/>
            <a:r>
              <a:rPr lang="en-US" baseline="0" dirty="0" smtClean="0"/>
              <a:t>American Association of </a:t>
            </a:r>
            <a:r>
              <a:rPr lang="en-US" baseline="0" dirty="0" err="1" smtClean="0"/>
              <a:t>Physican</a:t>
            </a:r>
            <a:r>
              <a:rPr lang="en-US" baseline="0" dirty="0" smtClean="0"/>
              <a:t> Assistants</a:t>
            </a:r>
          </a:p>
          <a:p>
            <a:pPr lvl="1"/>
            <a:r>
              <a:rPr lang="en-US" baseline="0" dirty="0" smtClean="0"/>
              <a:t>American Nursing Association</a:t>
            </a:r>
          </a:p>
          <a:p>
            <a:pPr lvl="1"/>
            <a:r>
              <a:rPr lang="en-US" baseline="0" dirty="0" smtClean="0"/>
              <a:t>Accreditation Council for Pharmacy Education</a:t>
            </a:r>
            <a:endParaRPr lang="en-US" dirty="0" smtClean="0"/>
          </a:p>
        </p:txBody>
      </p:sp>
      <p:sp>
        <p:nvSpPr>
          <p:cNvPr id="4" name="Slide Number Placeholder 3"/>
          <p:cNvSpPr>
            <a:spLocks noGrp="1"/>
          </p:cNvSpPr>
          <p:nvPr>
            <p:ph type="sldNum" sz="quarter" idx="10"/>
          </p:nvPr>
        </p:nvSpPr>
        <p:spPr/>
        <p:txBody>
          <a:bodyPr/>
          <a:lstStyle/>
          <a:p>
            <a:fld id="{86377C71-0588-4647-BEAF-657D2A3A355B}" type="slidenum">
              <a:rPr lang="en-US" smtClean="0"/>
              <a:t>26</a:t>
            </a:fld>
            <a:endParaRPr lang="en-US"/>
          </a:p>
        </p:txBody>
      </p:sp>
    </p:spTree>
    <p:extLst>
      <p:ext uri="{BB962C8B-B14F-4D97-AF65-F5344CB8AC3E}">
        <p14:creationId xmlns:p14="http://schemas.microsoft.com/office/powerpoint/2010/main" val="1960095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US" dirty="0" smtClean="0"/>
              <a:t>For each of the above courses please consider</a:t>
            </a:r>
          </a:p>
          <a:p>
            <a:pPr lvl="2"/>
            <a:r>
              <a:rPr lang="en-US" dirty="0" smtClean="0"/>
              <a:t>Structure of course</a:t>
            </a:r>
          </a:p>
          <a:p>
            <a:pPr lvl="2"/>
            <a:r>
              <a:rPr lang="en-US" dirty="0" smtClean="0"/>
              <a:t>Topics and coverage of presentations</a:t>
            </a:r>
          </a:p>
          <a:p>
            <a:pPr lvl="2"/>
            <a:r>
              <a:rPr lang="en-US" dirty="0" smtClean="0"/>
              <a:t>Additional resources and activities</a:t>
            </a:r>
          </a:p>
          <a:p>
            <a:endParaRPr lang="en-US" dirty="0"/>
          </a:p>
        </p:txBody>
      </p:sp>
      <p:sp>
        <p:nvSpPr>
          <p:cNvPr id="4" name="Slide Number Placeholder 3"/>
          <p:cNvSpPr>
            <a:spLocks noGrp="1"/>
          </p:cNvSpPr>
          <p:nvPr>
            <p:ph type="sldNum" sz="quarter" idx="10"/>
          </p:nvPr>
        </p:nvSpPr>
        <p:spPr/>
        <p:txBody>
          <a:bodyPr/>
          <a:lstStyle/>
          <a:p>
            <a:fld id="{86377C71-0588-4647-BEAF-657D2A3A355B}" type="slidenum">
              <a:rPr lang="en-US" smtClean="0"/>
              <a:t>27</a:t>
            </a:fld>
            <a:endParaRPr lang="en-US"/>
          </a:p>
        </p:txBody>
      </p:sp>
    </p:spTree>
    <p:extLst>
      <p:ext uri="{BB962C8B-B14F-4D97-AF65-F5344CB8AC3E}">
        <p14:creationId xmlns:p14="http://schemas.microsoft.com/office/powerpoint/2010/main" val="15043262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US" dirty="0" smtClean="0"/>
              <a:t>For each of the above courses please consider</a:t>
            </a:r>
          </a:p>
          <a:p>
            <a:pPr lvl="2"/>
            <a:r>
              <a:rPr lang="en-US" dirty="0" smtClean="0"/>
              <a:t>Structure of course</a:t>
            </a:r>
          </a:p>
          <a:p>
            <a:pPr lvl="2"/>
            <a:r>
              <a:rPr lang="en-US" dirty="0" smtClean="0"/>
              <a:t>Topics and coverage of presentations</a:t>
            </a:r>
          </a:p>
          <a:p>
            <a:pPr lvl="2"/>
            <a:r>
              <a:rPr lang="en-US" dirty="0" smtClean="0"/>
              <a:t>Additional resources and activities</a:t>
            </a:r>
          </a:p>
          <a:p>
            <a:endParaRPr lang="en-US" dirty="0"/>
          </a:p>
        </p:txBody>
      </p:sp>
      <p:sp>
        <p:nvSpPr>
          <p:cNvPr id="4" name="Slide Number Placeholder 3"/>
          <p:cNvSpPr>
            <a:spLocks noGrp="1"/>
          </p:cNvSpPr>
          <p:nvPr>
            <p:ph type="sldNum" sz="quarter" idx="10"/>
          </p:nvPr>
        </p:nvSpPr>
        <p:spPr/>
        <p:txBody>
          <a:bodyPr/>
          <a:lstStyle/>
          <a:p>
            <a:fld id="{86377C71-0588-4647-BEAF-657D2A3A355B}" type="slidenum">
              <a:rPr lang="en-US" smtClean="0"/>
              <a:t>28</a:t>
            </a:fld>
            <a:endParaRPr lang="en-US"/>
          </a:p>
        </p:txBody>
      </p:sp>
    </p:spTree>
    <p:extLst>
      <p:ext uri="{BB962C8B-B14F-4D97-AF65-F5344CB8AC3E}">
        <p14:creationId xmlns:p14="http://schemas.microsoft.com/office/powerpoint/2010/main" val="6756211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6377C71-0588-4647-BEAF-657D2A3A355B}" type="slidenum">
              <a:rPr lang="en-US" smtClean="0"/>
              <a:t>30</a:t>
            </a:fld>
            <a:endParaRPr lang="en-US"/>
          </a:p>
        </p:txBody>
      </p:sp>
    </p:spTree>
    <p:extLst>
      <p:ext uri="{BB962C8B-B14F-4D97-AF65-F5344CB8AC3E}">
        <p14:creationId xmlns:p14="http://schemas.microsoft.com/office/powerpoint/2010/main" val="15892505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tags" Target="../tags/tag1.xml"/><Relationship Id="rId2"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tags" Target="../tags/tag2.xml"/><Relationship Id="rId2"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tags" Target="../tags/tag3.xml"/><Relationship Id="rId2"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Section Slid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8149" y="1823972"/>
            <a:ext cx="3784606" cy="3784311"/>
          </a:xfrm>
        </p:spPr>
        <p:txBody>
          <a:bodyPr anchor="t" anchorCtr="0"/>
          <a:lstStyle>
            <a:lvl1pPr algn="l">
              <a:defRPr sz="2700" b="1" i="0" cap="none">
                <a:latin typeface="+mj-lt"/>
                <a:cs typeface="Trebuchet MS Bold"/>
              </a:defRPr>
            </a:lvl1pPr>
          </a:lstStyle>
          <a:p>
            <a:r>
              <a:rPr lang="en-US" dirty="0"/>
              <a:t>Click to Add Section Title</a:t>
            </a:r>
            <a:endParaRPr lang="da-DK" dirty="0"/>
          </a:p>
        </p:txBody>
      </p:sp>
      <p:sp>
        <p:nvSpPr>
          <p:cNvPr id="9" name="Content Placeholder 8"/>
          <p:cNvSpPr>
            <a:spLocks noGrp="1"/>
          </p:cNvSpPr>
          <p:nvPr>
            <p:ph sz="quarter" idx="10" hasCustomPrompt="1"/>
          </p:nvPr>
        </p:nvSpPr>
        <p:spPr>
          <a:xfrm>
            <a:off x="5114332" y="1968865"/>
            <a:ext cx="3528890" cy="3443384"/>
          </a:xfrm>
        </p:spPr>
        <p:txBody>
          <a:bodyPr vert="horz"/>
          <a:lstStyle>
            <a:lvl1pPr marL="97156" indent="0">
              <a:buNone/>
              <a:defRPr sz="1350"/>
            </a:lvl1pPr>
            <a:lvl2pPr>
              <a:defRPr sz="1200"/>
            </a:lvl2pPr>
          </a:lstStyle>
          <a:p>
            <a:pPr lvl="0"/>
            <a:r>
              <a:rPr lang="en-GB" dirty="0"/>
              <a:t>Optional image</a:t>
            </a:r>
          </a:p>
        </p:txBody>
      </p:sp>
      <p:sp>
        <p:nvSpPr>
          <p:cNvPr id="10" name="Slide Number Placeholder 2"/>
          <p:cNvSpPr>
            <a:spLocks noGrp="1"/>
          </p:cNvSpPr>
          <p:nvPr>
            <p:ph type="sldNum" sz="quarter" idx="4"/>
          </p:nvPr>
        </p:nvSpPr>
        <p:spPr>
          <a:xfrm>
            <a:off x="8319315" y="6429398"/>
            <a:ext cx="367486" cy="292079"/>
          </a:xfrm>
          <a:prstGeom prst="rect">
            <a:avLst/>
          </a:prstGeom>
        </p:spPr>
        <p:txBody>
          <a:bodyPr vert="horz" lIns="91440" tIns="45720" rIns="91440" bIns="45720" rtlCol="0" anchor="ctr"/>
          <a:lstStyle>
            <a:lvl1pPr algn="r">
              <a:defRPr sz="825" b="0" i="0">
                <a:solidFill>
                  <a:schemeClr val="tx1">
                    <a:tint val="75000"/>
                  </a:schemeClr>
                </a:solidFill>
                <a:latin typeface="Museo 300"/>
                <a:cs typeface="Museo 300"/>
              </a:defRPr>
            </a:lvl1pPr>
          </a:lstStyle>
          <a:p>
            <a:fld id="{1439A131-75D0-4942-ADDB-D6A95E1F7E2C}" type="slidenum">
              <a:rPr lang="en-US" smtClean="0"/>
              <a:t>‹#›</a:t>
            </a:fld>
            <a:endParaRPr lang="en-US"/>
          </a:p>
        </p:txBody>
      </p:sp>
    </p:spTree>
    <p:custDataLst>
      <p:tags r:id="rId1"/>
    </p:custDataLs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E72A2698-25A6-BB44-BDF3-496AA86874BD}" type="slidenum">
              <a:rPr lang="en-US" smtClean="0"/>
              <a:pPr/>
              <a:t>‹#›</a:t>
            </a:fld>
            <a:endParaRPr lang="en-US" dirty="0"/>
          </a:p>
        </p:txBody>
      </p:sp>
      <p:sp>
        <p:nvSpPr>
          <p:cNvPr id="4" name="Shape 9"/>
          <p:cNvSpPr txBox="1">
            <a:spLocks noGrp="1"/>
          </p:cNvSpPr>
          <p:nvPr>
            <p:ph idx="1"/>
          </p:nvPr>
        </p:nvSpPr>
        <p:spPr>
          <a:xfrm>
            <a:off x="457200" y="1452308"/>
            <a:ext cx="8229600" cy="4658007"/>
          </a:xfrm>
          <a:prstGeom prst="rect">
            <a:avLst/>
          </a:prstGeom>
          <a:noFill/>
          <a:ln>
            <a:noFill/>
          </a:ln>
        </p:spPr>
        <p:txBody>
          <a:bodyPr lIns="91425" tIns="91425" rIns="91425" bIns="91425" anchor="t" anchorCtr="0"/>
          <a:lstStyle>
            <a:lvl1pPr marL="342900" marR="0" indent="-213359" algn="l" rtl="0">
              <a:spcBef>
                <a:spcPts val="100"/>
              </a:spcBef>
              <a:spcAft>
                <a:spcPts val="100"/>
              </a:spcAft>
              <a:buClr>
                <a:srgbClr val="0055B0"/>
              </a:buClr>
              <a:buFont typeface="Arial"/>
              <a:buChar char="▪"/>
              <a:defRPr sz="2400" b="0" i="0" u="none" strike="noStrike" cap="none" baseline="0">
                <a:solidFill>
                  <a:srgbClr val="0055B0"/>
                </a:solidFill>
                <a:latin typeface="Museo 300"/>
                <a:ea typeface="Arial"/>
                <a:cs typeface="Museo 300"/>
                <a:sym typeface="Arial"/>
              </a:defRPr>
            </a:lvl1pPr>
            <a:lvl2pPr marL="742950" marR="0" indent="-177800" algn="l" rtl="0">
              <a:spcBef>
                <a:spcPts val="100"/>
              </a:spcBef>
              <a:spcAft>
                <a:spcPts val="100"/>
              </a:spcAft>
              <a:buClr>
                <a:srgbClr val="0070C0"/>
              </a:buClr>
              <a:buFont typeface="Arial"/>
              <a:buChar char="▪"/>
              <a:defRPr sz="2000" b="0" i="0" u="none" strike="noStrike" cap="none" baseline="0">
                <a:solidFill>
                  <a:srgbClr val="0070C0"/>
                </a:solidFill>
                <a:latin typeface="Arial"/>
                <a:ea typeface="Arial"/>
                <a:cs typeface="Arial"/>
                <a:sym typeface="Arial"/>
              </a:defRPr>
            </a:lvl2pPr>
            <a:lvl3pPr marL="1143000" marR="0" indent="-165100" algn="l" rtl="0">
              <a:spcBef>
                <a:spcPts val="100"/>
              </a:spcBef>
              <a:spcAft>
                <a:spcPts val="100"/>
              </a:spcAft>
              <a:buClr>
                <a:srgbClr val="229BB8"/>
              </a:buClr>
              <a:buFont typeface="Arial"/>
              <a:buChar char="▪"/>
              <a:defRPr sz="2000" b="0" i="0" u="none" strike="noStrike" cap="none" baseline="0">
                <a:solidFill>
                  <a:srgbClr val="229BB8"/>
                </a:solidFill>
                <a:latin typeface="Arial"/>
                <a:ea typeface="Arial"/>
                <a:cs typeface="Arial"/>
                <a:sym typeface="Arial"/>
              </a:defRPr>
            </a:lvl3pPr>
            <a:lvl4pPr marL="16002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4pPr>
            <a:lvl5pPr marL="20574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5pPr>
            <a:lvl6pPr marL="25146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6pPr>
            <a:lvl7pPr marL="29718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7pPr>
            <a:lvl8pPr marL="34290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8pPr>
            <a:lvl9pPr marL="38862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9pPr>
          </a:lstStyle>
          <a:p>
            <a:pPr lvl="0"/>
            <a:r>
              <a:rPr lang="en-US" smtClean="0"/>
              <a:t>Click to edit Master text styles</a:t>
            </a:r>
          </a:p>
        </p:txBody>
      </p:sp>
      <p:sp>
        <p:nvSpPr>
          <p:cNvPr id="8" name="Shape 29"/>
          <p:cNvSpPr txBox="1">
            <a:spLocks noGrp="1"/>
          </p:cNvSpPr>
          <p:nvPr>
            <p:ph type="title"/>
          </p:nvPr>
        </p:nvSpPr>
        <p:spPr>
          <a:xfrm>
            <a:off x="457200" y="714356"/>
            <a:ext cx="6592043" cy="507995"/>
          </a:xfrm>
          <a:prstGeom prst="rect">
            <a:avLst/>
          </a:prstGeom>
          <a:noFill/>
          <a:ln>
            <a:noFill/>
          </a:ln>
        </p:spPr>
        <p:txBody>
          <a:bodyPr lIns="91425" tIns="91425" rIns="91425" bIns="91425" anchor="ctr" anchorCtr="0"/>
          <a:lstStyle>
            <a:lvl1pPr algn="l" rtl="0">
              <a:spcBef>
                <a:spcPts val="0"/>
              </a:spcBef>
              <a:spcAft>
                <a:spcPts val="0"/>
              </a:spcAft>
              <a:defRPr sz="2800" b="0" i="0">
                <a:solidFill>
                  <a:srgbClr val="21218A"/>
                </a:solidFill>
                <a:latin typeface="Museo 500"/>
                <a:ea typeface="Arial"/>
                <a:cs typeface="Museo 500"/>
                <a:sym typeface="Arial"/>
              </a:defRPr>
            </a:lvl1pPr>
            <a:lvl2pPr algn="l" rtl="0">
              <a:spcBef>
                <a:spcPts val="0"/>
              </a:spcBef>
              <a:spcAft>
                <a:spcPts val="0"/>
              </a:spcAft>
              <a:defRPr sz="3200">
                <a:solidFill>
                  <a:srgbClr val="666666"/>
                </a:solidFill>
                <a:latin typeface="Arial"/>
                <a:ea typeface="Arial"/>
                <a:cs typeface="Arial"/>
                <a:sym typeface="Arial"/>
              </a:defRPr>
            </a:lvl2pPr>
            <a:lvl3pPr algn="l" rtl="0">
              <a:spcBef>
                <a:spcPts val="0"/>
              </a:spcBef>
              <a:spcAft>
                <a:spcPts val="0"/>
              </a:spcAft>
              <a:defRPr sz="3200">
                <a:solidFill>
                  <a:srgbClr val="666666"/>
                </a:solidFill>
                <a:latin typeface="Arial"/>
                <a:ea typeface="Arial"/>
                <a:cs typeface="Arial"/>
                <a:sym typeface="Arial"/>
              </a:defRPr>
            </a:lvl3pPr>
            <a:lvl4pPr algn="l" rtl="0">
              <a:spcBef>
                <a:spcPts val="0"/>
              </a:spcBef>
              <a:spcAft>
                <a:spcPts val="0"/>
              </a:spcAft>
              <a:defRPr sz="3200">
                <a:solidFill>
                  <a:srgbClr val="666666"/>
                </a:solidFill>
                <a:latin typeface="Arial"/>
                <a:ea typeface="Arial"/>
                <a:cs typeface="Arial"/>
                <a:sym typeface="Arial"/>
              </a:defRPr>
            </a:lvl4pPr>
            <a:lvl5pPr algn="l" rtl="0">
              <a:spcBef>
                <a:spcPts val="0"/>
              </a:spcBef>
              <a:spcAft>
                <a:spcPts val="0"/>
              </a:spcAft>
              <a:defRPr sz="3200">
                <a:solidFill>
                  <a:srgbClr val="666666"/>
                </a:solidFill>
                <a:latin typeface="Arial"/>
                <a:ea typeface="Arial"/>
                <a:cs typeface="Arial"/>
                <a:sym typeface="Arial"/>
              </a:defRPr>
            </a:lvl5pPr>
            <a:lvl6pPr marL="457200" algn="l" rtl="0">
              <a:spcBef>
                <a:spcPts val="0"/>
              </a:spcBef>
              <a:spcAft>
                <a:spcPts val="0"/>
              </a:spcAft>
              <a:defRPr sz="3200">
                <a:solidFill>
                  <a:srgbClr val="666666"/>
                </a:solidFill>
                <a:latin typeface="Arial"/>
                <a:ea typeface="Arial"/>
                <a:cs typeface="Arial"/>
                <a:sym typeface="Arial"/>
              </a:defRPr>
            </a:lvl6pPr>
            <a:lvl7pPr marL="914400" algn="l" rtl="0">
              <a:spcBef>
                <a:spcPts val="0"/>
              </a:spcBef>
              <a:spcAft>
                <a:spcPts val="0"/>
              </a:spcAft>
              <a:defRPr sz="3200">
                <a:solidFill>
                  <a:srgbClr val="666666"/>
                </a:solidFill>
                <a:latin typeface="Arial"/>
                <a:ea typeface="Arial"/>
                <a:cs typeface="Arial"/>
                <a:sym typeface="Arial"/>
              </a:defRPr>
            </a:lvl7pPr>
            <a:lvl8pPr marL="1371600" algn="l" rtl="0">
              <a:spcBef>
                <a:spcPts val="0"/>
              </a:spcBef>
              <a:spcAft>
                <a:spcPts val="0"/>
              </a:spcAft>
              <a:defRPr sz="3200">
                <a:solidFill>
                  <a:srgbClr val="666666"/>
                </a:solidFill>
                <a:latin typeface="Arial"/>
                <a:ea typeface="Arial"/>
                <a:cs typeface="Arial"/>
                <a:sym typeface="Arial"/>
              </a:defRPr>
            </a:lvl8pPr>
            <a:lvl9pPr marL="1828800" algn="l" rtl="0">
              <a:spcBef>
                <a:spcPts val="0"/>
              </a:spcBef>
              <a:spcAft>
                <a:spcPts val="0"/>
              </a:spcAft>
              <a:defRPr sz="3200">
                <a:solidFill>
                  <a:srgbClr val="666666"/>
                </a:solidFill>
                <a:latin typeface="Arial"/>
                <a:ea typeface="Arial"/>
                <a:cs typeface="Arial"/>
                <a:sym typeface="Arial"/>
              </a:defRPr>
            </a:lvl9pPr>
          </a:lstStyle>
          <a:p>
            <a:r>
              <a:rPr lang="en-US" smtClean="0"/>
              <a:t>Click to edit Master title style</a:t>
            </a:r>
            <a:endParaRPr dirty="0"/>
          </a:p>
        </p:txBody>
      </p:sp>
      <p:cxnSp>
        <p:nvCxnSpPr>
          <p:cNvPr id="9" name="Shape 13"/>
          <p:cNvCxnSpPr/>
          <p:nvPr userDrawn="1"/>
        </p:nvCxnSpPr>
        <p:spPr>
          <a:xfrm>
            <a:off x="0" y="1318802"/>
            <a:ext cx="9144000" cy="0"/>
          </a:xfrm>
          <a:prstGeom prst="straightConnector1">
            <a:avLst/>
          </a:prstGeom>
          <a:noFill/>
          <a:ln w="9525" cap="flat">
            <a:solidFill>
              <a:srgbClr val="229BB8"/>
            </a:solidFill>
            <a:prstDash val="solid"/>
            <a:round/>
            <a:headEnd type="none" w="med" len="med"/>
            <a:tailEnd type="none" w="med" len="med"/>
          </a:ln>
        </p:spPr>
      </p:cxnSp>
    </p:spTree>
    <p:extLst>
      <p:ext uri="{BB962C8B-B14F-4D97-AF65-F5344CB8AC3E}">
        <p14:creationId xmlns:p14="http://schemas.microsoft.com/office/powerpoint/2010/main" val="15358842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Standard Slid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Click to Add Title</a:t>
            </a:r>
            <a:endParaRPr lang="en-GB" dirty="0"/>
          </a:p>
        </p:txBody>
      </p:sp>
      <p:sp>
        <p:nvSpPr>
          <p:cNvPr id="3" name="Content Placeholder 2"/>
          <p:cNvSpPr>
            <a:spLocks noGrp="1"/>
          </p:cNvSpPr>
          <p:nvPr>
            <p:ph idx="1" hasCustomPrompt="1"/>
          </p:nvPr>
        </p:nvSpPr>
        <p:spPr>
          <a:xfrm>
            <a:off x="457200" y="1428736"/>
            <a:ext cx="8229600" cy="5000660"/>
          </a:xfrm>
        </p:spPr>
        <p:txBody>
          <a:bodyPr/>
          <a:lstStyle>
            <a:lvl1pPr>
              <a:defRPr>
                <a:latin typeface="+mn-lt"/>
              </a:defRPr>
            </a:lvl1pPr>
            <a:lvl2pPr>
              <a:defRPr>
                <a:latin typeface="+mn-lt"/>
              </a:defRPr>
            </a:lvl2pPr>
            <a:lvl3pPr>
              <a:defRPr>
                <a:latin typeface="+mn-lt"/>
              </a:defRPr>
            </a:lvl3pPr>
            <a:lvl4pPr marL="1200150" indent="-95250">
              <a:buClrTx/>
              <a:buFont typeface="Arial"/>
              <a:buChar char="•"/>
              <a:defRPr lang="en-US" sz="1350" dirty="0" smtClean="0">
                <a:solidFill>
                  <a:srgbClr val="3399FF"/>
                </a:solidFill>
                <a:latin typeface="+mn-lt"/>
              </a:defRPr>
            </a:lvl4pPr>
            <a:lvl5pPr>
              <a:defRPr/>
            </a:lvl5pPr>
          </a:lstStyle>
          <a:p>
            <a:pPr lvl="0"/>
            <a:r>
              <a:rPr lang="en-US" dirty="0"/>
              <a:t>Click to add text</a:t>
            </a:r>
          </a:p>
          <a:p>
            <a:pPr lvl="1"/>
            <a:r>
              <a:rPr lang="en-US" dirty="0"/>
              <a:t>Second level</a:t>
            </a:r>
          </a:p>
          <a:p>
            <a:pPr lvl="2"/>
            <a:r>
              <a:rPr lang="en-US" dirty="0"/>
              <a:t>Third level</a:t>
            </a:r>
          </a:p>
          <a:p>
            <a:pPr lvl="3"/>
            <a:r>
              <a:rPr lang="en-US" dirty="0"/>
              <a:t>Fourth level</a:t>
            </a:r>
          </a:p>
        </p:txBody>
      </p:sp>
      <p:sp>
        <p:nvSpPr>
          <p:cNvPr id="4" name="Line 222"/>
          <p:cNvSpPr>
            <a:spLocks noChangeShapeType="1"/>
          </p:cNvSpPr>
          <p:nvPr/>
        </p:nvSpPr>
        <p:spPr bwMode="auto">
          <a:xfrm>
            <a:off x="468314" y="1349360"/>
            <a:ext cx="8207375" cy="0"/>
          </a:xfrm>
          <a:prstGeom prst="line">
            <a:avLst/>
          </a:prstGeom>
          <a:noFill/>
          <a:ln w="38100">
            <a:solidFill>
              <a:srgbClr val="00A9FF"/>
            </a:solidFill>
            <a:round/>
            <a:headEnd/>
            <a:tailEnd/>
          </a:ln>
          <a:effectLst/>
        </p:spPr>
        <p:txBody>
          <a:bodyPr wrap="square" lIns="67500" tIns="35100" rIns="67500" bIns="35100" anchor="ctr">
            <a:spAutoFit/>
          </a:bodyPr>
          <a:lstStyle/>
          <a:p>
            <a:pPr lvl="0" algn="ctr" eaLnBrk="0" hangingPunct="0">
              <a:spcBef>
                <a:spcPct val="50000"/>
              </a:spcBef>
            </a:pPr>
            <a:endParaRPr lang="da-DK" sz="1350"/>
          </a:p>
        </p:txBody>
      </p:sp>
      <p:sp>
        <p:nvSpPr>
          <p:cNvPr id="6" name="Slide Number Placeholder 2"/>
          <p:cNvSpPr>
            <a:spLocks noGrp="1"/>
          </p:cNvSpPr>
          <p:nvPr>
            <p:ph type="sldNum" sz="quarter" idx="4"/>
          </p:nvPr>
        </p:nvSpPr>
        <p:spPr>
          <a:xfrm>
            <a:off x="8319315" y="6429398"/>
            <a:ext cx="367486" cy="292079"/>
          </a:xfrm>
          <a:prstGeom prst="rect">
            <a:avLst/>
          </a:prstGeom>
        </p:spPr>
        <p:txBody>
          <a:bodyPr vert="horz" lIns="91440" tIns="45720" rIns="91440" bIns="45720" rtlCol="0" anchor="ctr"/>
          <a:lstStyle>
            <a:lvl1pPr algn="r">
              <a:defRPr sz="825" b="0" i="0">
                <a:solidFill>
                  <a:schemeClr val="tx1">
                    <a:tint val="75000"/>
                  </a:schemeClr>
                </a:solidFill>
                <a:latin typeface="Museo 300"/>
                <a:cs typeface="Museo 300"/>
              </a:defRPr>
            </a:lvl1pPr>
          </a:lstStyle>
          <a:p>
            <a:fld id="{1439A131-75D0-4942-ADDB-D6A95E1F7E2C}" type="slidenum">
              <a:rPr lang="en-US" smtClean="0"/>
              <a:t>‹#›</a:t>
            </a:fld>
            <a:endParaRPr lang="en-US"/>
          </a:p>
        </p:txBody>
      </p:sp>
    </p:spTree>
    <p:custDataLst>
      <p:tags r:id="rId1"/>
    </p:custDataLs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 Titled Columns">
    <p:spTree>
      <p:nvGrpSpPr>
        <p:cNvPr id="1" name="Shape 34"/>
        <p:cNvGrpSpPr/>
        <p:nvPr/>
      </p:nvGrpSpPr>
      <p:grpSpPr>
        <a:xfrm>
          <a:off x="0" y="0"/>
          <a:ext cx="0" cy="0"/>
          <a:chOff x="0" y="0"/>
          <a:chExt cx="0" cy="0"/>
        </a:xfrm>
      </p:grpSpPr>
      <p:sp>
        <p:nvSpPr>
          <p:cNvPr id="36" name="Shape 36"/>
          <p:cNvSpPr txBox="1">
            <a:spLocks noGrp="1"/>
          </p:cNvSpPr>
          <p:nvPr>
            <p:ph type="body" idx="1" hasCustomPrompt="1"/>
          </p:nvPr>
        </p:nvSpPr>
        <p:spPr>
          <a:xfrm>
            <a:off x="457201" y="1535112"/>
            <a:ext cx="4040187" cy="639762"/>
          </a:xfrm>
          <a:prstGeom prst="rect">
            <a:avLst/>
          </a:prstGeom>
          <a:noFill/>
          <a:ln>
            <a:noFill/>
          </a:ln>
        </p:spPr>
        <p:txBody>
          <a:bodyPr lIns="91425" tIns="91425" rIns="91425" bIns="91425" anchor="b" anchorCtr="0"/>
          <a:lstStyle>
            <a:lvl1pPr marL="0" indent="0" rtl="0">
              <a:buFont typeface="Arial"/>
              <a:buNone/>
              <a:defRPr sz="1500" b="1" i="0" baseline="0">
                <a:latin typeface="+mn-lt"/>
                <a:cs typeface="Trebuchet MS Bold"/>
              </a:defRPr>
            </a:lvl1pPr>
            <a:lvl2pPr marL="342900" indent="0" rtl="0">
              <a:buFont typeface="Arial"/>
              <a:buNone/>
              <a:defRPr sz="1500" b="1"/>
            </a:lvl2pPr>
            <a:lvl3pPr marL="685800" indent="0" rtl="0">
              <a:buFont typeface="Arial"/>
              <a:buNone/>
              <a:defRPr sz="1350" b="1"/>
            </a:lvl3pPr>
            <a:lvl4pPr marL="1028700" indent="0" rtl="0">
              <a:buFont typeface="Arial"/>
              <a:buNone/>
              <a:defRPr sz="1200" b="1"/>
            </a:lvl4pPr>
            <a:lvl5pPr marL="1371600" indent="0" rtl="0">
              <a:buFont typeface="Arial"/>
              <a:buNone/>
              <a:defRPr sz="1200" b="1"/>
            </a:lvl5pPr>
            <a:lvl6pPr marL="1714500" indent="0" rtl="0">
              <a:buFont typeface="Arial"/>
              <a:buNone/>
              <a:defRPr sz="1200" b="1"/>
            </a:lvl6pPr>
            <a:lvl7pPr marL="2057400" indent="0" rtl="0">
              <a:buFont typeface="Arial"/>
              <a:buNone/>
              <a:defRPr sz="1200" b="1"/>
            </a:lvl7pPr>
            <a:lvl8pPr marL="2400300" indent="0" rtl="0">
              <a:buFont typeface="Arial"/>
              <a:buNone/>
              <a:defRPr sz="1200" b="1"/>
            </a:lvl8pPr>
            <a:lvl9pPr marL="2743200" indent="0" rtl="0">
              <a:buFont typeface="Arial"/>
              <a:buNone/>
              <a:defRPr sz="1200" b="1"/>
            </a:lvl9pPr>
          </a:lstStyle>
          <a:p>
            <a:pPr lvl="0"/>
            <a:r>
              <a:rPr lang="en-US" dirty="0"/>
              <a:t>Click to Add Subtitle 1</a:t>
            </a:r>
          </a:p>
        </p:txBody>
      </p:sp>
      <p:sp>
        <p:nvSpPr>
          <p:cNvPr id="38" name="Shape 38"/>
          <p:cNvSpPr txBox="1">
            <a:spLocks noGrp="1"/>
          </p:cNvSpPr>
          <p:nvPr>
            <p:ph type="body" idx="3" hasCustomPrompt="1"/>
          </p:nvPr>
        </p:nvSpPr>
        <p:spPr>
          <a:xfrm>
            <a:off x="4645025" y="1535112"/>
            <a:ext cx="4041774" cy="639762"/>
          </a:xfrm>
          <a:prstGeom prst="rect">
            <a:avLst/>
          </a:prstGeom>
          <a:noFill/>
          <a:ln>
            <a:noFill/>
          </a:ln>
        </p:spPr>
        <p:txBody>
          <a:bodyPr lIns="91425" tIns="91425" rIns="91425" bIns="91425" anchor="b" anchorCtr="0"/>
          <a:lstStyle>
            <a:lvl1pPr marL="0" indent="0" rtl="0">
              <a:buFont typeface="Arial"/>
              <a:buNone/>
              <a:defRPr sz="1500" b="1" i="0" baseline="0">
                <a:latin typeface="+mn-lt"/>
                <a:cs typeface="Trebuchet MS Bold"/>
              </a:defRPr>
            </a:lvl1pPr>
            <a:lvl2pPr marL="342900" indent="0" rtl="0">
              <a:buFont typeface="Arial"/>
              <a:buNone/>
              <a:defRPr sz="1500" b="1"/>
            </a:lvl2pPr>
            <a:lvl3pPr marL="685800" indent="0" rtl="0">
              <a:buFont typeface="Arial"/>
              <a:buNone/>
              <a:defRPr sz="1350" b="1"/>
            </a:lvl3pPr>
            <a:lvl4pPr marL="1028700" indent="0" rtl="0">
              <a:buFont typeface="Arial"/>
              <a:buNone/>
              <a:defRPr sz="1200" b="1"/>
            </a:lvl4pPr>
            <a:lvl5pPr marL="1371600" indent="0" rtl="0">
              <a:buFont typeface="Arial"/>
              <a:buNone/>
              <a:defRPr sz="1200" b="1"/>
            </a:lvl5pPr>
            <a:lvl6pPr marL="1714500" indent="0" rtl="0">
              <a:buFont typeface="Arial"/>
              <a:buNone/>
              <a:defRPr sz="1200" b="1"/>
            </a:lvl6pPr>
            <a:lvl7pPr marL="2057400" indent="0" rtl="0">
              <a:buFont typeface="Arial"/>
              <a:buNone/>
              <a:defRPr sz="1200" b="1"/>
            </a:lvl7pPr>
            <a:lvl8pPr marL="2400300" indent="0" rtl="0">
              <a:buFont typeface="Arial"/>
              <a:buNone/>
              <a:defRPr sz="1200" b="1"/>
            </a:lvl8pPr>
            <a:lvl9pPr marL="2743200" indent="0" rtl="0">
              <a:buFont typeface="Arial"/>
              <a:buNone/>
              <a:defRPr sz="1200" b="1"/>
            </a:lvl9pPr>
          </a:lstStyle>
          <a:p>
            <a:pPr lvl="0"/>
            <a:r>
              <a:rPr lang="en-US" dirty="0"/>
              <a:t>Click to Add Subtitle 2</a:t>
            </a:r>
          </a:p>
        </p:txBody>
      </p:sp>
      <p:sp>
        <p:nvSpPr>
          <p:cNvPr id="10" name="Shape 18"/>
          <p:cNvSpPr txBox="1">
            <a:spLocks noGrp="1"/>
          </p:cNvSpPr>
          <p:nvPr>
            <p:ph type="title" hasCustomPrompt="1"/>
          </p:nvPr>
        </p:nvSpPr>
        <p:spPr>
          <a:xfrm>
            <a:off x="457201" y="739912"/>
            <a:ext cx="7324244" cy="540000"/>
          </a:xfrm>
          <a:prstGeom prst="rect">
            <a:avLst/>
          </a:prstGeom>
          <a:noFill/>
          <a:ln>
            <a:noFill/>
          </a:ln>
        </p:spPr>
        <p:txBody>
          <a:bodyPr lIns="91425" tIns="91425" rIns="91425" bIns="91425" anchor="b" anchorCtr="0"/>
          <a:lstStyle>
            <a:lvl1pPr algn="l" rtl="0">
              <a:spcBef>
                <a:spcPts val="0"/>
              </a:spcBef>
              <a:spcAft>
                <a:spcPts val="0"/>
              </a:spcAft>
              <a:defRPr sz="2100" b="0" i="0">
                <a:solidFill>
                  <a:srgbClr val="21218A"/>
                </a:solidFill>
                <a:latin typeface="+mn-lt"/>
                <a:ea typeface="Arial"/>
                <a:cs typeface="Trebuchet MS Bold"/>
                <a:sym typeface="Arial"/>
              </a:defRPr>
            </a:lvl1pPr>
            <a:lvl2pPr algn="l" rtl="0">
              <a:spcBef>
                <a:spcPts val="0"/>
              </a:spcBef>
              <a:spcAft>
                <a:spcPts val="0"/>
              </a:spcAft>
              <a:defRPr sz="2400">
                <a:solidFill>
                  <a:srgbClr val="666666"/>
                </a:solidFill>
                <a:latin typeface="Arial"/>
                <a:ea typeface="Arial"/>
                <a:cs typeface="Arial"/>
                <a:sym typeface="Arial"/>
              </a:defRPr>
            </a:lvl2pPr>
            <a:lvl3pPr algn="l" rtl="0">
              <a:spcBef>
                <a:spcPts val="0"/>
              </a:spcBef>
              <a:spcAft>
                <a:spcPts val="0"/>
              </a:spcAft>
              <a:defRPr sz="2400">
                <a:solidFill>
                  <a:srgbClr val="666666"/>
                </a:solidFill>
                <a:latin typeface="Arial"/>
                <a:ea typeface="Arial"/>
                <a:cs typeface="Arial"/>
                <a:sym typeface="Arial"/>
              </a:defRPr>
            </a:lvl3pPr>
            <a:lvl4pPr algn="l" rtl="0">
              <a:spcBef>
                <a:spcPts val="0"/>
              </a:spcBef>
              <a:spcAft>
                <a:spcPts val="0"/>
              </a:spcAft>
              <a:defRPr sz="2400">
                <a:solidFill>
                  <a:srgbClr val="666666"/>
                </a:solidFill>
                <a:latin typeface="Arial"/>
                <a:ea typeface="Arial"/>
                <a:cs typeface="Arial"/>
                <a:sym typeface="Arial"/>
              </a:defRPr>
            </a:lvl4pPr>
            <a:lvl5pPr algn="l" rtl="0">
              <a:spcBef>
                <a:spcPts val="0"/>
              </a:spcBef>
              <a:spcAft>
                <a:spcPts val="0"/>
              </a:spcAft>
              <a:defRPr sz="2400">
                <a:solidFill>
                  <a:srgbClr val="666666"/>
                </a:solidFill>
                <a:latin typeface="Arial"/>
                <a:ea typeface="Arial"/>
                <a:cs typeface="Arial"/>
                <a:sym typeface="Arial"/>
              </a:defRPr>
            </a:lvl5pPr>
            <a:lvl6pPr marL="342900" algn="l" rtl="0">
              <a:spcBef>
                <a:spcPts val="0"/>
              </a:spcBef>
              <a:spcAft>
                <a:spcPts val="0"/>
              </a:spcAft>
              <a:defRPr sz="2400">
                <a:solidFill>
                  <a:srgbClr val="666666"/>
                </a:solidFill>
                <a:latin typeface="Arial"/>
                <a:ea typeface="Arial"/>
                <a:cs typeface="Arial"/>
                <a:sym typeface="Arial"/>
              </a:defRPr>
            </a:lvl6pPr>
            <a:lvl7pPr marL="685800" algn="l" rtl="0">
              <a:spcBef>
                <a:spcPts val="0"/>
              </a:spcBef>
              <a:spcAft>
                <a:spcPts val="0"/>
              </a:spcAft>
              <a:defRPr sz="2400">
                <a:solidFill>
                  <a:srgbClr val="666666"/>
                </a:solidFill>
                <a:latin typeface="Arial"/>
                <a:ea typeface="Arial"/>
                <a:cs typeface="Arial"/>
                <a:sym typeface="Arial"/>
              </a:defRPr>
            </a:lvl7pPr>
            <a:lvl8pPr marL="1028700" algn="l" rtl="0">
              <a:spcBef>
                <a:spcPts val="0"/>
              </a:spcBef>
              <a:spcAft>
                <a:spcPts val="0"/>
              </a:spcAft>
              <a:defRPr sz="2400">
                <a:solidFill>
                  <a:srgbClr val="666666"/>
                </a:solidFill>
                <a:latin typeface="Arial"/>
                <a:ea typeface="Arial"/>
                <a:cs typeface="Arial"/>
                <a:sym typeface="Arial"/>
              </a:defRPr>
            </a:lvl8pPr>
            <a:lvl9pPr marL="1371600" algn="l" rtl="0">
              <a:spcBef>
                <a:spcPts val="0"/>
              </a:spcBef>
              <a:spcAft>
                <a:spcPts val="0"/>
              </a:spcAft>
              <a:defRPr sz="2400">
                <a:solidFill>
                  <a:srgbClr val="666666"/>
                </a:solidFill>
                <a:latin typeface="Arial"/>
                <a:ea typeface="Arial"/>
                <a:cs typeface="Arial"/>
                <a:sym typeface="Arial"/>
              </a:defRPr>
            </a:lvl9pPr>
          </a:lstStyle>
          <a:p>
            <a:r>
              <a:rPr lang="en-US" dirty="0"/>
              <a:t>Click to Edit Master Title Style</a:t>
            </a:r>
            <a:endParaRPr dirty="0"/>
          </a:p>
        </p:txBody>
      </p:sp>
      <p:sp>
        <p:nvSpPr>
          <p:cNvPr id="11" name="Line 222"/>
          <p:cNvSpPr>
            <a:spLocks noChangeShapeType="1"/>
          </p:cNvSpPr>
          <p:nvPr/>
        </p:nvSpPr>
        <p:spPr bwMode="auto">
          <a:xfrm>
            <a:off x="468314" y="1349360"/>
            <a:ext cx="8207375" cy="0"/>
          </a:xfrm>
          <a:prstGeom prst="line">
            <a:avLst/>
          </a:prstGeom>
          <a:noFill/>
          <a:ln w="38100">
            <a:solidFill>
              <a:srgbClr val="00A9FF"/>
            </a:solidFill>
            <a:round/>
            <a:headEnd/>
            <a:tailEnd/>
          </a:ln>
          <a:effectLst/>
        </p:spPr>
        <p:txBody>
          <a:bodyPr wrap="square" lIns="67500" tIns="35100" rIns="67500" bIns="35100" anchor="ctr">
            <a:spAutoFit/>
          </a:bodyPr>
          <a:lstStyle/>
          <a:p>
            <a:pPr lvl="0" algn="ctr" eaLnBrk="0" hangingPunct="0">
              <a:spcBef>
                <a:spcPct val="50000"/>
              </a:spcBef>
            </a:pPr>
            <a:endParaRPr lang="da-DK" sz="1350"/>
          </a:p>
        </p:txBody>
      </p:sp>
      <p:sp>
        <p:nvSpPr>
          <p:cNvPr id="3" name="Content Placeholder 2"/>
          <p:cNvSpPr>
            <a:spLocks noGrp="1"/>
          </p:cNvSpPr>
          <p:nvPr>
            <p:ph sz="quarter" idx="11" hasCustomPrompt="1"/>
          </p:nvPr>
        </p:nvSpPr>
        <p:spPr>
          <a:xfrm>
            <a:off x="457200" y="2301273"/>
            <a:ext cx="4040188" cy="4128125"/>
          </a:xfrm>
        </p:spPr>
        <p:txBody>
          <a:bodyPr vert="horz"/>
          <a:lstStyle>
            <a:lvl1pPr>
              <a:defRPr sz="1500" baseline="0"/>
            </a:lvl1pPr>
            <a:lvl2pPr>
              <a:defRPr sz="1350"/>
            </a:lvl2pPr>
          </a:lstStyle>
          <a:p>
            <a:pPr lvl="0"/>
            <a:r>
              <a:rPr lang="en-GB" dirty="0"/>
              <a:t>Click to add column 1 text</a:t>
            </a:r>
          </a:p>
        </p:txBody>
      </p:sp>
      <p:sp>
        <p:nvSpPr>
          <p:cNvPr id="5" name="Content Placeholder 4"/>
          <p:cNvSpPr>
            <a:spLocks noGrp="1"/>
          </p:cNvSpPr>
          <p:nvPr>
            <p:ph sz="quarter" idx="12" hasCustomPrompt="1"/>
          </p:nvPr>
        </p:nvSpPr>
        <p:spPr>
          <a:xfrm>
            <a:off x="4645026" y="2301273"/>
            <a:ext cx="4041775" cy="4128125"/>
          </a:xfrm>
        </p:spPr>
        <p:txBody>
          <a:bodyPr vert="horz"/>
          <a:lstStyle>
            <a:lvl1pPr>
              <a:defRPr sz="1500"/>
            </a:lvl1pPr>
            <a:lvl2pPr>
              <a:defRPr sz="1350"/>
            </a:lvl2pPr>
          </a:lstStyle>
          <a:p>
            <a:pPr lvl="0"/>
            <a:r>
              <a:rPr lang="en-GB" dirty="0"/>
              <a:t>Click to add column 2 text</a:t>
            </a:r>
          </a:p>
        </p:txBody>
      </p:sp>
      <p:sp>
        <p:nvSpPr>
          <p:cNvPr id="13" name="Line 222"/>
          <p:cNvSpPr>
            <a:spLocks noChangeShapeType="1"/>
          </p:cNvSpPr>
          <p:nvPr/>
        </p:nvSpPr>
        <p:spPr bwMode="auto">
          <a:xfrm>
            <a:off x="457201" y="2174874"/>
            <a:ext cx="4040187" cy="0"/>
          </a:xfrm>
          <a:prstGeom prst="line">
            <a:avLst/>
          </a:prstGeom>
          <a:noFill/>
          <a:ln w="38100">
            <a:solidFill>
              <a:srgbClr val="00A9FF"/>
            </a:solidFill>
            <a:round/>
            <a:headEnd/>
            <a:tailEnd/>
          </a:ln>
          <a:effectLst/>
        </p:spPr>
        <p:txBody>
          <a:bodyPr wrap="square" lIns="67500" tIns="35100" rIns="67500" bIns="35100" anchor="ctr">
            <a:spAutoFit/>
          </a:bodyPr>
          <a:lstStyle/>
          <a:p>
            <a:pPr lvl="0" algn="ctr" eaLnBrk="0" hangingPunct="0">
              <a:spcBef>
                <a:spcPct val="50000"/>
              </a:spcBef>
            </a:pPr>
            <a:endParaRPr lang="da-DK" sz="1350"/>
          </a:p>
        </p:txBody>
      </p:sp>
      <p:sp>
        <p:nvSpPr>
          <p:cNvPr id="15" name="Line 222"/>
          <p:cNvSpPr>
            <a:spLocks noChangeShapeType="1"/>
          </p:cNvSpPr>
          <p:nvPr/>
        </p:nvSpPr>
        <p:spPr bwMode="auto">
          <a:xfrm>
            <a:off x="4635502" y="2174874"/>
            <a:ext cx="4040187" cy="0"/>
          </a:xfrm>
          <a:prstGeom prst="line">
            <a:avLst/>
          </a:prstGeom>
          <a:noFill/>
          <a:ln w="38100">
            <a:solidFill>
              <a:srgbClr val="00A9FF"/>
            </a:solidFill>
            <a:round/>
            <a:headEnd/>
            <a:tailEnd/>
          </a:ln>
          <a:effectLst/>
        </p:spPr>
        <p:txBody>
          <a:bodyPr wrap="square" lIns="67500" tIns="35100" rIns="67500" bIns="35100" anchor="ctr">
            <a:spAutoFit/>
          </a:bodyPr>
          <a:lstStyle/>
          <a:p>
            <a:pPr lvl="0" algn="ctr" eaLnBrk="0" hangingPunct="0">
              <a:spcBef>
                <a:spcPct val="50000"/>
              </a:spcBef>
            </a:pPr>
            <a:endParaRPr lang="da-DK" sz="1350"/>
          </a:p>
        </p:txBody>
      </p:sp>
      <p:sp>
        <p:nvSpPr>
          <p:cNvPr id="16" name="Slide Number Placeholder 2"/>
          <p:cNvSpPr>
            <a:spLocks noGrp="1"/>
          </p:cNvSpPr>
          <p:nvPr>
            <p:ph type="sldNum" sz="quarter" idx="4"/>
          </p:nvPr>
        </p:nvSpPr>
        <p:spPr>
          <a:xfrm>
            <a:off x="8319315" y="6429398"/>
            <a:ext cx="367486" cy="292079"/>
          </a:xfrm>
          <a:prstGeom prst="rect">
            <a:avLst/>
          </a:prstGeom>
        </p:spPr>
        <p:txBody>
          <a:bodyPr vert="horz" lIns="91440" tIns="45720" rIns="91440" bIns="45720" rtlCol="0" anchor="ctr"/>
          <a:lstStyle>
            <a:lvl1pPr algn="r">
              <a:defRPr sz="825" b="0" i="0">
                <a:solidFill>
                  <a:schemeClr val="tx1">
                    <a:tint val="75000"/>
                  </a:schemeClr>
                </a:solidFill>
                <a:latin typeface="Museo 300"/>
                <a:cs typeface="Museo 300"/>
              </a:defRPr>
            </a:lvl1pPr>
          </a:lstStyle>
          <a:p>
            <a:fld id="{1439A131-75D0-4942-ADDB-D6A95E1F7E2C}" type="slidenum">
              <a:rPr lang="en-US" smtClean="0"/>
              <a:t>‹#›</a:t>
            </a:fld>
            <a:endParaRPr lang="en-US"/>
          </a:p>
        </p:txBody>
      </p:sp>
    </p:spTree>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 Two Contents">
    <p:spTree>
      <p:nvGrpSpPr>
        <p:cNvPr id="1" name="Shape 34"/>
        <p:cNvGrpSpPr/>
        <p:nvPr/>
      </p:nvGrpSpPr>
      <p:grpSpPr>
        <a:xfrm>
          <a:off x="0" y="0"/>
          <a:ext cx="0" cy="0"/>
          <a:chOff x="0" y="0"/>
          <a:chExt cx="0" cy="0"/>
        </a:xfrm>
      </p:grpSpPr>
      <p:sp>
        <p:nvSpPr>
          <p:cNvPr id="10" name="Shape 18"/>
          <p:cNvSpPr txBox="1">
            <a:spLocks noGrp="1"/>
          </p:cNvSpPr>
          <p:nvPr>
            <p:ph type="title" hasCustomPrompt="1"/>
          </p:nvPr>
        </p:nvSpPr>
        <p:spPr>
          <a:xfrm>
            <a:off x="457201" y="741523"/>
            <a:ext cx="7276011" cy="538391"/>
          </a:xfrm>
          <a:prstGeom prst="rect">
            <a:avLst/>
          </a:prstGeom>
          <a:noFill/>
          <a:ln>
            <a:noFill/>
          </a:ln>
        </p:spPr>
        <p:txBody>
          <a:bodyPr lIns="91425" tIns="91425" rIns="91425" bIns="91425" anchor="b" anchorCtr="0"/>
          <a:lstStyle>
            <a:lvl1pPr algn="l" rtl="0">
              <a:spcBef>
                <a:spcPts val="0"/>
              </a:spcBef>
              <a:spcAft>
                <a:spcPts val="0"/>
              </a:spcAft>
              <a:defRPr sz="2100" b="0" i="0">
                <a:solidFill>
                  <a:srgbClr val="21218A"/>
                </a:solidFill>
                <a:latin typeface="+mn-lt"/>
                <a:ea typeface="Arial"/>
                <a:cs typeface="Trebuchet MS Bold"/>
                <a:sym typeface="Arial"/>
              </a:defRPr>
            </a:lvl1pPr>
            <a:lvl2pPr algn="l" rtl="0">
              <a:spcBef>
                <a:spcPts val="0"/>
              </a:spcBef>
              <a:spcAft>
                <a:spcPts val="0"/>
              </a:spcAft>
              <a:defRPr sz="2400">
                <a:solidFill>
                  <a:srgbClr val="666666"/>
                </a:solidFill>
                <a:latin typeface="Arial"/>
                <a:ea typeface="Arial"/>
                <a:cs typeface="Arial"/>
                <a:sym typeface="Arial"/>
              </a:defRPr>
            </a:lvl2pPr>
            <a:lvl3pPr algn="l" rtl="0">
              <a:spcBef>
                <a:spcPts val="0"/>
              </a:spcBef>
              <a:spcAft>
                <a:spcPts val="0"/>
              </a:spcAft>
              <a:defRPr sz="2400">
                <a:solidFill>
                  <a:srgbClr val="666666"/>
                </a:solidFill>
                <a:latin typeface="Arial"/>
                <a:ea typeface="Arial"/>
                <a:cs typeface="Arial"/>
                <a:sym typeface="Arial"/>
              </a:defRPr>
            </a:lvl3pPr>
            <a:lvl4pPr algn="l" rtl="0">
              <a:spcBef>
                <a:spcPts val="0"/>
              </a:spcBef>
              <a:spcAft>
                <a:spcPts val="0"/>
              </a:spcAft>
              <a:defRPr sz="2400">
                <a:solidFill>
                  <a:srgbClr val="666666"/>
                </a:solidFill>
                <a:latin typeface="Arial"/>
                <a:ea typeface="Arial"/>
                <a:cs typeface="Arial"/>
                <a:sym typeface="Arial"/>
              </a:defRPr>
            </a:lvl4pPr>
            <a:lvl5pPr algn="l" rtl="0">
              <a:spcBef>
                <a:spcPts val="0"/>
              </a:spcBef>
              <a:spcAft>
                <a:spcPts val="0"/>
              </a:spcAft>
              <a:defRPr sz="2400">
                <a:solidFill>
                  <a:srgbClr val="666666"/>
                </a:solidFill>
                <a:latin typeface="Arial"/>
                <a:ea typeface="Arial"/>
                <a:cs typeface="Arial"/>
                <a:sym typeface="Arial"/>
              </a:defRPr>
            </a:lvl5pPr>
            <a:lvl6pPr marL="342900" algn="l" rtl="0">
              <a:spcBef>
                <a:spcPts val="0"/>
              </a:spcBef>
              <a:spcAft>
                <a:spcPts val="0"/>
              </a:spcAft>
              <a:defRPr sz="2400">
                <a:solidFill>
                  <a:srgbClr val="666666"/>
                </a:solidFill>
                <a:latin typeface="Arial"/>
                <a:ea typeface="Arial"/>
                <a:cs typeface="Arial"/>
                <a:sym typeface="Arial"/>
              </a:defRPr>
            </a:lvl6pPr>
            <a:lvl7pPr marL="685800" algn="l" rtl="0">
              <a:spcBef>
                <a:spcPts val="0"/>
              </a:spcBef>
              <a:spcAft>
                <a:spcPts val="0"/>
              </a:spcAft>
              <a:defRPr sz="2400">
                <a:solidFill>
                  <a:srgbClr val="666666"/>
                </a:solidFill>
                <a:latin typeface="Arial"/>
                <a:ea typeface="Arial"/>
                <a:cs typeface="Arial"/>
                <a:sym typeface="Arial"/>
              </a:defRPr>
            </a:lvl7pPr>
            <a:lvl8pPr marL="1028700" algn="l" rtl="0">
              <a:spcBef>
                <a:spcPts val="0"/>
              </a:spcBef>
              <a:spcAft>
                <a:spcPts val="0"/>
              </a:spcAft>
              <a:defRPr sz="2400">
                <a:solidFill>
                  <a:srgbClr val="666666"/>
                </a:solidFill>
                <a:latin typeface="Arial"/>
                <a:ea typeface="Arial"/>
                <a:cs typeface="Arial"/>
                <a:sym typeface="Arial"/>
              </a:defRPr>
            </a:lvl8pPr>
            <a:lvl9pPr marL="1371600" algn="l" rtl="0">
              <a:spcBef>
                <a:spcPts val="0"/>
              </a:spcBef>
              <a:spcAft>
                <a:spcPts val="0"/>
              </a:spcAft>
              <a:defRPr sz="2400">
                <a:solidFill>
                  <a:srgbClr val="666666"/>
                </a:solidFill>
                <a:latin typeface="Arial"/>
                <a:ea typeface="Arial"/>
                <a:cs typeface="Arial"/>
                <a:sym typeface="Arial"/>
              </a:defRPr>
            </a:lvl9pPr>
          </a:lstStyle>
          <a:p>
            <a:r>
              <a:rPr lang="en-US" dirty="0"/>
              <a:t>Click to Edit Master Title Style</a:t>
            </a:r>
            <a:endParaRPr dirty="0"/>
          </a:p>
        </p:txBody>
      </p:sp>
      <p:sp>
        <p:nvSpPr>
          <p:cNvPr id="11" name="Line 222"/>
          <p:cNvSpPr>
            <a:spLocks noChangeShapeType="1"/>
          </p:cNvSpPr>
          <p:nvPr/>
        </p:nvSpPr>
        <p:spPr bwMode="auto">
          <a:xfrm>
            <a:off x="468314" y="1349360"/>
            <a:ext cx="8207375" cy="0"/>
          </a:xfrm>
          <a:prstGeom prst="line">
            <a:avLst/>
          </a:prstGeom>
          <a:noFill/>
          <a:ln w="38100">
            <a:solidFill>
              <a:srgbClr val="00A9FF"/>
            </a:solidFill>
            <a:round/>
            <a:headEnd/>
            <a:tailEnd/>
          </a:ln>
          <a:effectLst/>
        </p:spPr>
        <p:txBody>
          <a:bodyPr wrap="square" lIns="67500" tIns="35100" rIns="67500" bIns="35100" anchor="ctr">
            <a:spAutoFit/>
          </a:bodyPr>
          <a:lstStyle/>
          <a:p>
            <a:pPr lvl="0" algn="ctr" eaLnBrk="0" hangingPunct="0">
              <a:spcBef>
                <a:spcPct val="50000"/>
              </a:spcBef>
            </a:pPr>
            <a:endParaRPr lang="da-DK" sz="1350"/>
          </a:p>
        </p:txBody>
      </p:sp>
      <p:sp>
        <p:nvSpPr>
          <p:cNvPr id="3" name="Content Placeholder 2"/>
          <p:cNvSpPr>
            <a:spLocks noGrp="1"/>
          </p:cNvSpPr>
          <p:nvPr>
            <p:ph sz="quarter" idx="11" hasCustomPrompt="1"/>
          </p:nvPr>
        </p:nvSpPr>
        <p:spPr>
          <a:xfrm>
            <a:off x="468313" y="1457325"/>
            <a:ext cx="4024312" cy="4972050"/>
          </a:xfrm>
        </p:spPr>
        <p:txBody>
          <a:bodyPr vert="horz"/>
          <a:lstStyle>
            <a:lvl1pPr marL="97156" indent="0">
              <a:buNone/>
              <a:defRPr sz="1500" baseline="0"/>
            </a:lvl1pPr>
            <a:lvl2pPr>
              <a:defRPr sz="1350"/>
            </a:lvl2pPr>
          </a:lstStyle>
          <a:p>
            <a:pPr lvl="0"/>
            <a:r>
              <a:rPr lang="en-GB" dirty="0"/>
              <a:t>Text or image</a:t>
            </a:r>
          </a:p>
        </p:txBody>
      </p:sp>
      <p:sp>
        <p:nvSpPr>
          <p:cNvPr id="12" name="Content Placeholder 2"/>
          <p:cNvSpPr>
            <a:spLocks noGrp="1"/>
          </p:cNvSpPr>
          <p:nvPr>
            <p:ph sz="quarter" idx="12" hasCustomPrompt="1"/>
          </p:nvPr>
        </p:nvSpPr>
        <p:spPr>
          <a:xfrm>
            <a:off x="4662489" y="1457325"/>
            <a:ext cx="4024312" cy="4972050"/>
          </a:xfrm>
        </p:spPr>
        <p:txBody>
          <a:bodyPr vert="horz"/>
          <a:lstStyle>
            <a:lvl1pPr marL="97156" indent="0">
              <a:buNone/>
              <a:defRPr sz="1500" baseline="0"/>
            </a:lvl1pPr>
            <a:lvl2pPr>
              <a:defRPr sz="1350"/>
            </a:lvl2pPr>
          </a:lstStyle>
          <a:p>
            <a:pPr lvl="0"/>
            <a:r>
              <a:rPr lang="en-GB" dirty="0"/>
              <a:t>Text or object</a:t>
            </a:r>
          </a:p>
        </p:txBody>
      </p:sp>
      <p:sp>
        <p:nvSpPr>
          <p:cNvPr id="13" name="Slide Number Placeholder 2"/>
          <p:cNvSpPr>
            <a:spLocks noGrp="1"/>
          </p:cNvSpPr>
          <p:nvPr>
            <p:ph type="sldNum" sz="quarter" idx="4"/>
          </p:nvPr>
        </p:nvSpPr>
        <p:spPr>
          <a:xfrm>
            <a:off x="8319315" y="6429398"/>
            <a:ext cx="367486" cy="292079"/>
          </a:xfrm>
          <a:prstGeom prst="rect">
            <a:avLst/>
          </a:prstGeom>
        </p:spPr>
        <p:txBody>
          <a:bodyPr vert="horz" lIns="91440" tIns="45720" rIns="91440" bIns="45720" rtlCol="0" anchor="ctr"/>
          <a:lstStyle>
            <a:lvl1pPr algn="r">
              <a:defRPr sz="825" b="0" i="0">
                <a:solidFill>
                  <a:schemeClr val="tx1">
                    <a:tint val="75000"/>
                  </a:schemeClr>
                </a:solidFill>
                <a:latin typeface="Museo 300"/>
                <a:cs typeface="Museo 300"/>
              </a:defRPr>
            </a:lvl1pPr>
          </a:lstStyle>
          <a:p>
            <a:fld id="{1439A131-75D0-4942-ADDB-D6A95E1F7E2C}" type="slidenum">
              <a:rPr lang="en-US" smtClean="0"/>
              <a:t>‹#›</a:t>
            </a:fld>
            <a:endParaRPr lang="en-US"/>
          </a:p>
        </p:txBody>
      </p:sp>
    </p:spTree>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1_Title + Titled Rows">
    <p:spTree>
      <p:nvGrpSpPr>
        <p:cNvPr id="1" name="Shape 34"/>
        <p:cNvGrpSpPr/>
        <p:nvPr/>
      </p:nvGrpSpPr>
      <p:grpSpPr>
        <a:xfrm>
          <a:off x="0" y="0"/>
          <a:ext cx="0" cy="0"/>
          <a:chOff x="0" y="0"/>
          <a:chExt cx="0" cy="0"/>
        </a:xfrm>
      </p:grpSpPr>
      <p:sp>
        <p:nvSpPr>
          <p:cNvPr id="36" name="Shape 36"/>
          <p:cNvSpPr txBox="1">
            <a:spLocks noGrp="1"/>
          </p:cNvSpPr>
          <p:nvPr>
            <p:ph type="body" idx="1" hasCustomPrompt="1"/>
          </p:nvPr>
        </p:nvSpPr>
        <p:spPr>
          <a:xfrm>
            <a:off x="457200" y="1535113"/>
            <a:ext cx="2468898" cy="2351083"/>
          </a:xfrm>
          <a:prstGeom prst="rect">
            <a:avLst/>
          </a:prstGeom>
          <a:noFill/>
          <a:ln>
            <a:noFill/>
          </a:ln>
        </p:spPr>
        <p:txBody>
          <a:bodyPr lIns="91425" tIns="91425" rIns="91425" bIns="91425" anchor="ctr" anchorCtr="0"/>
          <a:lstStyle>
            <a:lvl1pPr marL="0" indent="0" algn="ctr" rtl="0">
              <a:buFont typeface="Arial"/>
              <a:buNone/>
              <a:defRPr sz="1500" b="1" i="0" baseline="0">
                <a:latin typeface="+mn-lt"/>
                <a:cs typeface="Trebuchet MS Bold"/>
              </a:defRPr>
            </a:lvl1pPr>
            <a:lvl2pPr marL="342900" indent="0" rtl="0">
              <a:buFont typeface="Arial"/>
              <a:buNone/>
              <a:defRPr sz="1500" b="1"/>
            </a:lvl2pPr>
            <a:lvl3pPr marL="685800" indent="0" rtl="0">
              <a:buFont typeface="Arial"/>
              <a:buNone/>
              <a:defRPr sz="1350" b="1"/>
            </a:lvl3pPr>
            <a:lvl4pPr marL="1028700" indent="0" rtl="0">
              <a:buFont typeface="Arial"/>
              <a:buNone/>
              <a:defRPr sz="1200" b="1"/>
            </a:lvl4pPr>
            <a:lvl5pPr marL="1371600" indent="0" rtl="0">
              <a:buFont typeface="Arial"/>
              <a:buNone/>
              <a:defRPr sz="1200" b="1"/>
            </a:lvl5pPr>
            <a:lvl6pPr marL="1714500" indent="0" rtl="0">
              <a:buFont typeface="Arial"/>
              <a:buNone/>
              <a:defRPr sz="1200" b="1"/>
            </a:lvl6pPr>
            <a:lvl7pPr marL="2057400" indent="0" rtl="0">
              <a:buFont typeface="Arial"/>
              <a:buNone/>
              <a:defRPr sz="1200" b="1"/>
            </a:lvl7pPr>
            <a:lvl8pPr marL="2400300" indent="0" rtl="0">
              <a:buFont typeface="Arial"/>
              <a:buNone/>
              <a:defRPr sz="1200" b="1"/>
            </a:lvl8pPr>
            <a:lvl9pPr marL="2743200" indent="0" rtl="0">
              <a:buFont typeface="Arial"/>
              <a:buNone/>
              <a:defRPr sz="1200" b="1"/>
            </a:lvl9pPr>
          </a:lstStyle>
          <a:p>
            <a:pPr lvl="0"/>
            <a:r>
              <a:rPr lang="en-US" dirty="0"/>
              <a:t>Click to add sub-title 1</a:t>
            </a:r>
          </a:p>
        </p:txBody>
      </p:sp>
      <p:sp>
        <p:nvSpPr>
          <p:cNvPr id="38" name="Shape 38"/>
          <p:cNvSpPr txBox="1">
            <a:spLocks noGrp="1"/>
          </p:cNvSpPr>
          <p:nvPr>
            <p:ph type="body" idx="3" hasCustomPrompt="1"/>
          </p:nvPr>
        </p:nvSpPr>
        <p:spPr>
          <a:xfrm>
            <a:off x="457200" y="4069073"/>
            <a:ext cx="2468898" cy="2340438"/>
          </a:xfrm>
          <a:prstGeom prst="rect">
            <a:avLst/>
          </a:prstGeom>
          <a:noFill/>
          <a:ln>
            <a:noFill/>
          </a:ln>
        </p:spPr>
        <p:txBody>
          <a:bodyPr lIns="91425" tIns="91425" rIns="91425" bIns="91425" anchor="ctr" anchorCtr="0"/>
          <a:lstStyle>
            <a:lvl1pPr marL="0" indent="0" algn="ctr" rtl="0">
              <a:buFont typeface="Arial"/>
              <a:buNone/>
              <a:defRPr sz="1500" b="1" i="0" baseline="0">
                <a:latin typeface="+mn-lt"/>
                <a:cs typeface="Trebuchet MS Bold"/>
              </a:defRPr>
            </a:lvl1pPr>
            <a:lvl2pPr marL="342900" indent="0" rtl="0">
              <a:buFont typeface="Arial"/>
              <a:buNone/>
              <a:defRPr sz="1500" b="1"/>
            </a:lvl2pPr>
            <a:lvl3pPr marL="685800" indent="0" rtl="0">
              <a:buFont typeface="Arial"/>
              <a:buNone/>
              <a:defRPr sz="1350" b="1"/>
            </a:lvl3pPr>
            <a:lvl4pPr marL="1028700" indent="0" rtl="0">
              <a:buFont typeface="Arial"/>
              <a:buNone/>
              <a:defRPr sz="1200" b="1"/>
            </a:lvl4pPr>
            <a:lvl5pPr marL="1371600" indent="0" rtl="0">
              <a:buFont typeface="Arial"/>
              <a:buNone/>
              <a:defRPr sz="1200" b="1"/>
            </a:lvl5pPr>
            <a:lvl6pPr marL="1714500" indent="0" rtl="0">
              <a:buFont typeface="Arial"/>
              <a:buNone/>
              <a:defRPr sz="1200" b="1"/>
            </a:lvl6pPr>
            <a:lvl7pPr marL="2057400" indent="0" rtl="0">
              <a:buFont typeface="Arial"/>
              <a:buNone/>
              <a:defRPr sz="1200" b="1"/>
            </a:lvl7pPr>
            <a:lvl8pPr marL="2400300" indent="0" rtl="0">
              <a:buFont typeface="Arial"/>
              <a:buNone/>
              <a:defRPr sz="1200" b="1"/>
            </a:lvl8pPr>
            <a:lvl9pPr marL="2743200" indent="0" rtl="0">
              <a:buFont typeface="Arial"/>
              <a:buNone/>
              <a:defRPr sz="1200" b="1"/>
            </a:lvl9pPr>
          </a:lstStyle>
          <a:p>
            <a:pPr lvl="0"/>
            <a:r>
              <a:rPr lang="en-US" dirty="0"/>
              <a:t>Click to add sub-title 2</a:t>
            </a:r>
          </a:p>
        </p:txBody>
      </p:sp>
      <p:sp>
        <p:nvSpPr>
          <p:cNvPr id="10" name="Shape 18"/>
          <p:cNvSpPr txBox="1">
            <a:spLocks noGrp="1"/>
          </p:cNvSpPr>
          <p:nvPr>
            <p:ph type="title"/>
          </p:nvPr>
        </p:nvSpPr>
        <p:spPr>
          <a:xfrm>
            <a:off x="457201" y="755987"/>
            <a:ext cx="7259934" cy="540000"/>
          </a:xfrm>
          <a:prstGeom prst="rect">
            <a:avLst/>
          </a:prstGeom>
          <a:noFill/>
          <a:ln>
            <a:noFill/>
          </a:ln>
        </p:spPr>
        <p:txBody>
          <a:bodyPr lIns="91425" tIns="91425" rIns="91425" bIns="91425" anchor="b" anchorCtr="0"/>
          <a:lstStyle>
            <a:lvl1pPr algn="l" rtl="0">
              <a:spcBef>
                <a:spcPts val="0"/>
              </a:spcBef>
              <a:spcAft>
                <a:spcPts val="0"/>
              </a:spcAft>
              <a:defRPr sz="2100" b="0" i="0">
                <a:solidFill>
                  <a:srgbClr val="21218A"/>
                </a:solidFill>
                <a:latin typeface="+mn-lt"/>
                <a:ea typeface="Arial"/>
                <a:cs typeface="Trebuchet MS Bold"/>
                <a:sym typeface="Arial"/>
              </a:defRPr>
            </a:lvl1pPr>
            <a:lvl2pPr algn="l" rtl="0">
              <a:spcBef>
                <a:spcPts val="0"/>
              </a:spcBef>
              <a:spcAft>
                <a:spcPts val="0"/>
              </a:spcAft>
              <a:defRPr sz="2400">
                <a:solidFill>
                  <a:srgbClr val="666666"/>
                </a:solidFill>
                <a:latin typeface="Arial"/>
                <a:ea typeface="Arial"/>
                <a:cs typeface="Arial"/>
                <a:sym typeface="Arial"/>
              </a:defRPr>
            </a:lvl2pPr>
            <a:lvl3pPr algn="l" rtl="0">
              <a:spcBef>
                <a:spcPts val="0"/>
              </a:spcBef>
              <a:spcAft>
                <a:spcPts val="0"/>
              </a:spcAft>
              <a:defRPr sz="2400">
                <a:solidFill>
                  <a:srgbClr val="666666"/>
                </a:solidFill>
                <a:latin typeface="Arial"/>
                <a:ea typeface="Arial"/>
                <a:cs typeface="Arial"/>
                <a:sym typeface="Arial"/>
              </a:defRPr>
            </a:lvl3pPr>
            <a:lvl4pPr algn="l" rtl="0">
              <a:spcBef>
                <a:spcPts val="0"/>
              </a:spcBef>
              <a:spcAft>
                <a:spcPts val="0"/>
              </a:spcAft>
              <a:defRPr sz="2400">
                <a:solidFill>
                  <a:srgbClr val="666666"/>
                </a:solidFill>
                <a:latin typeface="Arial"/>
                <a:ea typeface="Arial"/>
                <a:cs typeface="Arial"/>
                <a:sym typeface="Arial"/>
              </a:defRPr>
            </a:lvl4pPr>
            <a:lvl5pPr algn="l" rtl="0">
              <a:spcBef>
                <a:spcPts val="0"/>
              </a:spcBef>
              <a:spcAft>
                <a:spcPts val="0"/>
              </a:spcAft>
              <a:defRPr sz="2400">
                <a:solidFill>
                  <a:srgbClr val="666666"/>
                </a:solidFill>
                <a:latin typeface="Arial"/>
                <a:ea typeface="Arial"/>
                <a:cs typeface="Arial"/>
                <a:sym typeface="Arial"/>
              </a:defRPr>
            </a:lvl5pPr>
            <a:lvl6pPr marL="342900" algn="l" rtl="0">
              <a:spcBef>
                <a:spcPts val="0"/>
              </a:spcBef>
              <a:spcAft>
                <a:spcPts val="0"/>
              </a:spcAft>
              <a:defRPr sz="2400">
                <a:solidFill>
                  <a:srgbClr val="666666"/>
                </a:solidFill>
                <a:latin typeface="Arial"/>
                <a:ea typeface="Arial"/>
                <a:cs typeface="Arial"/>
                <a:sym typeface="Arial"/>
              </a:defRPr>
            </a:lvl6pPr>
            <a:lvl7pPr marL="685800" algn="l" rtl="0">
              <a:spcBef>
                <a:spcPts val="0"/>
              </a:spcBef>
              <a:spcAft>
                <a:spcPts val="0"/>
              </a:spcAft>
              <a:defRPr sz="2400">
                <a:solidFill>
                  <a:srgbClr val="666666"/>
                </a:solidFill>
                <a:latin typeface="Arial"/>
                <a:ea typeface="Arial"/>
                <a:cs typeface="Arial"/>
                <a:sym typeface="Arial"/>
              </a:defRPr>
            </a:lvl7pPr>
            <a:lvl8pPr marL="1028700" algn="l" rtl="0">
              <a:spcBef>
                <a:spcPts val="0"/>
              </a:spcBef>
              <a:spcAft>
                <a:spcPts val="0"/>
              </a:spcAft>
              <a:defRPr sz="2400">
                <a:solidFill>
                  <a:srgbClr val="666666"/>
                </a:solidFill>
                <a:latin typeface="Arial"/>
                <a:ea typeface="Arial"/>
                <a:cs typeface="Arial"/>
                <a:sym typeface="Arial"/>
              </a:defRPr>
            </a:lvl8pPr>
            <a:lvl9pPr marL="1371600" algn="l" rtl="0">
              <a:spcBef>
                <a:spcPts val="0"/>
              </a:spcBef>
              <a:spcAft>
                <a:spcPts val="0"/>
              </a:spcAft>
              <a:defRPr sz="2400">
                <a:solidFill>
                  <a:srgbClr val="666666"/>
                </a:solidFill>
                <a:latin typeface="Arial"/>
                <a:ea typeface="Arial"/>
                <a:cs typeface="Arial"/>
                <a:sym typeface="Arial"/>
              </a:defRPr>
            </a:lvl9pPr>
          </a:lstStyle>
          <a:p>
            <a:r>
              <a:rPr lang="en-US" smtClean="0"/>
              <a:t>Click to edit Master title style</a:t>
            </a:r>
            <a:endParaRPr dirty="0"/>
          </a:p>
        </p:txBody>
      </p:sp>
      <p:sp>
        <p:nvSpPr>
          <p:cNvPr id="11" name="Line 222"/>
          <p:cNvSpPr>
            <a:spLocks noChangeShapeType="1"/>
          </p:cNvSpPr>
          <p:nvPr/>
        </p:nvSpPr>
        <p:spPr bwMode="auto">
          <a:xfrm>
            <a:off x="468314" y="1349360"/>
            <a:ext cx="8207375" cy="0"/>
          </a:xfrm>
          <a:prstGeom prst="line">
            <a:avLst/>
          </a:prstGeom>
          <a:noFill/>
          <a:ln w="38100">
            <a:solidFill>
              <a:srgbClr val="00A9FF"/>
            </a:solidFill>
            <a:round/>
            <a:headEnd/>
            <a:tailEnd/>
          </a:ln>
          <a:effectLst/>
        </p:spPr>
        <p:txBody>
          <a:bodyPr wrap="square" lIns="67500" tIns="35100" rIns="67500" bIns="35100" anchor="ctr">
            <a:spAutoFit/>
          </a:bodyPr>
          <a:lstStyle/>
          <a:p>
            <a:pPr lvl="0" algn="ctr" eaLnBrk="0" hangingPunct="0">
              <a:spcBef>
                <a:spcPct val="50000"/>
              </a:spcBef>
            </a:pPr>
            <a:endParaRPr lang="da-DK" sz="1350"/>
          </a:p>
        </p:txBody>
      </p:sp>
      <p:sp>
        <p:nvSpPr>
          <p:cNvPr id="3" name="Content Placeholder 2"/>
          <p:cNvSpPr>
            <a:spLocks noGrp="1"/>
          </p:cNvSpPr>
          <p:nvPr>
            <p:ph sz="quarter" idx="11" hasCustomPrompt="1"/>
          </p:nvPr>
        </p:nvSpPr>
        <p:spPr>
          <a:xfrm>
            <a:off x="3200416" y="1545756"/>
            <a:ext cx="5475273" cy="2340438"/>
          </a:xfrm>
        </p:spPr>
        <p:txBody>
          <a:bodyPr vert="horz"/>
          <a:lstStyle>
            <a:lvl1pPr>
              <a:defRPr sz="1500" baseline="0"/>
            </a:lvl1pPr>
            <a:lvl2pPr>
              <a:defRPr sz="1350"/>
            </a:lvl2pPr>
          </a:lstStyle>
          <a:p>
            <a:pPr lvl="0"/>
            <a:r>
              <a:rPr lang="en-GB" dirty="0"/>
              <a:t>Click to add row 1 item</a:t>
            </a:r>
          </a:p>
        </p:txBody>
      </p:sp>
      <p:sp>
        <p:nvSpPr>
          <p:cNvPr id="5" name="Content Placeholder 4"/>
          <p:cNvSpPr>
            <a:spLocks noGrp="1"/>
          </p:cNvSpPr>
          <p:nvPr>
            <p:ph sz="quarter" idx="12" hasCustomPrompt="1"/>
          </p:nvPr>
        </p:nvSpPr>
        <p:spPr>
          <a:xfrm>
            <a:off x="3200416" y="4069073"/>
            <a:ext cx="5486385" cy="2340438"/>
          </a:xfrm>
        </p:spPr>
        <p:txBody>
          <a:bodyPr vert="horz"/>
          <a:lstStyle>
            <a:lvl1pPr>
              <a:defRPr sz="1500"/>
            </a:lvl1pPr>
            <a:lvl2pPr>
              <a:defRPr sz="1350"/>
            </a:lvl2pPr>
          </a:lstStyle>
          <a:p>
            <a:pPr lvl="0"/>
            <a:r>
              <a:rPr lang="en-GB" dirty="0"/>
              <a:t>Click to add row 2 item</a:t>
            </a:r>
          </a:p>
        </p:txBody>
      </p:sp>
      <p:sp>
        <p:nvSpPr>
          <p:cNvPr id="13" name="Line 222"/>
          <p:cNvSpPr>
            <a:spLocks noChangeShapeType="1"/>
          </p:cNvSpPr>
          <p:nvPr/>
        </p:nvSpPr>
        <p:spPr bwMode="auto">
          <a:xfrm flipV="1">
            <a:off x="457200" y="3958550"/>
            <a:ext cx="2651776" cy="19085"/>
          </a:xfrm>
          <a:prstGeom prst="line">
            <a:avLst/>
          </a:prstGeom>
          <a:noFill/>
          <a:ln w="38100">
            <a:solidFill>
              <a:srgbClr val="00A9FF"/>
            </a:solidFill>
            <a:round/>
            <a:headEnd/>
            <a:tailEnd/>
          </a:ln>
          <a:effectLst/>
        </p:spPr>
        <p:txBody>
          <a:bodyPr wrap="square" lIns="67500" tIns="35100" rIns="67500" bIns="35100" anchor="ctr">
            <a:spAutoFit/>
          </a:bodyPr>
          <a:lstStyle/>
          <a:p>
            <a:pPr lvl="0" algn="ctr" eaLnBrk="0" hangingPunct="0">
              <a:spcBef>
                <a:spcPct val="50000"/>
              </a:spcBef>
            </a:pPr>
            <a:endParaRPr lang="da-DK" sz="1350"/>
          </a:p>
        </p:txBody>
      </p:sp>
      <p:sp>
        <p:nvSpPr>
          <p:cNvPr id="16" name="Slide Number Placeholder 2"/>
          <p:cNvSpPr>
            <a:spLocks noGrp="1"/>
          </p:cNvSpPr>
          <p:nvPr>
            <p:ph type="sldNum" sz="quarter" idx="4"/>
          </p:nvPr>
        </p:nvSpPr>
        <p:spPr>
          <a:xfrm>
            <a:off x="8319315" y="6429398"/>
            <a:ext cx="367486" cy="292079"/>
          </a:xfrm>
          <a:prstGeom prst="rect">
            <a:avLst/>
          </a:prstGeom>
        </p:spPr>
        <p:txBody>
          <a:bodyPr vert="horz" lIns="91440" tIns="45720" rIns="91440" bIns="45720" rtlCol="0" anchor="ctr"/>
          <a:lstStyle>
            <a:lvl1pPr algn="r">
              <a:defRPr sz="825" b="0" i="0">
                <a:solidFill>
                  <a:schemeClr val="tx1">
                    <a:tint val="75000"/>
                  </a:schemeClr>
                </a:solidFill>
                <a:latin typeface="Museo 300"/>
                <a:cs typeface="Museo 300"/>
              </a:defRPr>
            </a:lvl1pPr>
          </a:lstStyle>
          <a:p>
            <a:fld id="{1439A131-75D0-4942-ADDB-D6A95E1F7E2C}" type="slidenum">
              <a:rPr lang="en-US" smtClean="0"/>
              <a:t>‹#›</a:t>
            </a:fld>
            <a:endParaRPr lang="en-US"/>
          </a:p>
        </p:txBody>
      </p:sp>
    </p:spTree>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Click to Add Title</a:t>
            </a:r>
            <a:endParaRPr lang="en-GB" dirty="0"/>
          </a:p>
        </p:txBody>
      </p:sp>
      <p:sp>
        <p:nvSpPr>
          <p:cNvPr id="4" name="Line 222"/>
          <p:cNvSpPr>
            <a:spLocks noChangeShapeType="1"/>
          </p:cNvSpPr>
          <p:nvPr/>
        </p:nvSpPr>
        <p:spPr bwMode="auto">
          <a:xfrm>
            <a:off x="468314" y="1349360"/>
            <a:ext cx="8207375" cy="0"/>
          </a:xfrm>
          <a:prstGeom prst="line">
            <a:avLst/>
          </a:prstGeom>
          <a:noFill/>
          <a:ln w="38100">
            <a:solidFill>
              <a:srgbClr val="00A9FF"/>
            </a:solidFill>
            <a:round/>
            <a:headEnd/>
            <a:tailEnd/>
          </a:ln>
          <a:effectLst/>
        </p:spPr>
        <p:txBody>
          <a:bodyPr wrap="square" lIns="67500" tIns="35100" rIns="67500" bIns="35100" anchor="ctr">
            <a:spAutoFit/>
          </a:bodyPr>
          <a:lstStyle/>
          <a:p>
            <a:pPr lvl="0" algn="ctr" eaLnBrk="0" hangingPunct="0">
              <a:spcBef>
                <a:spcPct val="50000"/>
              </a:spcBef>
            </a:pPr>
            <a:endParaRPr lang="da-DK" sz="1350"/>
          </a:p>
        </p:txBody>
      </p:sp>
      <p:sp>
        <p:nvSpPr>
          <p:cNvPr id="6" name="Slide Number Placeholder 2"/>
          <p:cNvSpPr>
            <a:spLocks noGrp="1"/>
          </p:cNvSpPr>
          <p:nvPr>
            <p:ph type="sldNum" sz="quarter" idx="4"/>
          </p:nvPr>
        </p:nvSpPr>
        <p:spPr>
          <a:xfrm>
            <a:off x="8319315" y="6429398"/>
            <a:ext cx="367486" cy="292079"/>
          </a:xfrm>
          <a:prstGeom prst="rect">
            <a:avLst/>
          </a:prstGeom>
        </p:spPr>
        <p:txBody>
          <a:bodyPr vert="horz" lIns="91440" tIns="45720" rIns="91440" bIns="45720" rtlCol="0" anchor="ctr"/>
          <a:lstStyle>
            <a:lvl1pPr algn="r">
              <a:defRPr sz="825" b="0" i="0">
                <a:solidFill>
                  <a:schemeClr val="tx1">
                    <a:tint val="75000"/>
                  </a:schemeClr>
                </a:solidFill>
                <a:latin typeface="Museo 300"/>
                <a:cs typeface="Museo 300"/>
              </a:defRPr>
            </a:lvl1pPr>
          </a:lstStyle>
          <a:p>
            <a:fld id="{1439A131-75D0-4942-ADDB-D6A95E1F7E2C}" type="slidenum">
              <a:rPr lang="en-US" smtClean="0"/>
              <a:t>‹#›</a:t>
            </a:fld>
            <a:endParaRPr lang="en-US"/>
          </a:p>
        </p:txBody>
      </p:sp>
    </p:spTree>
    <p:custDataLst>
      <p:tags r:id="rId1"/>
    </p:custDataLs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50"/>
        <p:cNvGrpSpPr/>
        <p:nvPr/>
      </p:nvGrpSpPr>
      <p:grpSpPr>
        <a:xfrm>
          <a:off x="0" y="0"/>
          <a:ext cx="0" cy="0"/>
          <a:chOff x="0" y="0"/>
          <a:chExt cx="0" cy="0"/>
        </a:xfrm>
      </p:grpSpPr>
      <p:sp>
        <p:nvSpPr>
          <p:cNvPr id="4" name="Slide Number Placeholder 2"/>
          <p:cNvSpPr>
            <a:spLocks noGrp="1"/>
          </p:cNvSpPr>
          <p:nvPr>
            <p:ph type="sldNum" sz="quarter" idx="4"/>
          </p:nvPr>
        </p:nvSpPr>
        <p:spPr>
          <a:xfrm>
            <a:off x="8319315" y="6429398"/>
            <a:ext cx="367486" cy="292079"/>
          </a:xfrm>
          <a:prstGeom prst="rect">
            <a:avLst/>
          </a:prstGeom>
        </p:spPr>
        <p:txBody>
          <a:bodyPr vert="horz" lIns="91440" tIns="45720" rIns="91440" bIns="45720" rtlCol="0" anchor="ctr"/>
          <a:lstStyle>
            <a:lvl1pPr algn="r">
              <a:defRPr sz="825" b="0" i="0">
                <a:solidFill>
                  <a:schemeClr val="tx1">
                    <a:tint val="75000"/>
                  </a:schemeClr>
                </a:solidFill>
                <a:latin typeface="Museo 300"/>
                <a:cs typeface="Museo 300"/>
              </a:defRPr>
            </a:lvl1pPr>
          </a:lstStyle>
          <a:p>
            <a:fld id="{1439A131-75D0-4942-ADDB-D6A95E1F7E2C}"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Clean Page">
    <p:spTree>
      <p:nvGrpSpPr>
        <p:cNvPr id="1" name="Shape 50"/>
        <p:cNvGrpSpPr/>
        <p:nvPr/>
      </p:nvGrpSpPr>
      <p:grpSpPr>
        <a:xfrm>
          <a:off x="0" y="0"/>
          <a:ext cx="0" cy="0"/>
          <a:chOff x="0" y="0"/>
          <a:chExt cx="0" cy="0"/>
        </a:xfrm>
      </p:grpSpPr>
    </p:spTree>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51503" y="1306270"/>
            <a:ext cx="2734302" cy="1162051"/>
          </a:xfrm>
        </p:spPr>
        <p:txBody>
          <a:bodyPr anchor="t"/>
          <a:lstStyle>
            <a:lvl1pPr algn="l">
              <a:lnSpc>
                <a:spcPct val="80000"/>
              </a:lnSpc>
              <a:defRPr sz="2000" b="1"/>
            </a:lvl1pPr>
          </a:lstStyle>
          <a:p>
            <a:r>
              <a:rPr lang="en-US" dirty="0" smtClean="0"/>
              <a:t>Click to edit Master title style</a:t>
            </a:r>
            <a:endParaRPr lang="en-US" dirty="0"/>
          </a:p>
        </p:txBody>
      </p:sp>
      <p:sp>
        <p:nvSpPr>
          <p:cNvPr id="3" name="Content Placeholder 2"/>
          <p:cNvSpPr>
            <a:spLocks noGrp="1"/>
          </p:cNvSpPr>
          <p:nvPr>
            <p:ph idx="1"/>
          </p:nvPr>
        </p:nvSpPr>
        <p:spPr>
          <a:xfrm>
            <a:off x="3195342" y="1306273"/>
            <a:ext cx="5111750" cy="4862053"/>
          </a:xfrm>
        </p:spPr>
        <p:txBody>
          <a:bodyPr>
            <a:normAutofit/>
          </a:bodyPr>
          <a:lstStyle>
            <a:lvl1pPr marL="192020" indent="-192020">
              <a:lnSpc>
                <a:spcPct val="80000"/>
              </a:lnSpc>
              <a:defRPr sz="1800"/>
            </a:lvl1pPr>
            <a:lvl2pPr>
              <a:lnSpc>
                <a:spcPct val="80000"/>
              </a:lnSpc>
              <a:defRPr sz="1800"/>
            </a:lvl2pPr>
            <a:lvl3pPr>
              <a:lnSpc>
                <a:spcPct val="80000"/>
              </a:lnSpc>
              <a:defRPr sz="1800"/>
            </a:lvl3pPr>
            <a:lvl4pPr>
              <a:lnSpc>
                <a:spcPct val="80000"/>
              </a:lnSpc>
              <a:defRPr sz="1800"/>
            </a:lvl4pPr>
            <a:lvl5pPr>
              <a:lnSpc>
                <a:spcPct val="80000"/>
              </a:lnSpc>
              <a:defRPr sz="18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351503" y="2468322"/>
            <a:ext cx="2734302" cy="3700004"/>
          </a:xfrm>
        </p:spPr>
        <p:txBody>
          <a:bodyPr/>
          <a:lstStyle>
            <a:lvl1pPr marL="192020" indent="-192020">
              <a:lnSpc>
                <a:spcPct val="80000"/>
              </a:lnSpc>
              <a:buFont typeface="Arial"/>
              <a:buChar char="•"/>
              <a:defRPr sz="1400"/>
            </a:lvl1pPr>
            <a:lvl2pPr marL="457189" indent="0">
              <a:buNone/>
              <a:defRPr sz="1200"/>
            </a:lvl2pPr>
            <a:lvl3pPr marL="914378" indent="0">
              <a:buNone/>
              <a:defRPr sz="1000"/>
            </a:lvl3pPr>
            <a:lvl4pPr marL="1371566" indent="0">
              <a:buNone/>
              <a:defRPr sz="900"/>
            </a:lvl4pPr>
            <a:lvl5pPr marL="1828754" indent="0">
              <a:buNone/>
              <a:defRPr sz="900"/>
            </a:lvl5pPr>
            <a:lvl6pPr marL="2285943" indent="0">
              <a:buNone/>
              <a:defRPr sz="900"/>
            </a:lvl6pPr>
            <a:lvl7pPr marL="2743132" indent="0">
              <a:buNone/>
              <a:defRPr sz="900"/>
            </a:lvl7pPr>
            <a:lvl8pPr marL="3200320" indent="0">
              <a:buNone/>
              <a:defRPr sz="900"/>
            </a:lvl8pPr>
            <a:lvl9pPr marL="3657509" indent="0">
              <a:buNone/>
              <a:defRPr sz="900"/>
            </a:lvl9pPr>
          </a:lstStyle>
          <a:p>
            <a:pPr lvl="0"/>
            <a:r>
              <a:rPr lang="en-US" dirty="0" smtClean="0"/>
              <a:t>Click to edit Master text styles</a:t>
            </a:r>
          </a:p>
        </p:txBody>
      </p:sp>
    </p:spTree>
    <p:extLst>
      <p:ext uri="{BB962C8B-B14F-4D97-AF65-F5344CB8AC3E}">
        <p14:creationId xmlns:p14="http://schemas.microsoft.com/office/powerpoint/2010/main" val="63414413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
        <p:cNvGrpSpPr/>
        <p:nvPr/>
      </p:nvGrpSpPr>
      <p:grpSpPr>
        <a:xfrm>
          <a:off x="0" y="0"/>
          <a:ext cx="0" cy="0"/>
          <a:chOff x="0" y="0"/>
          <a:chExt cx="0" cy="0"/>
        </a:xfrm>
      </p:grpSpPr>
      <p:sp>
        <p:nvSpPr>
          <p:cNvPr id="9" name="Shape 9"/>
          <p:cNvSpPr txBox="1">
            <a:spLocks noGrp="1"/>
          </p:cNvSpPr>
          <p:nvPr>
            <p:ph type="body" idx="1"/>
          </p:nvPr>
        </p:nvSpPr>
        <p:spPr>
          <a:xfrm>
            <a:off x="457200" y="1428737"/>
            <a:ext cx="8229600" cy="4828815"/>
          </a:xfrm>
          <a:prstGeom prst="rect">
            <a:avLst/>
          </a:prstGeom>
          <a:noFill/>
          <a:ln>
            <a:noFill/>
          </a:ln>
        </p:spPr>
        <p:txBody>
          <a:bodyPr lIns="91425" tIns="91425" rIns="91425" bIns="91425" anchor="t" anchorCtr="0"/>
          <a:lstStyle>
            <a:lvl1pPr marL="342900" marR="0" indent="-213359" algn="l" rtl="0">
              <a:spcBef>
                <a:spcPts val="100"/>
              </a:spcBef>
              <a:spcAft>
                <a:spcPts val="100"/>
              </a:spcAft>
              <a:buClr>
                <a:srgbClr val="0055B0"/>
              </a:buClr>
              <a:buFont typeface="Arial"/>
              <a:buChar char="▪"/>
              <a:defRPr sz="2400" b="0" i="0" u="none" strike="noStrike" cap="none" baseline="0">
                <a:solidFill>
                  <a:srgbClr val="0055B0"/>
                </a:solidFill>
                <a:latin typeface="Arial"/>
                <a:ea typeface="Arial"/>
                <a:cs typeface="Arial"/>
                <a:sym typeface="Arial"/>
              </a:defRPr>
            </a:lvl1pPr>
            <a:lvl2pPr marL="742950" marR="0" indent="-177800" algn="l" rtl="0">
              <a:spcBef>
                <a:spcPts val="100"/>
              </a:spcBef>
              <a:spcAft>
                <a:spcPts val="100"/>
              </a:spcAft>
              <a:buClr>
                <a:srgbClr val="0070C0"/>
              </a:buClr>
              <a:buFont typeface="Arial"/>
              <a:buChar char="▪"/>
              <a:defRPr sz="2000" b="0" i="0" u="none" strike="noStrike" cap="none" baseline="0">
                <a:solidFill>
                  <a:srgbClr val="0070C0"/>
                </a:solidFill>
                <a:latin typeface="Arial"/>
                <a:ea typeface="Arial"/>
                <a:cs typeface="Arial"/>
                <a:sym typeface="Arial"/>
              </a:defRPr>
            </a:lvl2pPr>
            <a:lvl3pPr marL="1143000" marR="0" indent="-165100" algn="l" rtl="0">
              <a:spcBef>
                <a:spcPts val="100"/>
              </a:spcBef>
              <a:spcAft>
                <a:spcPts val="100"/>
              </a:spcAft>
              <a:buClr>
                <a:srgbClr val="229BB8"/>
              </a:buClr>
              <a:buFont typeface="Arial"/>
              <a:buChar char="▪"/>
              <a:defRPr sz="2000" b="0" i="0" u="none" strike="noStrike" cap="none" baseline="0">
                <a:solidFill>
                  <a:srgbClr val="229BB8"/>
                </a:solidFill>
                <a:latin typeface="Arial"/>
                <a:ea typeface="Arial"/>
                <a:cs typeface="Arial"/>
                <a:sym typeface="Arial"/>
              </a:defRPr>
            </a:lvl3pPr>
            <a:lvl4pPr marL="16002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4pPr>
            <a:lvl5pPr marL="20574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5pPr>
            <a:lvl6pPr marL="25146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6pPr>
            <a:lvl7pPr marL="29718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7pPr>
            <a:lvl8pPr marL="34290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8pPr>
            <a:lvl9pPr marL="38862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9pPr>
          </a:lstStyle>
          <a:p>
            <a:endParaRPr dirty="0"/>
          </a:p>
        </p:txBody>
      </p:sp>
      <p:sp>
        <p:nvSpPr>
          <p:cNvPr id="11" name="Shape 11"/>
          <p:cNvSpPr txBox="1">
            <a:spLocks noGrp="1"/>
          </p:cNvSpPr>
          <p:nvPr>
            <p:ph type="title"/>
          </p:nvPr>
        </p:nvSpPr>
        <p:spPr>
          <a:xfrm>
            <a:off x="457201" y="744214"/>
            <a:ext cx="7276011" cy="547719"/>
          </a:xfrm>
          <a:prstGeom prst="rect">
            <a:avLst/>
          </a:prstGeom>
          <a:noFill/>
          <a:ln>
            <a:noFill/>
          </a:ln>
        </p:spPr>
        <p:txBody>
          <a:bodyPr lIns="91425" tIns="91425" rIns="91425" bIns="91425" anchor="b" anchorCtr="0"/>
          <a:lstStyle>
            <a:lvl1pPr marL="0" marR="0" indent="0" algn="l" rtl="0">
              <a:spcBef>
                <a:spcPts val="0"/>
              </a:spcBef>
              <a:spcAft>
                <a:spcPts val="0"/>
              </a:spcAft>
              <a:defRPr sz="2800" b="0" i="0" u="none" strike="noStrike" cap="none" baseline="0">
                <a:solidFill>
                  <a:srgbClr val="21218A"/>
                </a:solidFill>
                <a:latin typeface="Arial"/>
                <a:ea typeface="Arial"/>
                <a:cs typeface="Arial"/>
                <a:sym typeface="Arial"/>
              </a:defRPr>
            </a:lvl1pPr>
            <a:lvl2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2pPr>
            <a:lvl3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3pPr>
            <a:lvl4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4pPr>
            <a:lvl5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5pPr>
            <a:lvl6pPr marL="457200" marR="0" indent="0" algn="l" rtl="0">
              <a:spcBef>
                <a:spcPts val="0"/>
              </a:spcBef>
              <a:spcAft>
                <a:spcPts val="0"/>
              </a:spcAft>
              <a:defRPr sz="3200" b="0" i="0" u="none" strike="noStrike" cap="none" baseline="0">
                <a:solidFill>
                  <a:srgbClr val="666666"/>
                </a:solidFill>
                <a:latin typeface="Arial"/>
                <a:ea typeface="Arial"/>
                <a:cs typeface="Arial"/>
                <a:sym typeface="Arial"/>
              </a:defRPr>
            </a:lvl6pPr>
            <a:lvl7pPr marL="914400" marR="0" indent="0" algn="l" rtl="0">
              <a:spcBef>
                <a:spcPts val="0"/>
              </a:spcBef>
              <a:spcAft>
                <a:spcPts val="0"/>
              </a:spcAft>
              <a:defRPr sz="3200" b="0" i="0" u="none" strike="noStrike" cap="none" baseline="0">
                <a:solidFill>
                  <a:srgbClr val="666666"/>
                </a:solidFill>
                <a:latin typeface="Arial"/>
                <a:ea typeface="Arial"/>
                <a:cs typeface="Arial"/>
                <a:sym typeface="Arial"/>
              </a:defRPr>
            </a:lvl7pPr>
            <a:lvl8pPr marL="1371600" marR="0" indent="0" algn="l" rtl="0">
              <a:spcBef>
                <a:spcPts val="0"/>
              </a:spcBef>
              <a:spcAft>
                <a:spcPts val="0"/>
              </a:spcAft>
              <a:defRPr sz="3200" b="0" i="0" u="none" strike="noStrike" cap="none" baseline="0">
                <a:solidFill>
                  <a:srgbClr val="666666"/>
                </a:solidFill>
                <a:latin typeface="Arial"/>
                <a:ea typeface="Arial"/>
                <a:cs typeface="Arial"/>
                <a:sym typeface="Arial"/>
              </a:defRPr>
            </a:lvl8pPr>
            <a:lvl9pPr marL="1828800" marR="0" indent="0" algn="l" rtl="0">
              <a:spcBef>
                <a:spcPts val="0"/>
              </a:spcBef>
              <a:spcAft>
                <a:spcPts val="0"/>
              </a:spcAft>
              <a:defRPr sz="3200" b="0" i="0" u="none" strike="noStrike" cap="none" baseline="0">
                <a:solidFill>
                  <a:srgbClr val="666666"/>
                </a:solidFill>
                <a:latin typeface="Arial"/>
                <a:ea typeface="Arial"/>
                <a:cs typeface="Arial"/>
                <a:sym typeface="Arial"/>
              </a:defRPr>
            </a:lvl9pPr>
          </a:lstStyle>
          <a:p>
            <a:endParaRPr dirty="0"/>
          </a:p>
        </p:txBody>
      </p:sp>
      <p:sp>
        <p:nvSpPr>
          <p:cNvPr id="3" name="Slide Number Placeholder 2"/>
          <p:cNvSpPr>
            <a:spLocks noGrp="1"/>
          </p:cNvSpPr>
          <p:nvPr>
            <p:ph type="sldNum" sz="quarter" idx="4"/>
          </p:nvPr>
        </p:nvSpPr>
        <p:spPr>
          <a:xfrm>
            <a:off x="8319315" y="6429398"/>
            <a:ext cx="367486" cy="292079"/>
          </a:xfrm>
          <a:prstGeom prst="rect">
            <a:avLst/>
          </a:prstGeom>
        </p:spPr>
        <p:txBody>
          <a:bodyPr vert="horz" lIns="91440" tIns="45720" rIns="91440" bIns="45720" rtlCol="0" anchor="ctr"/>
          <a:lstStyle>
            <a:lvl1pPr algn="r">
              <a:defRPr sz="825" b="0" i="0">
                <a:solidFill>
                  <a:schemeClr val="tx1">
                    <a:tint val="75000"/>
                  </a:schemeClr>
                </a:solidFill>
                <a:latin typeface="Museo 300"/>
                <a:cs typeface="Museo 300"/>
              </a:defRPr>
            </a:lvl1pPr>
          </a:lstStyle>
          <a:p>
            <a:fld id="{1439A131-75D0-4942-ADDB-D6A95E1F7E2C}" type="slidenum">
              <a:rPr lang="en-US" smtClean="0"/>
              <a:t>‹#›</a:t>
            </a:fld>
            <a:endParaRPr lang="en-US"/>
          </a:p>
        </p:txBody>
      </p:sp>
      <p:pic>
        <p:nvPicPr>
          <p:cNvPr id="7" name="Picture 6" descr="snomed-brand-RGB-small.png"/>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7858125" y="190502"/>
            <a:ext cx="1104898" cy="1104898"/>
          </a:xfrm>
          <a:prstGeom prst="rect">
            <a:avLst/>
          </a:prstGeom>
        </p:spPr>
      </p:pic>
    </p:spTree>
    <p:extLst>
      <p:ext uri="{BB962C8B-B14F-4D97-AF65-F5344CB8AC3E}">
        <p14:creationId xmlns:p14="http://schemas.microsoft.com/office/powerpoint/2010/main" val="105887252"/>
      </p:ext>
    </p:extLst>
  </p:cSld>
  <p:clrMap bg1="lt1" tx1="dk1" bg2="dk2" tx2="lt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1" r:id="rId9"/>
    <p:sldLayoutId id="2147483672" r:id="rId10"/>
  </p:sldLayoutIdLst>
  <p:txStyles>
    <p:titleStyle>
      <a:defPPr marR="0" algn="l" rtl="0">
        <a:lnSpc>
          <a:spcPct val="100000"/>
        </a:lnSpc>
        <a:spcBef>
          <a:spcPts val="0"/>
        </a:spcBef>
        <a:spcAft>
          <a:spcPts val="0"/>
        </a:spcAft>
      </a:defPPr>
      <a:lvl1pPr marR="0" algn="l" rtl="0" eaLnBrk="1" hangingPunct="1">
        <a:lnSpc>
          <a:spcPct val="100000"/>
        </a:lnSpc>
        <a:spcBef>
          <a:spcPts val="0"/>
        </a:spcBef>
        <a:spcAft>
          <a:spcPts val="0"/>
        </a:spcAft>
        <a:buNone/>
        <a:defRPr sz="1050" b="1" i="1" u="none" strike="noStrike" cap="none" baseline="0">
          <a:solidFill>
            <a:srgbClr val="000000"/>
          </a:solidFill>
          <a:latin typeface="Trebuchet MS Bold"/>
          <a:ea typeface="Arial"/>
          <a:cs typeface="Trebuchet MS Bold"/>
          <a:sym typeface="Arial"/>
          <a:rtl val="0"/>
        </a:defRPr>
      </a:lvl1pPr>
      <a:lvl2pPr marR="0" algn="l" rtl="0" eaLnBrk="1" hangingPunct="1">
        <a:lnSpc>
          <a:spcPct val="100000"/>
        </a:lnSpc>
        <a:spcBef>
          <a:spcPts val="0"/>
        </a:spcBef>
        <a:spcAft>
          <a:spcPts val="0"/>
        </a:spcAft>
        <a:buNone/>
        <a:defRPr sz="105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eaLnBrk="1" hangingPunct="1">
        <a:lnSpc>
          <a:spcPct val="100000"/>
        </a:lnSpc>
        <a:spcBef>
          <a:spcPts val="0"/>
        </a:spcBef>
        <a:spcAft>
          <a:spcPts val="0"/>
        </a:spcAft>
        <a:buNone/>
        <a:defRPr sz="1050" b="1" i="1" u="none" strike="noStrike" cap="none" baseline="0">
          <a:solidFill>
            <a:srgbClr val="000000"/>
          </a:solidFill>
          <a:latin typeface="Trebuchet MS"/>
          <a:ea typeface="Arial"/>
          <a:cs typeface="Trebuchet MS"/>
          <a:sym typeface="Arial"/>
          <a:rtl val="0"/>
        </a:defRPr>
      </a:lvl1pPr>
      <a:lvl2pPr marR="0" algn="l" rtl="0" eaLnBrk="1" hangingPunct="1">
        <a:lnSpc>
          <a:spcPct val="100000"/>
        </a:lnSpc>
        <a:spcBef>
          <a:spcPts val="0"/>
        </a:spcBef>
        <a:spcAft>
          <a:spcPts val="0"/>
        </a:spcAft>
        <a:buNone/>
        <a:defRPr sz="1050" b="1" i="1" u="none" strike="noStrike" cap="none" baseline="0">
          <a:solidFill>
            <a:srgbClr val="000000"/>
          </a:solidFill>
          <a:latin typeface="Arial"/>
          <a:ea typeface="Arial"/>
          <a:cs typeface="Arial"/>
          <a:sym typeface="Arial"/>
          <a:rtl val="0"/>
        </a:defRPr>
      </a:lvl2pPr>
      <a:lvl3pPr marR="0" algn="l" rtl="0" eaLnBrk="1" hangingPunct="1">
        <a:lnSpc>
          <a:spcPct val="100000"/>
        </a:lnSpc>
        <a:spcBef>
          <a:spcPts val="0"/>
        </a:spcBef>
        <a:spcAft>
          <a:spcPts val="0"/>
        </a:spcAft>
        <a:buNone/>
        <a:defRPr sz="1050" b="1" i="1" u="none" strike="noStrike" cap="none" baseline="0">
          <a:solidFill>
            <a:srgbClr val="000000"/>
          </a:solidFill>
          <a:latin typeface="Arial"/>
          <a:ea typeface="Arial"/>
          <a:cs typeface="Arial"/>
          <a:sym typeface="Arial"/>
          <a:rtl val="0"/>
        </a:defRPr>
      </a:lvl3pPr>
      <a:lvl4pPr marR="0" algn="l" rtl="0" eaLnBrk="1" hangingPunct="1">
        <a:lnSpc>
          <a:spcPct val="100000"/>
        </a:lnSpc>
        <a:spcBef>
          <a:spcPts val="0"/>
        </a:spcBef>
        <a:spcAft>
          <a:spcPts val="0"/>
        </a:spcAft>
        <a:buNone/>
        <a:defRPr sz="1050" b="1" i="1" u="none" strike="noStrike" cap="none" baseline="0">
          <a:solidFill>
            <a:srgbClr val="000000"/>
          </a:solidFill>
          <a:latin typeface="Arial"/>
          <a:ea typeface="Arial"/>
          <a:cs typeface="Arial"/>
          <a:sym typeface="Arial"/>
          <a:rtl val="0"/>
        </a:defRPr>
      </a:lvl4pPr>
      <a:lvl5pPr marR="0" algn="l" rtl="0" eaLnBrk="1" hangingPunct="1">
        <a:lnSpc>
          <a:spcPct val="100000"/>
        </a:lnSpc>
        <a:spcBef>
          <a:spcPts val="0"/>
        </a:spcBef>
        <a:spcAft>
          <a:spcPts val="0"/>
        </a:spcAft>
        <a:buNone/>
        <a:defRPr sz="1050" b="1" i="1" u="none" strike="noStrike" cap="none" baseline="0">
          <a:solidFill>
            <a:srgbClr val="000000"/>
          </a:solidFill>
          <a:latin typeface="Arial"/>
          <a:ea typeface="Arial"/>
          <a:cs typeface="Arial"/>
          <a:sym typeface="Arial"/>
          <a:rtl val="0"/>
        </a:defRPr>
      </a:lvl5pPr>
      <a:lvl6pPr marR="0" algn="l" rtl="0" eaLnBrk="1" hangingPunct="1">
        <a:lnSpc>
          <a:spcPct val="100000"/>
        </a:lnSpc>
        <a:spcBef>
          <a:spcPts val="0"/>
        </a:spcBef>
        <a:spcAft>
          <a:spcPts val="0"/>
        </a:spcAft>
        <a:buNone/>
        <a:defRPr sz="1050" b="0" i="0" u="none" strike="noStrike" cap="none" baseline="0">
          <a:solidFill>
            <a:srgbClr val="000000"/>
          </a:solidFill>
          <a:latin typeface="Arial"/>
          <a:ea typeface="Arial"/>
          <a:cs typeface="Arial"/>
          <a:sym typeface="Arial"/>
          <a:rtl val="0"/>
        </a:defRPr>
      </a:lvl6pPr>
      <a:lvl7pPr marR="0" algn="l" rtl="0" eaLnBrk="1" hangingPunct="1">
        <a:lnSpc>
          <a:spcPct val="100000"/>
        </a:lnSpc>
        <a:spcBef>
          <a:spcPts val="0"/>
        </a:spcBef>
        <a:spcAft>
          <a:spcPts val="0"/>
        </a:spcAft>
        <a:buNone/>
        <a:defRPr sz="1050" b="0" i="0" u="none" strike="noStrike" cap="none" baseline="0">
          <a:solidFill>
            <a:srgbClr val="000000"/>
          </a:solidFill>
          <a:latin typeface="Arial"/>
          <a:ea typeface="Arial"/>
          <a:cs typeface="Arial"/>
          <a:sym typeface="Arial"/>
          <a:rtl val="0"/>
        </a:defRPr>
      </a:lvl7pPr>
      <a:lvl8pPr marR="0" algn="l" rtl="0" eaLnBrk="1" hangingPunct="1">
        <a:lnSpc>
          <a:spcPct val="100000"/>
        </a:lnSpc>
        <a:spcBef>
          <a:spcPts val="0"/>
        </a:spcBef>
        <a:spcAft>
          <a:spcPts val="0"/>
        </a:spcAft>
        <a:buNone/>
        <a:defRPr sz="1050" b="0" i="0" u="none" strike="noStrike" cap="none" baseline="0">
          <a:solidFill>
            <a:srgbClr val="000000"/>
          </a:solidFill>
          <a:latin typeface="Arial"/>
          <a:ea typeface="Arial"/>
          <a:cs typeface="Arial"/>
          <a:sym typeface="Arial"/>
          <a:rtl val="0"/>
        </a:defRPr>
      </a:lvl8pPr>
      <a:lvl9pPr marR="0" algn="l" rtl="0" eaLnBrk="1" hangingPunct="1">
        <a:lnSpc>
          <a:spcPct val="100000"/>
        </a:lnSpc>
        <a:spcBef>
          <a:spcPts val="0"/>
        </a:spcBef>
        <a:spcAft>
          <a:spcPts val="0"/>
        </a:spcAft>
        <a:buNone/>
        <a:defRPr sz="105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eaLnBrk="1" hangingPunct="1">
        <a:lnSpc>
          <a:spcPct val="100000"/>
        </a:lnSpc>
        <a:spcBef>
          <a:spcPts val="0"/>
        </a:spcBef>
        <a:spcAft>
          <a:spcPts val="0"/>
        </a:spcAft>
        <a:buNone/>
        <a:defRPr sz="1050" b="0" i="0" u="none" strike="noStrike" cap="none" baseline="0">
          <a:solidFill>
            <a:srgbClr val="000000"/>
          </a:solidFill>
          <a:latin typeface="Arial"/>
          <a:ea typeface="Arial"/>
          <a:cs typeface="Arial"/>
          <a:sym typeface="Arial"/>
          <a:rtl val="0"/>
        </a:defRPr>
      </a:lvl1pPr>
      <a:lvl2pPr marR="0" algn="l" rtl="0" eaLnBrk="1" hangingPunct="1">
        <a:lnSpc>
          <a:spcPct val="100000"/>
        </a:lnSpc>
        <a:spcBef>
          <a:spcPts val="0"/>
        </a:spcBef>
        <a:spcAft>
          <a:spcPts val="0"/>
        </a:spcAft>
        <a:buNone/>
        <a:defRPr sz="1050" b="0" i="0" u="none" strike="noStrike" cap="none" baseline="0">
          <a:solidFill>
            <a:srgbClr val="000000"/>
          </a:solidFill>
          <a:latin typeface="Arial"/>
          <a:ea typeface="Arial"/>
          <a:cs typeface="Arial"/>
          <a:sym typeface="Arial"/>
          <a:rtl val="0"/>
        </a:defRPr>
      </a:lvl2pPr>
      <a:lvl3pPr marR="0" algn="l" rtl="0" eaLnBrk="1" hangingPunct="1">
        <a:lnSpc>
          <a:spcPct val="100000"/>
        </a:lnSpc>
        <a:spcBef>
          <a:spcPts val="0"/>
        </a:spcBef>
        <a:spcAft>
          <a:spcPts val="0"/>
        </a:spcAft>
        <a:buNone/>
        <a:defRPr sz="1050" b="0" i="0" u="none" strike="noStrike" cap="none" baseline="0">
          <a:solidFill>
            <a:srgbClr val="000000"/>
          </a:solidFill>
          <a:latin typeface="Arial"/>
          <a:ea typeface="Arial"/>
          <a:cs typeface="Arial"/>
          <a:sym typeface="Arial"/>
          <a:rtl val="0"/>
        </a:defRPr>
      </a:lvl3pPr>
      <a:lvl4pPr marR="0" algn="l" rtl="0" eaLnBrk="1" hangingPunct="1">
        <a:lnSpc>
          <a:spcPct val="100000"/>
        </a:lnSpc>
        <a:spcBef>
          <a:spcPts val="0"/>
        </a:spcBef>
        <a:spcAft>
          <a:spcPts val="0"/>
        </a:spcAft>
        <a:buNone/>
        <a:defRPr sz="1050" b="0" i="0" u="none" strike="noStrike" cap="none" baseline="0">
          <a:solidFill>
            <a:srgbClr val="000000"/>
          </a:solidFill>
          <a:latin typeface="Arial"/>
          <a:ea typeface="Arial"/>
          <a:cs typeface="Arial"/>
          <a:sym typeface="Arial"/>
          <a:rtl val="0"/>
        </a:defRPr>
      </a:lvl4pPr>
      <a:lvl5pPr marR="0" algn="l" rtl="0" eaLnBrk="1" hangingPunct="1">
        <a:lnSpc>
          <a:spcPct val="100000"/>
        </a:lnSpc>
        <a:spcBef>
          <a:spcPts val="0"/>
        </a:spcBef>
        <a:spcAft>
          <a:spcPts val="0"/>
        </a:spcAft>
        <a:buNone/>
        <a:defRPr sz="1050" b="0" i="0" u="none" strike="noStrike" cap="none" baseline="0">
          <a:solidFill>
            <a:srgbClr val="000000"/>
          </a:solidFill>
          <a:latin typeface="Arial"/>
          <a:ea typeface="Arial"/>
          <a:cs typeface="Arial"/>
          <a:sym typeface="Arial"/>
          <a:rtl val="0"/>
        </a:defRPr>
      </a:lvl5pPr>
      <a:lvl6pPr marR="0" algn="l" rtl="0" eaLnBrk="1" hangingPunct="1">
        <a:lnSpc>
          <a:spcPct val="100000"/>
        </a:lnSpc>
        <a:spcBef>
          <a:spcPts val="0"/>
        </a:spcBef>
        <a:spcAft>
          <a:spcPts val="0"/>
        </a:spcAft>
        <a:buNone/>
        <a:defRPr sz="1050" b="0" i="0" u="none" strike="noStrike" cap="none" baseline="0">
          <a:solidFill>
            <a:srgbClr val="000000"/>
          </a:solidFill>
          <a:latin typeface="Arial"/>
          <a:ea typeface="Arial"/>
          <a:cs typeface="Arial"/>
          <a:sym typeface="Arial"/>
          <a:rtl val="0"/>
        </a:defRPr>
      </a:lvl6pPr>
      <a:lvl7pPr marR="0" algn="l" rtl="0" eaLnBrk="1" hangingPunct="1">
        <a:lnSpc>
          <a:spcPct val="100000"/>
        </a:lnSpc>
        <a:spcBef>
          <a:spcPts val="0"/>
        </a:spcBef>
        <a:spcAft>
          <a:spcPts val="0"/>
        </a:spcAft>
        <a:buNone/>
        <a:defRPr sz="1050" b="0" i="0" u="none" strike="noStrike" cap="none" baseline="0">
          <a:solidFill>
            <a:srgbClr val="000000"/>
          </a:solidFill>
          <a:latin typeface="Arial"/>
          <a:ea typeface="Arial"/>
          <a:cs typeface="Arial"/>
          <a:sym typeface="Arial"/>
          <a:rtl val="0"/>
        </a:defRPr>
      </a:lvl7pPr>
      <a:lvl8pPr marR="0" algn="l" rtl="0" eaLnBrk="1" hangingPunct="1">
        <a:lnSpc>
          <a:spcPct val="100000"/>
        </a:lnSpc>
        <a:spcBef>
          <a:spcPts val="0"/>
        </a:spcBef>
        <a:spcAft>
          <a:spcPts val="0"/>
        </a:spcAft>
        <a:buNone/>
        <a:defRPr sz="1050" b="0" i="0" u="none" strike="noStrike" cap="none" baseline="0">
          <a:solidFill>
            <a:srgbClr val="000000"/>
          </a:solidFill>
          <a:latin typeface="Arial"/>
          <a:ea typeface="Arial"/>
          <a:cs typeface="Arial"/>
          <a:sym typeface="Arial"/>
          <a:rtl val="0"/>
        </a:defRPr>
      </a:lvl8pPr>
      <a:lvl9pPr marR="0" algn="l" rtl="0" eaLnBrk="1" hangingPunct="1">
        <a:lnSpc>
          <a:spcPct val="100000"/>
        </a:lnSpc>
        <a:spcBef>
          <a:spcPts val="0"/>
        </a:spcBef>
        <a:spcAft>
          <a:spcPts val="0"/>
        </a:spcAft>
        <a:buNone/>
        <a:defRPr sz="105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jpeg"/><Relationship Id="rId3"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nomed.org/elearning" TargetMode="External"/><Relationship Id="rId3" Type="http://schemas.openxmlformats.org/officeDocument/2006/relationships/image" Target="../media/image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nomed.org/elearning" TargetMode="External"/><Relationship Id="rId3" Type="http://schemas.openxmlformats.org/officeDocument/2006/relationships/image" Target="../media/image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4.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4.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11.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hyperlink" Target="http://snomed.org/elearning)" TargetMode="Externa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hyperlink" Target="http://snomedexpo.org/" TargetMode="Externa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gi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3.tiff"/><Relationship Id="rId4" Type="http://schemas.openxmlformats.org/officeDocument/2006/relationships/image" Target="../media/image14.tiff"/><Relationship Id="rId1" Type="http://schemas.openxmlformats.org/officeDocument/2006/relationships/slideLayout" Target="../slideLayouts/slideLayout7.xml"/><Relationship Id="rId2" Type="http://schemas.openxmlformats.org/officeDocument/2006/relationships/notesSlide" Target="../notesSlides/notesSlide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confluence.ihtsdotools.org/display/ELAG/Declaration+of+Interests" TargetMode="External"/><Relationship Id="rId3" Type="http://schemas.openxmlformats.org/officeDocument/2006/relationships/image" Target="../media/image6.gi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confluence.ihtsdotools.org/display/MEMBERFORUM/2017/08/08/Call+for+Advisory+Group+Nominations:+Deadline:+Wednesday,+23rd+August+2017" TargetMode="External"/><Relationship Id="rId3" Type="http://schemas.openxmlformats.org/officeDocument/2006/relationships/image" Target="../media/image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6684912.jpg"/>
          <p:cNvPicPr>
            <a:picLocks noChangeAspect="1"/>
          </p:cNvPicPr>
          <p:nvPr/>
        </p:nvPicPr>
        <p:blipFill>
          <a:blip r:embed="rId2" cstate="print">
            <a:extLst/>
          </a:blip>
          <a:srcRect l="12845" t="33876" r="973" b="28536"/>
          <a:stretch>
            <a:fillRect/>
          </a:stretch>
        </p:blipFill>
        <p:spPr>
          <a:xfrm>
            <a:off x="1" y="5013170"/>
            <a:ext cx="9143999" cy="1844830"/>
          </a:xfrm>
          <a:prstGeom prst="rect">
            <a:avLst/>
          </a:prstGeom>
          <a:ln w="3175">
            <a:miter lim="400000"/>
          </a:ln>
        </p:spPr>
      </p:pic>
      <p:pic>
        <p:nvPicPr>
          <p:cNvPr id="2" name="Picture 1"/>
          <p:cNvPicPr>
            <a:picLocks noChangeAspect="1"/>
          </p:cNvPicPr>
          <p:nvPr/>
        </p:nvPicPr>
        <p:blipFill rotWithShape="1">
          <a:blip r:embed="rId3" cstate="print"/>
          <a:srcRect r="55307"/>
          <a:stretch/>
        </p:blipFill>
        <p:spPr>
          <a:xfrm>
            <a:off x="371939" y="732055"/>
            <a:ext cx="3005353" cy="3028770"/>
          </a:xfrm>
          <a:prstGeom prst="rect">
            <a:avLst/>
          </a:prstGeom>
        </p:spPr>
      </p:pic>
      <p:sp>
        <p:nvSpPr>
          <p:cNvPr id="7" name="Shape 166"/>
          <p:cNvSpPr/>
          <p:nvPr/>
        </p:nvSpPr>
        <p:spPr>
          <a:xfrm>
            <a:off x="5214642" y="3922458"/>
            <a:ext cx="3800283" cy="871930"/>
          </a:xfrm>
          <a:prstGeom prst="rect">
            <a:avLst/>
          </a:prstGeom>
          <a:noFill/>
          <a:ln w="3175" cap="flat">
            <a:noFill/>
            <a:miter lim="400000"/>
          </a:ln>
          <a:effectLst/>
          <a:extLst>
            <a:ext uri="{C572A759-6A51-4108-AA02-DFA0A04FC94B}">
              <ma14:wrappingTextBoxFlag xmlns:ma14="http://schemas.microsoft.com/office/mac/drawingml/2011/main" val="1"/>
            </a:ext>
          </a:extLst>
        </p:spPr>
        <p:txBody>
          <a:bodyPr wrap="square" lIns="10160" tIns="10160" rIns="10160" bIns="10160" numCol="1" anchor="ctr">
            <a:noAutofit/>
          </a:bodyPr>
          <a:lstStyle/>
          <a:p>
            <a:pPr algn="r">
              <a:spcBef>
                <a:spcPts val="200"/>
              </a:spcBef>
              <a:defRPr sz="2800" i="1" spc="0">
                <a:solidFill>
                  <a:srgbClr val="A6AAA9"/>
                </a:solidFill>
                <a:latin typeface="Museo Sans 500"/>
                <a:ea typeface="Museo Sans 500"/>
                <a:cs typeface="Museo Sans 500"/>
                <a:sym typeface="Museo Sans 500"/>
              </a:defRPr>
            </a:pPr>
            <a:r>
              <a:rPr lang="en-US" sz="2000" dirty="0" smtClean="0">
                <a:solidFill>
                  <a:schemeClr val="bg2">
                    <a:lumMod val="95000"/>
                    <a:lumOff val="5000"/>
                  </a:schemeClr>
                </a:solidFill>
                <a:latin typeface="+mj-lt"/>
                <a:ea typeface="Trebuchet MS" charset="0"/>
                <a:cs typeface="Trebuchet MS" charset="0"/>
              </a:rPr>
              <a:t>Linda Bird</a:t>
            </a:r>
          </a:p>
          <a:p>
            <a:pPr algn="r">
              <a:spcBef>
                <a:spcPts val="200"/>
              </a:spcBef>
              <a:defRPr sz="2800" i="1" spc="0">
                <a:solidFill>
                  <a:srgbClr val="A6AAA9"/>
                </a:solidFill>
                <a:latin typeface="Museo Sans 500"/>
                <a:ea typeface="Museo Sans 500"/>
                <a:cs typeface="Museo Sans 500"/>
                <a:sym typeface="Museo Sans 500"/>
              </a:defRPr>
            </a:pPr>
            <a:r>
              <a:rPr lang="en-US" sz="2000" dirty="0" smtClean="0">
                <a:solidFill>
                  <a:schemeClr val="bg2">
                    <a:lumMod val="95000"/>
                    <a:lumOff val="5000"/>
                  </a:schemeClr>
                </a:solidFill>
                <a:latin typeface="+mj-lt"/>
                <a:ea typeface="Trebuchet MS" charset="0"/>
                <a:cs typeface="Trebuchet MS" charset="0"/>
              </a:rPr>
              <a:t>Head of Product Support</a:t>
            </a:r>
            <a:endParaRPr lang="en-US" sz="2000" dirty="0">
              <a:solidFill>
                <a:schemeClr val="bg2">
                  <a:lumMod val="95000"/>
                  <a:lumOff val="5000"/>
                </a:schemeClr>
              </a:solidFill>
              <a:latin typeface="+mj-lt"/>
              <a:ea typeface="Trebuchet MS" charset="0"/>
              <a:cs typeface="Trebuchet MS" charset="0"/>
            </a:endParaRPr>
          </a:p>
        </p:txBody>
      </p:sp>
      <p:sp>
        <p:nvSpPr>
          <p:cNvPr id="6" name="Shape 166"/>
          <p:cNvSpPr/>
          <p:nvPr/>
        </p:nvSpPr>
        <p:spPr>
          <a:xfrm>
            <a:off x="3533479" y="1828800"/>
            <a:ext cx="5481446" cy="1620456"/>
          </a:xfrm>
          <a:prstGeom prst="rect">
            <a:avLst/>
          </a:prstGeom>
          <a:noFill/>
          <a:ln w="3175" cap="flat">
            <a:noFill/>
            <a:miter lim="400000"/>
          </a:ln>
          <a:effectLst/>
          <a:extLst>
            <a:ext uri="{C572A759-6A51-4108-AA02-DFA0A04FC94B}">
              <ma14:wrappingTextBoxFlag xmlns:ma14="http://schemas.microsoft.com/office/mac/drawingml/2011/main" val="1"/>
            </a:ext>
          </a:extLst>
        </p:spPr>
        <p:txBody>
          <a:bodyPr wrap="square" lIns="10160" tIns="10160" rIns="10160" bIns="10160" numCol="1" anchor="ctr">
            <a:noAutofit/>
          </a:bodyPr>
          <a:lstStyle/>
          <a:p>
            <a:pPr>
              <a:defRPr sz="2800" spc="0">
                <a:solidFill>
                  <a:srgbClr val="53585F"/>
                </a:solidFill>
                <a:latin typeface="Museo Sans 500"/>
                <a:ea typeface="Museo Sans 500"/>
                <a:cs typeface="Museo Sans 500"/>
                <a:sym typeface="Museo Sans 500"/>
              </a:defRPr>
            </a:pPr>
            <a:r>
              <a:rPr lang="en-US" sz="2800" b="1" dirty="0" smtClean="0">
                <a:solidFill>
                  <a:schemeClr val="accent2">
                    <a:lumMod val="75000"/>
                  </a:schemeClr>
                </a:solidFill>
                <a:latin typeface="+mj-lt"/>
                <a:ea typeface="Trebuchet MS" charset="0"/>
                <a:cs typeface="Trebuchet MS" charset="0"/>
              </a:rPr>
              <a:t>E-Learning Advisory Group</a:t>
            </a:r>
            <a:endParaRPr sz="2800" b="1" dirty="0" smtClean="0">
              <a:solidFill>
                <a:schemeClr val="accent2">
                  <a:lumMod val="75000"/>
                </a:schemeClr>
              </a:solidFill>
              <a:latin typeface="+mj-lt"/>
              <a:ea typeface="Trebuchet MS" charset="0"/>
              <a:cs typeface="Trebuchet MS" charset="0"/>
            </a:endParaRPr>
          </a:p>
          <a:p>
            <a:pPr algn="ctr">
              <a:spcBef>
                <a:spcPts val="1238"/>
              </a:spcBef>
              <a:defRPr sz="2800" i="1" spc="0">
                <a:solidFill>
                  <a:srgbClr val="A6AAA9"/>
                </a:solidFill>
                <a:latin typeface="Museo Sans 500"/>
                <a:ea typeface="Museo Sans 500"/>
                <a:cs typeface="Museo Sans 500"/>
                <a:sym typeface="Museo Sans 500"/>
              </a:defRPr>
            </a:pPr>
            <a:r>
              <a:rPr lang="en-US" sz="2400" dirty="0" smtClean="0">
                <a:solidFill>
                  <a:schemeClr val="accent2">
                    <a:lumMod val="75000"/>
                  </a:schemeClr>
                </a:solidFill>
                <a:latin typeface="+mj-lt"/>
                <a:ea typeface="Trebuchet MS" charset="0"/>
                <a:cs typeface="Trebuchet MS" charset="0"/>
              </a:rPr>
              <a:t>Thursday 31</a:t>
            </a:r>
            <a:r>
              <a:rPr lang="en-US" sz="2400" baseline="30000" dirty="0" smtClean="0">
                <a:solidFill>
                  <a:schemeClr val="accent2">
                    <a:lumMod val="75000"/>
                  </a:schemeClr>
                </a:solidFill>
                <a:latin typeface="+mj-lt"/>
                <a:ea typeface="Trebuchet MS" charset="0"/>
                <a:cs typeface="Trebuchet MS" charset="0"/>
              </a:rPr>
              <a:t>st</a:t>
            </a:r>
            <a:r>
              <a:rPr lang="en-US" sz="2400" dirty="0" smtClean="0">
                <a:solidFill>
                  <a:schemeClr val="accent2">
                    <a:lumMod val="75000"/>
                  </a:schemeClr>
                </a:solidFill>
                <a:latin typeface="+mj-lt"/>
                <a:ea typeface="Trebuchet MS" charset="0"/>
                <a:cs typeface="Trebuchet MS" charset="0"/>
              </a:rPr>
              <a:t> August 2017</a:t>
            </a:r>
          </a:p>
          <a:p>
            <a:pPr algn="ctr">
              <a:spcBef>
                <a:spcPts val="38"/>
              </a:spcBef>
              <a:defRPr sz="2800" i="1" spc="0">
                <a:solidFill>
                  <a:srgbClr val="A6AAA9"/>
                </a:solidFill>
                <a:latin typeface="Museo Sans 500"/>
                <a:ea typeface="Museo Sans 500"/>
                <a:cs typeface="Museo Sans 500"/>
                <a:sym typeface="Museo Sans 500"/>
              </a:defRPr>
            </a:pPr>
            <a:r>
              <a:rPr lang="en-US" sz="2400" dirty="0" smtClean="0">
                <a:solidFill>
                  <a:schemeClr val="accent2">
                    <a:lumMod val="75000"/>
                  </a:schemeClr>
                </a:solidFill>
                <a:latin typeface="+mj-lt"/>
                <a:ea typeface="Trebuchet MS" charset="0"/>
                <a:cs typeface="Trebuchet MS" charset="0"/>
              </a:rPr>
              <a:t>Zoom Teleconference</a:t>
            </a:r>
          </a:p>
        </p:txBody>
      </p:sp>
    </p:spTree>
    <p:extLst>
      <p:ext uri="{BB962C8B-B14F-4D97-AF65-F5344CB8AC3E}">
        <p14:creationId xmlns:p14="http://schemas.microsoft.com/office/powerpoint/2010/main" val="16388469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Education &amp; Product Support - 2017</a:t>
            </a:r>
            <a:endParaRPr lang="en-US" dirty="0"/>
          </a:p>
        </p:txBody>
      </p:sp>
      <p:sp>
        <p:nvSpPr>
          <p:cNvPr id="3" name="Content Placeholder 2"/>
          <p:cNvSpPr>
            <a:spLocks noGrp="1"/>
          </p:cNvSpPr>
          <p:nvPr>
            <p:ph idx="1"/>
          </p:nvPr>
        </p:nvSpPr>
        <p:spPr/>
        <p:txBody>
          <a:bodyPr/>
          <a:lstStyle/>
          <a:p>
            <a:r>
              <a:rPr lang="en-US" dirty="0" smtClean="0"/>
              <a:t>E-Learning</a:t>
            </a:r>
          </a:p>
          <a:p>
            <a:pPr lvl="1"/>
            <a:r>
              <a:rPr lang="en-US" dirty="0" smtClean="0"/>
              <a:t>Delivery</a:t>
            </a:r>
          </a:p>
          <a:p>
            <a:pPr lvl="1"/>
            <a:r>
              <a:rPr lang="en-US" dirty="0" smtClean="0"/>
              <a:t>Course development</a:t>
            </a:r>
          </a:p>
          <a:p>
            <a:pPr lvl="1"/>
            <a:r>
              <a:rPr lang="en-US" dirty="0" smtClean="0"/>
              <a:t>Course maintenance and sharing</a:t>
            </a:r>
          </a:p>
          <a:p>
            <a:r>
              <a:rPr lang="en-US" dirty="0" smtClean="0"/>
              <a:t>Documentation</a:t>
            </a:r>
          </a:p>
          <a:p>
            <a:pPr lvl="1"/>
            <a:r>
              <a:rPr lang="en-US" dirty="0" smtClean="0"/>
              <a:t>New development to meet emerging requirements</a:t>
            </a:r>
          </a:p>
          <a:p>
            <a:pPr lvl="1"/>
            <a:r>
              <a:rPr lang="en-US" dirty="0" smtClean="0"/>
              <a:t>Maintenance and updates</a:t>
            </a:r>
          </a:p>
          <a:p>
            <a:r>
              <a:rPr lang="en-US" dirty="0" smtClean="0"/>
              <a:t>Product Support</a:t>
            </a:r>
          </a:p>
          <a:p>
            <a:pPr lvl="1"/>
            <a:r>
              <a:rPr lang="en-US" dirty="0" smtClean="0"/>
              <a:t>General activities</a:t>
            </a:r>
          </a:p>
          <a:p>
            <a:pPr lvl="1"/>
            <a:r>
              <a:rPr lang="en-US" dirty="0" smtClean="0"/>
              <a:t>Enhanced support activities</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94111" y="3642850"/>
            <a:ext cx="2992689" cy="3343787"/>
          </a:xfrm>
          <a:prstGeom prst="rect">
            <a:avLst/>
          </a:prstGeom>
        </p:spPr>
      </p:pic>
    </p:spTree>
    <p:extLst>
      <p:ext uri="{BB962C8B-B14F-4D97-AF65-F5344CB8AC3E}">
        <p14:creationId xmlns:p14="http://schemas.microsoft.com/office/powerpoint/2010/main" val="152019549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Non-Education Achievements 2017</a:t>
            </a:r>
            <a:endParaRPr lang="en-US" dirty="0"/>
          </a:p>
        </p:txBody>
      </p:sp>
      <p:sp>
        <p:nvSpPr>
          <p:cNvPr id="3" name="Content Placeholder 2"/>
          <p:cNvSpPr>
            <a:spLocks noGrp="1"/>
          </p:cNvSpPr>
          <p:nvPr>
            <p:ph idx="1"/>
          </p:nvPr>
        </p:nvSpPr>
        <p:spPr>
          <a:xfrm>
            <a:off x="457200" y="1428736"/>
            <a:ext cx="8358188" cy="5000660"/>
          </a:xfrm>
        </p:spPr>
        <p:txBody>
          <a:bodyPr/>
          <a:lstStyle/>
          <a:p>
            <a:r>
              <a:rPr lang="en-US" dirty="0" smtClean="0"/>
              <a:t>Documentation</a:t>
            </a:r>
          </a:p>
          <a:p>
            <a:pPr lvl="1"/>
            <a:r>
              <a:rPr lang="en-US" dirty="0" smtClean="0"/>
              <a:t>New guides and specifications</a:t>
            </a:r>
          </a:p>
          <a:p>
            <a:pPr lvl="2"/>
            <a:r>
              <a:rPr lang="en-US" dirty="0" smtClean="0"/>
              <a:t>SNOMED CT Machine Readable Concept Model v1.0 </a:t>
            </a:r>
            <a:r>
              <a:rPr lang="en-US" dirty="0" smtClean="0">
                <a:solidFill>
                  <a:schemeClr val="bg1">
                    <a:lumMod val="65000"/>
                  </a:schemeClr>
                </a:solidFill>
              </a:rPr>
              <a:t>(</a:t>
            </a:r>
            <a:r>
              <a:rPr lang="en-US" dirty="0" err="1" smtClean="0">
                <a:solidFill>
                  <a:schemeClr val="bg1">
                    <a:lumMod val="65000"/>
                  </a:schemeClr>
                </a:solidFill>
              </a:rPr>
              <a:t>mrcm</a:t>
            </a:r>
            <a:r>
              <a:rPr lang="en-US" dirty="0" smtClean="0">
                <a:solidFill>
                  <a:schemeClr val="bg1">
                    <a:lumMod val="65000"/>
                  </a:schemeClr>
                </a:solidFill>
              </a:rPr>
              <a:t>)</a:t>
            </a:r>
          </a:p>
          <a:p>
            <a:pPr lvl="2"/>
            <a:r>
              <a:rPr lang="en-US" dirty="0" smtClean="0"/>
              <a:t>SNOMED CT Template Syntax Specification v1.0 </a:t>
            </a:r>
            <a:r>
              <a:rPr lang="en-US" dirty="0" smtClean="0">
                <a:solidFill>
                  <a:schemeClr val="bg1">
                    <a:lumMod val="65000"/>
                  </a:schemeClr>
                </a:solidFill>
              </a:rPr>
              <a:t>(</a:t>
            </a:r>
            <a:r>
              <a:rPr lang="en-US" dirty="0" err="1" smtClean="0">
                <a:solidFill>
                  <a:schemeClr val="bg1">
                    <a:lumMod val="65000"/>
                  </a:schemeClr>
                </a:solidFill>
              </a:rPr>
              <a:t>sts</a:t>
            </a:r>
            <a:r>
              <a:rPr lang="en-US" dirty="0" smtClean="0">
                <a:solidFill>
                  <a:schemeClr val="bg1">
                    <a:lumMod val="65000"/>
                  </a:schemeClr>
                </a:solidFill>
              </a:rPr>
              <a:t>)</a:t>
            </a:r>
          </a:p>
          <a:p>
            <a:pPr lvl="2"/>
            <a:r>
              <a:rPr lang="en-US" dirty="0" smtClean="0"/>
              <a:t>SNOMED CT Expression Template Language v1.0 </a:t>
            </a:r>
            <a:r>
              <a:rPr lang="en-US" dirty="0" smtClean="0">
                <a:solidFill>
                  <a:schemeClr val="bg1">
                    <a:lumMod val="65000"/>
                  </a:schemeClr>
                </a:solidFill>
              </a:rPr>
              <a:t>(</a:t>
            </a:r>
            <a:r>
              <a:rPr lang="en-US" dirty="0" err="1" smtClean="0">
                <a:solidFill>
                  <a:schemeClr val="bg1">
                    <a:lumMod val="65000"/>
                  </a:schemeClr>
                </a:solidFill>
              </a:rPr>
              <a:t>etl</a:t>
            </a:r>
            <a:r>
              <a:rPr lang="en-US" dirty="0" smtClean="0">
                <a:solidFill>
                  <a:schemeClr val="bg1">
                    <a:lumMod val="65000"/>
                  </a:schemeClr>
                </a:solidFill>
              </a:rPr>
              <a:t>)</a:t>
            </a:r>
          </a:p>
          <a:p>
            <a:pPr lvl="2"/>
            <a:r>
              <a:rPr lang="en-US" dirty="0" smtClean="0"/>
              <a:t>SNOMED CT Expression Constraint Language v1.3 </a:t>
            </a:r>
            <a:r>
              <a:rPr lang="en-US" dirty="0" smtClean="0">
                <a:solidFill>
                  <a:schemeClr val="bg1">
                    <a:lumMod val="65000"/>
                  </a:schemeClr>
                </a:solidFill>
              </a:rPr>
              <a:t>(</a:t>
            </a:r>
            <a:r>
              <a:rPr lang="en-US" dirty="0" err="1" smtClean="0">
                <a:solidFill>
                  <a:schemeClr val="bg1">
                    <a:lumMod val="65000"/>
                  </a:schemeClr>
                </a:solidFill>
              </a:rPr>
              <a:t>ecl</a:t>
            </a:r>
            <a:r>
              <a:rPr lang="en-US" dirty="0" smtClean="0">
                <a:solidFill>
                  <a:schemeClr val="bg1">
                    <a:lumMod val="65000"/>
                  </a:schemeClr>
                </a:solidFill>
              </a:rPr>
              <a:t>)</a:t>
            </a:r>
          </a:p>
          <a:p>
            <a:pPr lvl="2"/>
            <a:r>
              <a:rPr lang="en-US" dirty="0" smtClean="0"/>
              <a:t>Using LOINC with SNOMED CT </a:t>
            </a:r>
            <a:r>
              <a:rPr lang="en-US" dirty="0" smtClean="0">
                <a:solidFill>
                  <a:schemeClr val="bg1">
                    <a:lumMod val="65000"/>
                  </a:schemeClr>
                </a:solidFill>
              </a:rPr>
              <a:t>(</a:t>
            </a:r>
            <a:r>
              <a:rPr lang="en-US" dirty="0" err="1" smtClean="0">
                <a:solidFill>
                  <a:schemeClr val="bg1">
                    <a:lumMod val="65000"/>
                  </a:schemeClr>
                </a:solidFill>
              </a:rPr>
              <a:t>loinc</a:t>
            </a:r>
            <a:r>
              <a:rPr lang="en-US" dirty="0" smtClean="0">
                <a:solidFill>
                  <a:schemeClr val="bg1">
                    <a:lumMod val="65000"/>
                  </a:schemeClr>
                </a:solidFill>
              </a:rPr>
              <a:t>)</a:t>
            </a:r>
          </a:p>
          <a:p>
            <a:pPr lvl="2"/>
            <a:r>
              <a:rPr lang="en-US" dirty="0" smtClean="0"/>
              <a:t>Progress on SNOMED CT Extensions Practical Guide </a:t>
            </a:r>
            <a:r>
              <a:rPr lang="en-US" dirty="0" smtClean="0">
                <a:solidFill>
                  <a:schemeClr val="bg1">
                    <a:lumMod val="65000"/>
                  </a:schemeClr>
                </a:solidFill>
              </a:rPr>
              <a:t>(</a:t>
            </a:r>
            <a:r>
              <a:rPr lang="en-US" dirty="0" err="1" smtClean="0">
                <a:solidFill>
                  <a:schemeClr val="bg1">
                    <a:lumMod val="65000"/>
                  </a:schemeClr>
                </a:solidFill>
              </a:rPr>
              <a:t>extpg</a:t>
            </a:r>
            <a:r>
              <a:rPr lang="en-US" dirty="0" smtClean="0">
                <a:solidFill>
                  <a:schemeClr val="bg1">
                    <a:lumMod val="65000"/>
                  </a:schemeClr>
                </a:solidFill>
              </a:rPr>
              <a:t>)</a:t>
            </a:r>
          </a:p>
          <a:p>
            <a:pPr lvl="1"/>
            <a:r>
              <a:rPr lang="en-US" dirty="0" smtClean="0"/>
              <a:t>Maintenance and updates</a:t>
            </a:r>
            <a:endParaRPr lang="en-US" dirty="0"/>
          </a:p>
          <a:p>
            <a:pPr lvl="2"/>
            <a:r>
              <a:rPr lang="en-US" dirty="0" smtClean="0"/>
              <a:t>Updates to a number of documents including Release File Specification, Reference Sets Practical Guide, CDS Guide</a:t>
            </a:r>
          </a:p>
          <a:p>
            <a:pPr lvl="2"/>
            <a:r>
              <a:rPr lang="en-US" dirty="0" smtClean="0"/>
              <a:t>Improved approach to generating document PDFs</a:t>
            </a:r>
          </a:p>
          <a:p>
            <a:r>
              <a:rPr lang="en-US" dirty="0" smtClean="0"/>
              <a:t>Product Support</a:t>
            </a:r>
          </a:p>
          <a:p>
            <a:pPr lvl="1"/>
            <a:r>
              <a:rPr lang="en-US" dirty="0" smtClean="0"/>
              <a:t>High </a:t>
            </a:r>
            <a:r>
              <a:rPr lang="en-US" dirty="0" err="1" smtClean="0"/>
              <a:t>Freshdesk</a:t>
            </a:r>
            <a:r>
              <a:rPr lang="en-US" dirty="0" smtClean="0"/>
              <a:t> demand</a:t>
            </a:r>
          </a:p>
          <a:p>
            <a:pPr lvl="1"/>
            <a:r>
              <a:rPr lang="en-US" dirty="0" smtClean="0"/>
              <a:t>Initial discussions with HCAS solution in New Zealand (2018 MF)</a:t>
            </a:r>
            <a:endParaRPr lang="en-US" dirty="0"/>
          </a:p>
        </p:txBody>
      </p:sp>
    </p:spTree>
    <p:extLst>
      <p:ext uri="{BB962C8B-B14F-4D97-AF65-F5344CB8AC3E}">
        <p14:creationId xmlns:p14="http://schemas.microsoft.com/office/powerpoint/2010/main" val="24719012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Education Achievements 2017</a:t>
            </a:r>
            <a:endParaRPr lang="en-US" dirty="0"/>
          </a:p>
        </p:txBody>
      </p:sp>
      <p:sp>
        <p:nvSpPr>
          <p:cNvPr id="3" name="Content Placeholder 2"/>
          <p:cNvSpPr>
            <a:spLocks noGrp="1"/>
          </p:cNvSpPr>
          <p:nvPr>
            <p:ph idx="1"/>
          </p:nvPr>
        </p:nvSpPr>
        <p:spPr>
          <a:xfrm>
            <a:off x="457200" y="1428735"/>
            <a:ext cx="8686800" cy="5296529"/>
          </a:xfrm>
        </p:spPr>
        <p:txBody>
          <a:bodyPr/>
          <a:lstStyle/>
          <a:p>
            <a:r>
              <a:rPr lang="en-US" dirty="0" smtClean="0"/>
              <a:t>E-Learning delivery </a:t>
            </a:r>
            <a:r>
              <a:rPr lang="mr-IN" dirty="0"/>
              <a:t>–</a:t>
            </a:r>
            <a:r>
              <a:rPr lang="en-US" dirty="0"/>
              <a:t> </a:t>
            </a:r>
            <a:r>
              <a:rPr lang="en-US" dirty="0">
                <a:hlinkClick r:id="rId2"/>
              </a:rPr>
              <a:t>http://snomed.org/elearning</a:t>
            </a:r>
            <a:r>
              <a:rPr lang="en-US" dirty="0"/>
              <a:t> </a:t>
            </a:r>
            <a:endParaRPr lang="en-US" dirty="0" smtClean="0"/>
          </a:p>
          <a:p>
            <a:pPr lvl="1"/>
            <a:r>
              <a:rPr lang="en-US" dirty="0" smtClean="0"/>
              <a:t>1,495 students have completed at least one SNOMED CT course</a:t>
            </a:r>
          </a:p>
          <a:p>
            <a:pPr lvl="1"/>
            <a:r>
              <a:rPr lang="en-US" dirty="0" smtClean="0"/>
              <a:t>Over 2,000 course completions</a:t>
            </a:r>
            <a:endParaRPr lang="en-US" dirty="0"/>
          </a:p>
          <a:p>
            <a:pPr lvl="1"/>
            <a:r>
              <a:rPr lang="en-US" dirty="0" smtClean="0"/>
              <a:t>Over 54,000 complete presentation views</a:t>
            </a:r>
          </a:p>
          <a:p>
            <a:pPr>
              <a:spcBef>
                <a:spcPts val="1300"/>
              </a:spcBef>
            </a:pPr>
            <a:r>
              <a:rPr lang="en-US" dirty="0"/>
              <a:t>E-Learning maintenance and sharing</a:t>
            </a:r>
          </a:p>
          <a:p>
            <a:pPr lvl="1"/>
            <a:r>
              <a:rPr lang="en-US" dirty="0" smtClean="0"/>
              <a:t>Automated support for cross-course presentation completion</a:t>
            </a:r>
          </a:p>
          <a:p>
            <a:pPr lvl="1"/>
            <a:r>
              <a:rPr lang="en-US" dirty="0" smtClean="0"/>
              <a:t>Improvements to presentation metadata catalogue</a:t>
            </a:r>
          </a:p>
          <a:p>
            <a:pPr lvl="1"/>
            <a:r>
              <a:rPr lang="en-US" dirty="0" smtClean="0"/>
              <a:t>Learning objectives added for all presentations</a:t>
            </a:r>
          </a:p>
          <a:p>
            <a:pPr lvl="1"/>
            <a:r>
              <a:rPr lang="en-US" dirty="0" smtClean="0"/>
              <a:t>New approach to incorporate videos hosted by YouTube</a:t>
            </a:r>
          </a:p>
          <a:p>
            <a:pPr lvl="1"/>
            <a:r>
              <a:rPr lang="en-US" dirty="0" smtClean="0"/>
              <a:t>Large backlog of course feedback 95% processed</a:t>
            </a:r>
          </a:p>
          <a:p>
            <a:pPr lvl="1"/>
            <a:r>
              <a:rPr lang="en-US" dirty="0" smtClean="0"/>
              <a:t>Scripts for all Foundation Course presentations</a:t>
            </a:r>
          </a:p>
          <a:p>
            <a:pPr lvl="1"/>
            <a:r>
              <a:rPr lang="en-US" dirty="0" smtClean="0"/>
              <a:t>PDFs with both slides and scripts</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74833" y="5248377"/>
            <a:ext cx="2341270" cy="1609623"/>
          </a:xfrm>
          <a:prstGeom prst="rect">
            <a:avLst/>
          </a:prstGeom>
        </p:spPr>
      </p:pic>
    </p:spTree>
    <p:extLst>
      <p:ext uri="{BB962C8B-B14F-4D97-AF65-F5344CB8AC3E}">
        <p14:creationId xmlns:p14="http://schemas.microsoft.com/office/powerpoint/2010/main" val="19501427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Education Achievements</a:t>
            </a:r>
            <a:endParaRPr lang="en-US" dirty="0"/>
          </a:p>
        </p:txBody>
      </p:sp>
      <p:sp>
        <p:nvSpPr>
          <p:cNvPr id="3" name="Content Placeholder 2"/>
          <p:cNvSpPr>
            <a:spLocks noGrp="1"/>
          </p:cNvSpPr>
          <p:nvPr>
            <p:ph idx="1"/>
          </p:nvPr>
        </p:nvSpPr>
        <p:spPr>
          <a:xfrm>
            <a:off x="457200" y="1428735"/>
            <a:ext cx="8229600" cy="5296529"/>
          </a:xfrm>
        </p:spPr>
        <p:txBody>
          <a:bodyPr/>
          <a:lstStyle/>
          <a:p>
            <a:r>
              <a:rPr lang="en-US" dirty="0" smtClean="0"/>
              <a:t>E-Learning development </a:t>
            </a:r>
            <a:r>
              <a:rPr lang="mr-IN" dirty="0" smtClean="0"/>
              <a:t>–</a:t>
            </a:r>
            <a:r>
              <a:rPr lang="en-US" dirty="0" smtClean="0"/>
              <a:t> </a:t>
            </a:r>
            <a:r>
              <a:rPr lang="en-US" dirty="0" smtClean="0">
                <a:hlinkClick r:id="rId2"/>
              </a:rPr>
              <a:t>http://snomed.org/elearning</a:t>
            </a:r>
            <a:r>
              <a:rPr lang="en-US" dirty="0" smtClean="0"/>
              <a:t> </a:t>
            </a:r>
          </a:p>
          <a:p>
            <a:pPr lvl="1"/>
            <a:r>
              <a:rPr lang="en-US" dirty="0"/>
              <a:t>Open Access SNOMED CT Learning Area launched</a:t>
            </a:r>
          </a:p>
          <a:p>
            <a:pPr lvl="1"/>
            <a:r>
              <a:rPr lang="en-US" dirty="0" smtClean="0"/>
              <a:t>New presentations</a:t>
            </a:r>
          </a:p>
          <a:p>
            <a:pPr lvl="2"/>
            <a:r>
              <a:rPr lang="en-US" dirty="0" smtClean="0"/>
              <a:t>ELP0088 </a:t>
            </a:r>
            <a:r>
              <a:rPr lang="mr-IN" dirty="0" smtClean="0"/>
              <a:t>–</a:t>
            </a:r>
            <a:r>
              <a:rPr lang="en-US" dirty="0" smtClean="0"/>
              <a:t> Qualifier Value Hierarchy</a:t>
            </a:r>
          </a:p>
          <a:p>
            <a:pPr lvl="2"/>
            <a:r>
              <a:rPr lang="en-US" dirty="0" smtClean="0"/>
              <a:t>ELP0089 </a:t>
            </a:r>
            <a:r>
              <a:rPr lang="mr-IN" dirty="0" smtClean="0"/>
              <a:t>–</a:t>
            </a:r>
            <a:r>
              <a:rPr lang="en-US" dirty="0" smtClean="0"/>
              <a:t> Introduction to SNOMED CT and ICD</a:t>
            </a:r>
          </a:p>
          <a:p>
            <a:pPr lvl="2"/>
            <a:r>
              <a:rPr lang="en-US" dirty="0" smtClean="0"/>
              <a:t>ELP0090 </a:t>
            </a:r>
            <a:r>
              <a:rPr lang="mr-IN" dirty="0" smtClean="0"/>
              <a:t>–</a:t>
            </a:r>
            <a:r>
              <a:rPr lang="en-US" dirty="0" smtClean="0"/>
              <a:t> Comparing Features of SNOMED CT and ICD</a:t>
            </a:r>
          </a:p>
          <a:p>
            <a:pPr lvl="2"/>
            <a:r>
              <a:rPr lang="en-US" dirty="0" smtClean="0"/>
              <a:t>ELP0091 </a:t>
            </a:r>
            <a:r>
              <a:rPr lang="mr-IN" dirty="0" smtClean="0"/>
              <a:t>–</a:t>
            </a:r>
            <a:r>
              <a:rPr lang="en-US" dirty="0" smtClean="0"/>
              <a:t> Data Analysis with SNOMED CT and ICD</a:t>
            </a:r>
          </a:p>
          <a:p>
            <a:pPr lvl="2"/>
            <a:r>
              <a:rPr lang="en-US" dirty="0" smtClean="0"/>
              <a:t>ELP0092 </a:t>
            </a:r>
            <a:r>
              <a:rPr lang="mr-IN" dirty="0" smtClean="0"/>
              <a:t>–</a:t>
            </a:r>
            <a:r>
              <a:rPr lang="en-US" dirty="0" smtClean="0"/>
              <a:t> Clinical Decision Support</a:t>
            </a:r>
          </a:p>
          <a:p>
            <a:pPr lvl="2"/>
            <a:r>
              <a:rPr lang="en-US" dirty="0" smtClean="0"/>
              <a:t>ELP0093 </a:t>
            </a:r>
            <a:r>
              <a:rPr lang="mr-IN" dirty="0" smtClean="0"/>
              <a:t>–</a:t>
            </a:r>
            <a:r>
              <a:rPr lang="en-US" dirty="0" smtClean="0"/>
              <a:t> How do I get SNOMED CT</a:t>
            </a:r>
          </a:p>
          <a:p>
            <a:pPr lvl="2"/>
            <a:r>
              <a:rPr lang="en-US" dirty="0" smtClean="0"/>
              <a:t>ELP0104 </a:t>
            </a:r>
            <a:r>
              <a:rPr lang="mr-IN" dirty="0" smtClean="0"/>
              <a:t>–</a:t>
            </a:r>
            <a:r>
              <a:rPr lang="en-US" dirty="0" smtClean="0"/>
              <a:t> Observable Entity Hierarchy Overview</a:t>
            </a:r>
          </a:p>
          <a:p>
            <a:pPr lvl="2"/>
            <a:r>
              <a:rPr lang="en-US" dirty="0" smtClean="0"/>
              <a:t>ELP0112 </a:t>
            </a:r>
            <a:r>
              <a:rPr lang="mr-IN" dirty="0" smtClean="0"/>
              <a:t>–</a:t>
            </a:r>
            <a:r>
              <a:rPr lang="en-US" dirty="0" smtClean="0"/>
              <a:t> Source Code Repositories Overview</a:t>
            </a:r>
          </a:p>
          <a:p>
            <a:pPr lvl="2"/>
            <a:r>
              <a:rPr lang="en-US" dirty="0" smtClean="0"/>
              <a:t>ELP0117 </a:t>
            </a:r>
            <a:r>
              <a:rPr lang="mr-IN" dirty="0" smtClean="0"/>
              <a:t>–</a:t>
            </a:r>
            <a:r>
              <a:rPr lang="en-US" dirty="0" smtClean="0"/>
              <a:t> Introduction to Reference Sets (WIP)</a:t>
            </a:r>
          </a:p>
          <a:p>
            <a:pPr lvl="1"/>
            <a:r>
              <a:rPr lang="en-US" dirty="0" smtClean="0"/>
              <a:t>New learning pathways under development</a:t>
            </a:r>
          </a:p>
          <a:p>
            <a:pPr lvl="2"/>
            <a:r>
              <a:rPr lang="en-US" dirty="0" smtClean="0"/>
              <a:t>SNOMED CT for Developers / Data Analysts</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74833" y="5248377"/>
            <a:ext cx="2341270" cy="1609623"/>
          </a:xfrm>
          <a:prstGeom prst="rect">
            <a:avLst/>
          </a:prstGeom>
        </p:spPr>
      </p:pic>
    </p:spTree>
    <p:extLst>
      <p:ext uri="{BB962C8B-B14F-4D97-AF65-F5344CB8AC3E}">
        <p14:creationId xmlns:p14="http://schemas.microsoft.com/office/powerpoint/2010/main" val="9069265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Foundation Course</a:t>
            </a:r>
            <a:endParaRPr lang="en-US" dirty="0"/>
          </a:p>
        </p:txBody>
      </p:sp>
      <p:sp>
        <p:nvSpPr>
          <p:cNvPr id="3" name="Content Placeholder 2"/>
          <p:cNvSpPr>
            <a:spLocks noGrp="1"/>
          </p:cNvSpPr>
          <p:nvPr>
            <p:ph idx="1"/>
          </p:nvPr>
        </p:nvSpPr>
        <p:spPr/>
        <p:txBody>
          <a:bodyPr/>
          <a:lstStyle/>
          <a:p>
            <a:r>
              <a:rPr lang="en-US" dirty="0" smtClean="0"/>
              <a:t>1,495 students have successfully completed</a:t>
            </a:r>
          </a:p>
          <a:p>
            <a:r>
              <a:rPr lang="en-US" dirty="0" smtClean="0"/>
              <a:t>Cohort sizes for 2017</a:t>
            </a:r>
          </a:p>
          <a:p>
            <a:pPr lvl="1"/>
            <a:r>
              <a:rPr lang="en-US" dirty="0" smtClean="0"/>
              <a:t>201701 </a:t>
            </a:r>
            <a:r>
              <a:rPr lang="mr-IN" dirty="0" smtClean="0"/>
              <a:t>–</a:t>
            </a:r>
            <a:r>
              <a:rPr lang="en-US" dirty="0" smtClean="0"/>
              <a:t> 55</a:t>
            </a:r>
          </a:p>
          <a:p>
            <a:pPr lvl="1"/>
            <a:r>
              <a:rPr lang="en-US" dirty="0" smtClean="0"/>
              <a:t>201702 </a:t>
            </a:r>
            <a:r>
              <a:rPr lang="mr-IN" dirty="0" smtClean="0"/>
              <a:t>–</a:t>
            </a:r>
            <a:r>
              <a:rPr lang="en-US" dirty="0" smtClean="0"/>
              <a:t> 37</a:t>
            </a:r>
          </a:p>
          <a:p>
            <a:pPr lvl="1"/>
            <a:r>
              <a:rPr lang="en-US" dirty="0" smtClean="0"/>
              <a:t>201703 </a:t>
            </a:r>
            <a:r>
              <a:rPr lang="mr-IN" dirty="0" smtClean="0"/>
              <a:t>–</a:t>
            </a:r>
            <a:r>
              <a:rPr lang="en-US" dirty="0" smtClean="0"/>
              <a:t> 68</a:t>
            </a:r>
          </a:p>
          <a:p>
            <a:pPr lvl="1"/>
            <a:r>
              <a:rPr lang="en-US" dirty="0" smtClean="0"/>
              <a:t>201704 </a:t>
            </a:r>
            <a:r>
              <a:rPr lang="mr-IN" dirty="0" smtClean="0"/>
              <a:t>–</a:t>
            </a:r>
            <a:r>
              <a:rPr lang="en-US" dirty="0" smtClean="0"/>
              <a:t> 69</a:t>
            </a:r>
          </a:p>
          <a:p>
            <a:pPr lvl="1"/>
            <a:r>
              <a:rPr lang="en-US" dirty="0" smtClean="0"/>
              <a:t>201705 </a:t>
            </a:r>
            <a:r>
              <a:rPr lang="mr-IN" dirty="0" smtClean="0"/>
              <a:t>–</a:t>
            </a:r>
            <a:r>
              <a:rPr lang="en-US" dirty="0" smtClean="0"/>
              <a:t> 71</a:t>
            </a:r>
          </a:p>
          <a:p>
            <a:pPr lvl="1"/>
            <a:r>
              <a:rPr lang="en-US" dirty="0" smtClean="0"/>
              <a:t>201706 </a:t>
            </a:r>
            <a:r>
              <a:rPr lang="mr-IN" dirty="0" smtClean="0"/>
              <a:t>–</a:t>
            </a:r>
            <a:r>
              <a:rPr lang="en-US" dirty="0" smtClean="0"/>
              <a:t> 60</a:t>
            </a:r>
          </a:p>
          <a:p>
            <a:pPr lvl="1"/>
            <a:r>
              <a:rPr lang="en-US" dirty="0" smtClean="0"/>
              <a:t>201707 </a:t>
            </a:r>
            <a:r>
              <a:rPr lang="mr-IN" dirty="0" smtClean="0"/>
              <a:t>–</a:t>
            </a:r>
            <a:r>
              <a:rPr lang="en-US" dirty="0" smtClean="0"/>
              <a:t> 67</a:t>
            </a:r>
          </a:p>
          <a:p>
            <a:pPr lvl="1"/>
            <a:r>
              <a:rPr lang="en-US" dirty="0" smtClean="0"/>
              <a:t>201708 </a:t>
            </a:r>
            <a:r>
              <a:rPr lang="mr-IN" dirty="0" smtClean="0"/>
              <a:t>–</a:t>
            </a:r>
            <a:r>
              <a:rPr lang="en-US" dirty="0" smtClean="0"/>
              <a:t> 50</a:t>
            </a:r>
          </a:p>
          <a:p>
            <a:pPr lvl="1"/>
            <a:r>
              <a:rPr lang="en-US" dirty="0" smtClean="0"/>
              <a:t>201709 </a:t>
            </a:r>
            <a:r>
              <a:rPr lang="mr-IN" dirty="0" smtClean="0"/>
              <a:t>–</a:t>
            </a:r>
            <a:r>
              <a:rPr lang="en-US" dirty="0" smtClean="0"/>
              <a:t> 36</a:t>
            </a:r>
          </a:p>
          <a:p>
            <a:r>
              <a:rPr lang="en-US" dirty="0"/>
              <a:t>Course maintenance</a:t>
            </a:r>
          </a:p>
          <a:p>
            <a:pPr lvl="1"/>
            <a:r>
              <a:rPr lang="en-US" dirty="0" smtClean="0"/>
              <a:t>PDFs with both </a:t>
            </a:r>
            <a:r>
              <a:rPr lang="en-US" dirty="0"/>
              <a:t>slides and </a:t>
            </a:r>
            <a:r>
              <a:rPr lang="en-US" dirty="0" smtClean="0"/>
              <a:t>scripts</a:t>
            </a:r>
          </a:p>
          <a:p>
            <a:pPr lvl="1"/>
            <a:r>
              <a:rPr lang="en-US" dirty="0" smtClean="0"/>
              <a:t>Backlog </a:t>
            </a:r>
            <a:r>
              <a:rPr lang="en-US" dirty="0"/>
              <a:t>of </a:t>
            </a:r>
            <a:r>
              <a:rPr lang="en-US" dirty="0" smtClean="0"/>
              <a:t>feedback </a:t>
            </a:r>
            <a:r>
              <a:rPr lang="en-US" dirty="0"/>
              <a:t>comments processed</a:t>
            </a:r>
          </a:p>
          <a:p>
            <a:pPr lvl="2"/>
            <a:r>
              <a:rPr lang="en-US" dirty="0"/>
              <a:t>1087 of 1147 comments </a:t>
            </a:r>
            <a:r>
              <a:rPr lang="en-US" dirty="0" smtClean="0"/>
              <a:t>addressed</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85162" y="4686300"/>
            <a:ext cx="3158837" cy="2171700"/>
          </a:xfrm>
          <a:prstGeom prst="rect">
            <a:avLst/>
          </a:prstGeom>
        </p:spPr>
      </p:pic>
    </p:spTree>
    <p:extLst>
      <p:ext uri="{BB962C8B-B14F-4D97-AF65-F5344CB8AC3E}">
        <p14:creationId xmlns:p14="http://schemas.microsoft.com/office/powerpoint/2010/main" val="68276652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Implementation Course</a:t>
            </a:r>
            <a:endParaRPr lang="en-US" dirty="0"/>
          </a:p>
        </p:txBody>
      </p:sp>
      <p:sp>
        <p:nvSpPr>
          <p:cNvPr id="3" name="Content Placeholder 2"/>
          <p:cNvSpPr>
            <a:spLocks noGrp="1"/>
          </p:cNvSpPr>
          <p:nvPr>
            <p:ph idx="1"/>
          </p:nvPr>
        </p:nvSpPr>
        <p:spPr/>
        <p:txBody>
          <a:bodyPr/>
          <a:lstStyle/>
          <a:p>
            <a:r>
              <a:rPr lang="en-US" dirty="0" smtClean="0"/>
              <a:t>345 students </a:t>
            </a:r>
            <a:r>
              <a:rPr lang="en-US" dirty="0"/>
              <a:t>have successfully completed</a:t>
            </a:r>
          </a:p>
          <a:p>
            <a:r>
              <a:rPr lang="en-US" dirty="0" smtClean="0"/>
              <a:t>September 2017 cohort</a:t>
            </a:r>
          </a:p>
          <a:p>
            <a:pPr lvl="1"/>
            <a:r>
              <a:rPr lang="en-US" dirty="0" smtClean="0"/>
              <a:t>79 new students</a:t>
            </a:r>
          </a:p>
          <a:p>
            <a:pPr lvl="1"/>
            <a:r>
              <a:rPr lang="en-US" dirty="0" smtClean="0"/>
              <a:t>78 </a:t>
            </a:r>
            <a:r>
              <a:rPr lang="en-US" dirty="0"/>
              <a:t>a</a:t>
            </a:r>
            <a:r>
              <a:rPr lang="en-US" dirty="0" smtClean="0"/>
              <a:t>dditional students deferred from previous intakes</a:t>
            </a:r>
          </a:p>
          <a:p>
            <a:r>
              <a:rPr lang="en-US" dirty="0" smtClean="0"/>
              <a:t>Previous cohorts</a:t>
            </a:r>
          </a:p>
          <a:p>
            <a:pPr lvl="1"/>
            <a:r>
              <a:rPr lang="en-US" dirty="0" smtClean="0"/>
              <a:t>122 students in January 2017 cohort</a:t>
            </a:r>
          </a:p>
          <a:p>
            <a:pPr lvl="1"/>
            <a:r>
              <a:rPr lang="en-US" dirty="0" smtClean="0"/>
              <a:t>87 students in May 2017 cohort</a:t>
            </a:r>
            <a:endParaRPr lang="en-US" dirty="0"/>
          </a:p>
          <a:p>
            <a:endParaRPr lang="en-US" dirty="0" smtClean="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85162" y="4686300"/>
            <a:ext cx="3158837" cy="2171700"/>
          </a:xfrm>
          <a:prstGeom prst="rect">
            <a:avLst/>
          </a:prstGeom>
        </p:spPr>
      </p:pic>
    </p:spTree>
    <p:extLst>
      <p:ext uri="{BB962C8B-B14F-4D97-AF65-F5344CB8AC3E}">
        <p14:creationId xmlns:p14="http://schemas.microsoft.com/office/powerpoint/2010/main" val="12547256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Implementation Course</a:t>
            </a:r>
            <a:endParaRPr lang="en-US" dirty="0"/>
          </a:p>
        </p:txBody>
      </p:sp>
      <p:sp>
        <p:nvSpPr>
          <p:cNvPr id="3" name="Content Placeholder 2"/>
          <p:cNvSpPr>
            <a:spLocks noGrp="1"/>
          </p:cNvSpPr>
          <p:nvPr>
            <p:ph idx="1"/>
          </p:nvPr>
        </p:nvSpPr>
        <p:spPr/>
        <p:txBody>
          <a:bodyPr/>
          <a:lstStyle/>
          <a:p>
            <a:r>
              <a:rPr lang="en-US" dirty="0" smtClean="0"/>
              <a:t>Course maintenance</a:t>
            </a:r>
          </a:p>
          <a:p>
            <a:pPr lvl="1"/>
            <a:r>
              <a:rPr lang="en-US" dirty="0" smtClean="0"/>
              <a:t>Module A</a:t>
            </a:r>
          </a:p>
          <a:p>
            <a:pPr lvl="2"/>
            <a:r>
              <a:rPr lang="en-US" dirty="0"/>
              <a:t>ELP0089 </a:t>
            </a:r>
            <a:r>
              <a:rPr lang="mr-IN" dirty="0"/>
              <a:t>–</a:t>
            </a:r>
            <a:r>
              <a:rPr lang="en-US" dirty="0"/>
              <a:t> Introduction to SNOMED CT and </a:t>
            </a:r>
            <a:r>
              <a:rPr lang="en-US" dirty="0" smtClean="0"/>
              <a:t>ICD</a:t>
            </a:r>
          </a:p>
          <a:p>
            <a:pPr lvl="1"/>
            <a:r>
              <a:rPr lang="en-US" dirty="0" smtClean="0"/>
              <a:t>Module B</a:t>
            </a:r>
          </a:p>
          <a:p>
            <a:pPr lvl="2"/>
            <a:r>
              <a:rPr lang="en-US" dirty="0"/>
              <a:t>ELP0088 </a:t>
            </a:r>
            <a:r>
              <a:rPr lang="mr-IN" dirty="0"/>
              <a:t>–</a:t>
            </a:r>
            <a:r>
              <a:rPr lang="en-US" dirty="0"/>
              <a:t> Qualifier Value </a:t>
            </a:r>
            <a:r>
              <a:rPr lang="en-US" dirty="0" smtClean="0"/>
              <a:t>Hierarchy</a:t>
            </a:r>
          </a:p>
          <a:p>
            <a:pPr lvl="2"/>
            <a:r>
              <a:rPr lang="en-US" dirty="0"/>
              <a:t>ELP0104 </a:t>
            </a:r>
            <a:r>
              <a:rPr lang="mr-IN" dirty="0"/>
              <a:t>–</a:t>
            </a:r>
            <a:r>
              <a:rPr lang="en-US" dirty="0"/>
              <a:t> Observable Entity Hierarchy </a:t>
            </a:r>
            <a:r>
              <a:rPr lang="en-US" dirty="0" smtClean="0"/>
              <a:t>Overview</a:t>
            </a:r>
          </a:p>
          <a:p>
            <a:pPr lvl="1"/>
            <a:r>
              <a:rPr lang="en-US" dirty="0" smtClean="0"/>
              <a:t>Module F</a:t>
            </a:r>
          </a:p>
          <a:p>
            <a:pPr lvl="2"/>
            <a:r>
              <a:rPr lang="en-US" dirty="0"/>
              <a:t>ELP0092 </a:t>
            </a:r>
            <a:r>
              <a:rPr lang="mr-IN" dirty="0"/>
              <a:t>–</a:t>
            </a:r>
            <a:r>
              <a:rPr lang="en-US" dirty="0"/>
              <a:t> Clinical Decision </a:t>
            </a:r>
            <a:r>
              <a:rPr lang="en-US" dirty="0" smtClean="0"/>
              <a:t>Support</a:t>
            </a:r>
            <a:endParaRPr lang="en-US" dirty="0"/>
          </a:p>
          <a:p>
            <a:pPr lvl="1"/>
            <a:r>
              <a:rPr lang="en-US" dirty="0" smtClean="0"/>
              <a:t>Updates across all modules to</a:t>
            </a:r>
          </a:p>
          <a:p>
            <a:pPr lvl="2"/>
            <a:r>
              <a:rPr lang="en-US" dirty="0" smtClean="0"/>
              <a:t>Presentation links and content (where needed)</a:t>
            </a:r>
          </a:p>
          <a:p>
            <a:pPr lvl="2"/>
            <a:r>
              <a:rPr lang="en-US" dirty="0" smtClean="0"/>
              <a:t>Some presentations changed to optional</a:t>
            </a:r>
          </a:p>
          <a:p>
            <a:pPr lvl="2"/>
            <a:r>
              <a:rPr lang="en-US" dirty="0" smtClean="0"/>
              <a:t>Assessments (to add questions for </a:t>
            </a:r>
            <a:br>
              <a:rPr lang="en-US" dirty="0" smtClean="0"/>
            </a:br>
            <a:r>
              <a:rPr lang="en-US" dirty="0" smtClean="0"/>
              <a:t>new presentations)</a:t>
            </a:r>
            <a:endParaRPr lang="en-US" dirty="0"/>
          </a:p>
          <a:p>
            <a:endParaRPr lang="en-US" dirty="0" smtClean="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85162" y="4686300"/>
            <a:ext cx="3158837" cy="2171700"/>
          </a:xfrm>
          <a:prstGeom prst="rect">
            <a:avLst/>
          </a:prstGeom>
        </p:spPr>
      </p:pic>
    </p:spTree>
    <p:extLst>
      <p:ext uri="{BB962C8B-B14F-4D97-AF65-F5344CB8AC3E}">
        <p14:creationId xmlns:p14="http://schemas.microsoft.com/office/powerpoint/2010/main" val="185983211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Content Development Theory Course</a:t>
            </a:r>
            <a:endParaRPr lang="en-US" dirty="0"/>
          </a:p>
        </p:txBody>
      </p:sp>
      <p:sp>
        <p:nvSpPr>
          <p:cNvPr id="3" name="Content Placeholder 2"/>
          <p:cNvSpPr>
            <a:spLocks noGrp="1"/>
          </p:cNvSpPr>
          <p:nvPr>
            <p:ph idx="1"/>
          </p:nvPr>
        </p:nvSpPr>
        <p:spPr/>
        <p:txBody>
          <a:bodyPr/>
          <a:lstStyle/>
          <a:p>
            <a:r>
              <a:rPr lang="en-US" dirty="0" smtClean="0"/>
              <a:t>228 students have successfully completed</a:t>
            </a:r>
          </a:p>
          <a:p>
            <a:r>
              <a:rPr lang="en-US" dirty="0" smtClean="0"/>
              <a:t>September 2017 cohort</a:t>
            </a:r>
          </a:p>
          <a:p>
            <a:pPr lvl="1"/>
            <a:r>
              <a:rPr lang="en-US" dirty="0" smtClean="0"/>
              <a:t>96 new students</a:t>
            </a:r>
          </a:p>
          <a:p>
            <a:pPr lvl="1"/>
            <a:r>
              <a:rPr lang="en-US" dirty="0" smtClean="0"/>
              <a:t>65 </a:t>
            </a:r>
            <a:r>
              <a:rPr lang="en-US" dirty="0"/>
              <a:t>additional students deferred from previous intakes</a:t>
            </a:r>
          </a:p>
          <a:p>
            <a:r>
              <a:rPr lang="en-US" dirty="0" smtClean="0"/>
              <a:t>CDT course will not be offered in January 2018</a:t>
            </a:r>
          </a:p>
          <a:p>
            <a:pPr lvl="1"/>
            <a:r>
              <a:rPr lang="en-US" dirty="0" smtClean="0"/>
              <a:t>To allow important maintenance to be performed</a:t>
            </a:r>
          </a:p>
          <a:p>
            <a:pPr lvl="1"/>
            <a:r>
              <a:rPr lang="en-US" dirty="0" smtClean="0"/>
              <a:t>To redesign the assignments to be more maintainable</a:t>
            </a:r>
          </a:p>
          <a:p>
            <a:pPr lvl="1"/>
            <a:r>
              <a:rPr lang="en-US" dirty="0" smtClean="0"/>
              <a:t>To respond to student feedback, including</a:t>
            </a:r>
          </a:p>
          <a:p>
            <a:pPr lvl="2"/>
            <a:r>
              <a:rPr lang="en-US" dirty="0" smtClean="0"/>
              <a:t>Adding additional topics, such as authoring in extensions</a:t>
            </a:r>
          </a:p>
          <a:p>
            <a:pPr lvl="2"/>
            <a:r>
              <a:rPr lang="en-US" dirty="0" smtClean="0"/>
              <a:t>Offering hands on exercises that use a</a:t>
            </a:r>
            <a:br>
              <a:rPr lang="en-US" dirty="0" smtClean="0"/>
            </a:br>
            <a:r>
              <a:rPr lang="en-US" dirty="0" smtClean="0"/>
              <a:t>training instance of the authoring platform</a:t>
            </a:r>
          </a:p>
          <a:p>
            <a:pPr lvl="1"/>
            <a:r>
              <a:rPr lang="en-US" dirty="0" smtClean="0"/>
              <a:t>Advice from ELAG is </a:t>
            </a:r>
            <a:r>
              <a:rPr lang="en-US" dirty="0"/>
              <a:t>requested on where to</a:t>
            </a:r>
            <a:br>
              <a:rPr lang="en-US" dirty="0"/>
            </a:br>
            <a:r>
              <a:rPr lang="en-US" dirty="0"/>
              <a:t>focus </a:t>
            </a:r>
            <a:r>
              <a:rPr lang="en-US" dirty="0" smtClean="0"/>
              <a:t>these efforts</a:t>
            </a:r>
          </a:p>
          <a:p>
            <a:r>
              <a:rPr lang="en-US" dirty="0" smtClean="0"/>
              <a:t>Next intake is planned for May 2018</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85162" y="4686300"/>
            <a:ext cx="3158837" cy="2171700"/>
          </a:xfrm>
          <a:prstGeom prst="rect">
            <a:avLst/>
          </a:prstGeom>
        </p:spPr>
      </p:pic>
    </p:spTree>
    <p:extLst>
      <p:ext uri="{BB962C8B-B14F-4D97-AF65-F5344CB8AC3E}">
        <p14:creationId xmlns:p14="http://schemas.microsoft.com/office/powerpoint/2010/main" val="75088520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Open Access SNOMED CT Learning Area</a:t>
            </a:r>
            <a:endParaRPr lang="en-US" dirty="0"/>
          </a:p>
        </p:txBody>
      </p:sp>
      <p:sp>
        <p:nvSpPr>
          <p:cNvPr id="3" name="Content Placeholder 2"/>
          <p:cNvSpPr>
            <a:spLocks noGrp="1"/>
          </p:cNvSpPr>
          <p:nvPr>
            <p:ph idx="1"/>
          </p:nvPr>
        </p:nvSpPr>
        <p:spPr/>
        <p:txBody>
          <a:bodyPr/>
          <a:lstStyle/>
          <a:p>
            <a:r>
              <a:rPr lang="en-US" dirty="0" smtClean="0"/>
              <a:t>Opened in April 2017</a:t>
            </a:r>
          </a:p>
          <a:p>
            <a:r>
              <a:rPr lang="en-US" dirty="0" smtClean="0"/>
              <a:t>Announced in July 2017</a:t>
            </a:r>
          </a:p>
          <a:p>
            <a:r>
              <a:rPr lang="en-US" dirty="0" smtClean="0"/>
              <a:t>90 presentations organized into 5 topic-based sections</a:t>
            </a:r>
          </a:p>
          <a:p>
            <a:pPr lvl="1"/>
            <a:r>
              <a:rPr lang="en-US" dirty="0" smtClean="0"/>
              <a:t>Introduction</a:t>
            </a:r>
          </a:p>
          <a:p>
            <a:pPr lvl="1"/>
            <a:r>
              <a:rPr lang="en-US" dirty="0" smtClean="0"/>
              <a:t>Content</a:t>
            </a:r>
          </a:p>
          <a:p>
            <a:pPr lvl="1"/>
            <a:r>
              <a:rPr lang="en-US" dirty="0" smtClean="0"/>
              <a:t>Terminology Services</a:t>
            </a:r>
          </a:p>
          <a:p>
            <a:pPr lvl="1"/>
            <a:r>
              <a:rPr lang="en-US" dirty="0" smtClean="0"/>
              <a:t>Record Services</a:t>
            </a:r>
          </a:p>
          <a:p>
            <a:pPr lvl="1"/>
            <a:r>
              <a:rPr lang="en-US" dirty="0" smtClean="0"/>
              <a:t>Specifications</a:t>
            </a:r>
          </a:p>
          <a:p>
            <a:r>
              <a:rPr lang="en-US" dirty="0" smtClean="0"/>
              <a:t>Each section has</a:t>
            </a:r>
          </a:p>
          <a:p>
            <a:pPr lvl="1"/>
            <a:r>
              <a:rPr lang="en-US" dirty="0" smtClean="0"/>
              <a:t>Topic-based subsections</a:t>
            </a:r>
          </a:p>
          <a:p>
            <a:pPr lvl="1"/>
            <a:r>
              <a:rPr lang="en-US" dirty="0" smtClean="0"/>
              <a:t>Section and subsection descriptions</a:t>
            </a:r>
          </a:p>
          <a:p>
            <a:pPr lvl="1"/>
            <a:r>
              <a:rPr lang="en-US" dirty="0" smtClean="0"/>
              <a:t>Links to related documents and resources</a:t>
            </a:r>
            <a:endParaRPr lang="en-US" dirty="0"/>
          </a:p>
          <a:p>
            <a:pPr lvl="1"/>
            <a:endParaRPr lang="en-US" dirty="0" smtClean="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85162" y="4686300"/>
            <a:ext cx="3158837" cy="2171700"/>
          </a:xfrm>
          <a:prstGeom prst="rect">
            <a:avLst/>
          </a:prstGeom>
        </p:spPr>
      </p:pic>
    </p:spTree>
    <p:extLst>
      <p:ext uri="{BB962C8B-B14F-4D97-AF65-F5344CB8AC3E}">
        <p14:creationId xmlns:p14="http://schemas.microsoft.com/office/powerpoint/2010/main" val="6847138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SNOMED CT for Developers</a:t>
            </a:r>
            <a:endParaRPr lang="en-US" dirty="0"/>
          </a:p>
        </p:txBody>
      </p:sp>
      <p:sp>
        <p:nvSpPr>
          <p:cNvPr id="3" name="Content Placeholder 2"/>
          <p:cNvSpPr>
            <a:spLocks noGrp="1"/>
          </p:cNvSpPr>
          <p:nvPr>
            <p:ph idx="1"/>
          </p:nvPr>
        </p:nvSpPr>
        <p:spPr/>
        <p:txBody>
          <a:bodyPr/>
          <a:lstStyle/>
          <a:p>
            <a:r>
              <a:rPr lang="en-US" dirty="0" smtClean="0"/>
              <a:t>New structure</a:t>
            </a:r>
          </a:p>
          <a:p>
            <a:pPr lvl="1"/>
            <a:r>
              <a:rPr lang="en-US" dirty="0" smtClean="0"/>
              <a:t>Introduction</a:t>
            </a:r>
          </a:p>
          <a:p>
            <a:pPr lvl="2"/>
            <a:r>
              <a:rPr lang="en-US" dirty="0" smtClean="0"/>
              <a:t>Overview,  Background, </a:t>
            </a:r>
            <a:r>
              <a:rPr lang="en-US" dirty="0"/>
              <a:t> </a:t>
            </a:r>
            <a:r>
              <a:rPr lang="en-US" dirty="0" smtClean="0"/>
              <a:t>Getting Started</a:t>
            </a:r>
          </a:p>
          <a:p>
            <a:pPr lvl="1"/>
            <a:r>
              <a:rPr lang="en-US" dirty="0" smtClean="0"/>
              <a:t>SNOMED CT Essentials</a:t>
            </a:r>
          </a:p>
          <a:p>
            <a:pPr lvl="2"/>
            <a:r>
              <a:rPr lang="en-US" dirty="0" smtClean="0"/>
              <a:t>Design, </a:t>
            </a:r>
            <a:r>
              <a:rPr lang="en-US" dirty="0"/>
              <a:t> </a:t>
            </a:r>
            <a:r>
              <a:rPr lang="en-US" dirty="0" smtClean="0"/>
              <a:t>Content</a:t>
            </a:r>
          </a:p>
          <a:p>
            <a:pPr lvl="1"/>
            <a:r>
              <a:rPr lang="en-US" dirty="0" smtClean="0"/>
              <a:t>Specifications</a:t>
            </a:r>
          </a:p>
          <a:p>
            <a:pPr lvl="2"/>
            <a:r>
              <a:rPr lang="en-US" dirty="0" smtClean="0"/>
              <a:t>Release Files,  Reference Sets, Computable Languages</a:t>
            </a:r>
          </a:p>
          <a:p>
            <a:pPr lvl="1"/>
            <a:r>
              <a:rPr lang="en-US" dirty="0" smtClean="0"/>
              <a:t>Terminology Services</a:t>
            </a:r>
          </a:p>
          <a:p>
            <a:pPr lvl="2"/>
            <a:r>
              <a:rPr lang="en-US" dirty="0" smtClean="0"/>
              <a:t>Functionality,  Relational Databases,  REST APIs,</a:t>
            </a:r>
            <a:br>
              <a:rPr lang="en-US" dirty="0" smtClean="0"/>
            </a:br>
            <a:r>
              <a:rPr lang="en-US" dirty="0" smtClean="0"/>
              <a:t>Graph Databases</a:t>
            </a:r>
          </a:p>
          <a:p>
            <a:pPr lvl="1"/>
            <a:r>
              <a:rPr lang="en-US" dirty="0" smtClean="0"/>
              <a:t>Record Services</a:t>
            </a:r>
          </a:p>
          <a:p>
            <a:pPr lvl="2"/>
            <a:r>
              <a:rPr lang="en-US" dirty="0" smtClean="0"/>
              <a:t>User Interface,  Storage,  Clinical Decision Support,</a:t>
            </a:r>
            <a:br>
              <a:rPr lang="en-US" dirty="0" smtClean="0"/>
            </a:br>
            <a:r>
              <a:rPr lang="en-US" dirty="0" smtClean="0"/>
              <a:t>Data Analytics, Migration, Maintenance</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00900" y="4768430"/>
            <a:ext cx="2241140" cy="1960998"/>
          </a:xfrm>
          <a:prstGeom prst="rect">
            <a:avLst/>
          </a:prstGeom>
        </p:spPr>
      </p:pic>
    </p:spTree>
    <p:extLst>
      <p:ext uri="{BB962C8B-B14F-4D97-AF65-F5344CB8AC3E}">
        <p14:creationId xmlns:p14="http://schemas.microsoft.com/office/powerpoint/2010/main" val="153133139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Agenda </a:t>
            </a:r>
            <a:r>
              <a:rPr lang="mr-IN" dirty="0" smtClean="0"/>
              <a:t>–</a:t>
            </a:r>
            <a:r>
              <a:rPr lang="en-US" dirty="0" smtClean="0"/>
              <a:t> Thursday 31</a:t>
            </a:r>
            <a:r>
              <a:rPr lang="en-US" baseline="30000" dirty="0" smtClean="0"/>
              <a:t>st</a:t>
            </a:r>
            <a:r>
              <a:rPr lang="en-US" dirty="0" smtClean="0"/>
              <a:t> August</a:t>
            </a:r>
            <a:endParaRPr lang="en-US" dirty="0"/>
          </a:p>
        </p:txBody>
      </p:sp>
      <p:sp>
        <p:nvSpPr>
          <p:cNvPr id="5" name="Content Placeholder 4"/>
          <p:cNvSpPr>
            <a:spLocks noGrp="1"/>
          </p:cNvSpPr>
          <p:nvPr>
            <p:ph idx="1"/>
          </p:nvPr>
        </p:nvSpPr>
        <p:spPr>
          <a:xfrm>
            <a:off x="457199" y="1428736"/>
            <a:ext cx="6815471" cy="5000660"/>
          </a:xfrm>
        </p:spPr>
        <p:txBody>
          <a:bodyPr/>
          <a:lstStyle/>
          <a:p>
            <a:r>
              <a:rPr lang="en-US" dirty="0" smtClean="0"/>
              <a:t>Welcome, introductions and apologies</a:t>
            </a:r>
          </a:p>
          <a:p>
            <a:r>
              <a:rPr lang="en-US" dirty="0" smtClean="0"/>
              <a:t>Conflicts </a:t>
            </a:r>
            <a:r>
              <a:rPr lang="en-US" dirty="0"/>
              <a:t>of interest</a:t>
            </a:r>
          </a:p>
          <a:p>
            <a:r>
              <a:rPr lang="en-US" dirty="0" smtClean="0"/>
              <a:t>News and ELAG administration</a:t>
            </a:r>
          </a:p>
          <a:p>
            <a:r>
              <a:rPr lang="en-US" dirty="0" smtClean="0"/>
              <a:t>SNOMED International update</a:t>
            </a:r>
          </a:p>
          <a:p>
            <a:r>
              <a:rPr lang="en-US" dirty="0" smtClean="0"/>
              <a:t>October ELAG meeting in Bratislava</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86263" y="3587057"/>
            <a:ext cx="4757737" cy="3270944"/>
          </a:xfrm>
          <a:prstGeom prst="rect">
            <a:avLst/>
          </a:prstGeom>
        </p:spPr>
      </p:pic>
    </p:spTree>
    <p:extLst>
      <p:ext uri="{BB962C8B-B14F-4D97-AF65-F5344CB8AC3E}">
        <p14:creationId xmlns:p14="http://schemas.microsoft.com/office/powerpoint/2010/main" val="46191555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SNOMED CT for Developers</a:t>
            </a:r>
            <a:endParaRPr lang="en-US" dirty="0"/>
          </a:p>
        </p:txBody>
      </p:sp>
      <p:sp>
        <p:nvSpPr>
          <p:cNvPr id="3" name="Content Placeholder 2"/>
          <p:cNvSpPr>
            <a:spLocks noGrp="1"/>
          </p:cNvSpPr>
          <p:nvPr>
            <p:ph idx="1"/>
          </p:nvPr>
        </p:nvSpPr>
        <p:spPr/>
        <p:txBody>
          <a:bodyPr/>
          <a:lstStyle/>
          <a:p>
            <a:r>
              <a:rPr lang="en-US" dirty="0" smtClean="0"/>
              <a:t>New presentations</a:t>
            </a:r>
          </a:p>
          <a:p>
            <a:pPr lvl="1"/>
            <a:r>
              <a:rPr lang="en-US" dirty="0" smtClean="0"/>
              <a:t>Complete</a:t>
            </a:r>
          </a:p>
          <a:p>
            <a:pPr lvl="2"/>
            <a:r>
              <a:rPr lang="en-US" dirty="0" smtClean="0"/>
              <a:t>How to Get SNOMED CT</a:t>
            </a:r>
          </a:p>
          <a:p>
            <a:pPr lvl="2"/>
            <a:r>
              <a:rPr lang="en-US" dirty="0" smtClean="0"/>
              <a:t>Source Code Repositories Overview</a:t>
            </a:r>
          </a:p>
          <a:p>
            <a:pPr lvl="2"/>
            <a:r>
              <a:rPr lang="en-US" dirty="0" smtClean="0"/>
              <a:t>SNOMED Query Service </a:t>
            </a:r>
            <a:r>
              <a:rPr lang="mr-IN" dirty="0" smtClean="0"/>
              <a:t>–</a:t>
            </a:r>
            <a:r>
              <a:rPr lang="en-US" dirty="0" smtClean="0"/>
              <a:t> Video</a:t>
            </a:r>
          </a:p>
          <a:p>
            <a:pPr lvl="2"/>
            <a:r>
              <a:rPr lang="en-US" dirty="0" smtClean="0"/>
              <a:t>Clinical Decision Support</a:t>
            </a:r>
          </a:p>
          <a:p>
            <a:pPr lvl="1"/>
            <a:r>
              <a:rPr lang="en-US" dirty="0" smtClean="0"/>
              <a:t>WIP</a:t>
            </a:r>
          </a:p>
          <a:p>
            <a:pPr lvl="2"/>
            <a:r>
              <a:rPr lang="en-US" dirty="0" smtClean="0"/>
              <a:t>Technology Considerations</a:t>
            </a:r>
          </a:p>
          <a:p>
            <a:pPr lvl="2"/>
            <a:r>
              <a:rPr lang="en-US" dirty="0" smtClean="0"/>
              <a:t>Introduction to Reference Sets</a:t>
            </a:r>
          </a:p>
          <a:p>
            <a:pPr lvl="2"/>
            <a:r>
              <a:rPr lang="en-US" dirty="0" smtClean="0"/>
              <a:t>Introduction to SNOMED CT in Graph Databases</a:t>
            </a:r>
          </a:p>
          <a:p>
            <a:pPr lvl="1"/>
            <a:r>
              <a:rPr lang="en-US" dirty="0" smtClean="0"/>
              <a:t>To do</a:t>
            </a:r>
          </a:p>
          <a:p>
            <a:pPr lvl="2"/>
            <a:r>
              <a:rPr lang="en-US" dirty="0" smtClean="0"/>
              <a:t>SNOMED CT for Developers Introduction</a:t>
            </a:r>
          </a:p>
          <a:p>
            <a:pPr lvl="2"/>
            <a:r>
              <a:rPr lang="en-US" dirty="0" smtClean="0"/>
              <a:t>Machine Readable Concept Model</a:t>
            </a:r>
          </a:p>
          <a:p>
            <a:pPr lvl="2"/>
            <a:r>
              <a:rPr lang="en-US" dirty="0" smtClean="0"/>
              <a:t>Introduction to Terminology Services</a:t>
            </a:r>
          </a:p>
          <a:p>
            <a:pPr lvl="2"/>
            <a:r>
              <a:rPr lang="en-US" dirty="0" smtClean="0"/>
              <a:t>Snapshot REST API</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00900" y="4768430"/>
            <a:ext cx="2241140" cy="1960998"/>
          </a:xfrm>
          <a:prstGeom prst="rect">
            <a:avLst/>
          </a:prstGeom>
        </p:spPr>
      </p:pic>
    </p:spTree>
    <p:extLst>
      <p:ext uri="{BB962C8B-B14F-4D97-AF65-F5344CB8AC3E}">
        <p14:creationId xmlns:p14="http://schemas.microsoft.com/office/powerpoint/2010/main" val="118043744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SNOMED CT for Developers</a:t>
            </a:r>
            <a:endParaRPr lang="en-US" dirty="0"/>
          </a:p>
        </p:txBody>
      </p:sp>
      <p:sp>
        <p:nvSpPr>
          <p:cNvPr id="3" name="Content Placeholder 2"/>
          <p:cNvSpPr>
            <a:spLocks noGrp="1"/>
          </p:cNvSpPr>
          <p:nvPr>
            <p:ph idx="1"/>
          </p:nvPr>
        </p:nvSpPr>
        <p:spPr/>
        <p:txBody>
          <a:bodyPr/>
          <a:lstStyle/>
          <a:p>
            <a:r>
              <a:rPr lang="en-US" dirty="0" smtClean="0"/>
              <a:t>Additional features</a:t>
            </a:r>
          </a:p>
          <a:p>
            <a:pPr lvl="1"/>
            <a:r>
              <a:rPr lang="en-US" dirty="0" smtClean="0"/>
              <a:t>Complete</a:t>
            </a:r>
          </a:p>
          <a:p>
            <a:pPr lvl="2"/>
            <a:r>
              <a:rPr lang="en-US" dirty="0" smtClean="0"/>
              <a:t>Descriptions for each section and subsection</a:t>
            </a:r>
          </a:p>
          <a:p>
            <a:pPr lvl="2"/>
            <a:r>
              <a:rPr lang="en-US" dirty="0" smtClean="0"/>
              <a:t>Related document/resource links </a:t>
            </a:r>
            <a:r>
              <a:rPr lang="en-US" dirty="0"/>
              <a:t>for each </a:t>
            </a:r>
            <a:r>
              <a:rPr lang="en-US" dirty="0" smtClean="0"/>
              <a:t>subsection</a:t>
            </a:r>
          </a:p>
          <a:p>
            <a:pPr lvl="1"/>
            <a:r>
              <a:rPr lang="en-US" dirty="0" smtClean="0"/>
              <a:t>To do</a:t>
            </a:r>
          </a:p>
          <a:p>
            <a:pPr lvl="2"/>
            <a:r>
              <a:rPr lang="en-US" dirty="0" smtClean="0"/>
              <a:t>Practical exercises</a:t>
            </a:r>
          </a:p>
          <a:p>
            <a:pPr lvl="2"/>
            <a:r>
              <a:rPr lang="en-US" dirty="0" smtClean="0"/>
              <a:t>Quiz questions for each presentation</a:t>
            </a:r>
            <a:endParaRPr lang="en-US" dirty="0"/>
          </a:p>
          <a:p>
            <a:pPr lvl="1"/>
            <a:endParaRPr lang="en-US" dirty="0"/>
          </a:p>
          <a:p>
            <a:endParaRPr lang="en-US" dirty="0" smtClean="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00900" y="4768430"/>
            <a:ext cx="2241140" cy="1960998"/>
          </a:xfrm>
          <a:prstGeom prst="rect">
            <a:avLst/>
          </a:prstGeom>
        </p:spPr>
      </p:pic>
    </p:spTree>
    <p:extLst>
      <p:ext uri="{BB962C8B-B14F-4D97-AF65-F5344CB8AC3E}">
        <p14:creationId xmlns:p14="http://schemas.microsoft.com/office/powerpoint/2010/main" val="139805807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SNOMED CT for Data Analysts</a:t>
            </a:r>
            <a:endParaRPr lang="en-US" dirty="0"/>
          </a:p>
        </p:txBody>
      </p:sp>
      <p:sp>
        <p:nvSpPr>
          <p:cNvPr id="3" name="Content Placeholder 2"/>
          <p:cNvSpPr>
            <a:spLocks noGrp="1"/>
          </p:cNvSpPr>
          <p:nvPr>
            <p:ph idx="1"/>
          </p:nvPr>
        </p:nvSpPr>
        <p:spPr/>
        <p:txBody>
          <a:bodyPr/>
          <a:lstStyle/>
          <a:p>
            <a:r>
              <a:rPr lang="en-US" dirty="0" smtClean="0"/>
              <a:t>New structure</a:t>
            </a:r>
          </a:p>
          <a:p>
            <a:pPr lvl="1"/>
            <a:r>
              <a:rPr lang="en-US" dirty="0" smtClean="0"/>
              <a:t>Introduction</a:t>
            </a:r>
          </a:p>
          <a:p>
            <a:pPr lvl="2"/>
            <a:r>
              <a:rPr lang="en-US" dirty="0" smtClean="0"/>
              <a:t>Overview,  Background,  Getting Started</a:t>
            </a:r>
          </a:p>
          <a:p>
            <a:pPr lvl="1"/>
            <a:r>
              <a:rPr lang="en-US" dirty="0" smtClean="0"/>
              <a:t>SNOMED CT Features</a:t>
            </a:r>
          </a:p>
          <a:p>
            <a:pPr lvl="2"/>
            <a:r>
              <a:rPr lang="en-US" dirty="0" smtClean="0"/>
              <a:t>Design,  Reference Sets,  Computable Languages</a:t>
            </a:r>
          </a:p>
          <a:p>
            <a:pPr lvl="1"/>
            <a:r>
              <a:rPr lang="en-US" dirty="0" smtClean="0"/>
              <a:t>SNOMED CT Content</a:t>
            </a:r>
          </a:p>
          <a:p>
            <a:pPr lvl="2"/>
            <a:r>
              <a:rPr lang="en-US" dirty="0" smtClean="0"/>
              <a:t>Overview,  Concept Models,  Information Models</a:t>
            </a:r>
          </a:p>
          <a:p>
            <a:pPr lvl="1"/>
            <a:r>
              <a:rPr lang="en-US" dirty="0" smtClean="0"/>
              <a:t>Techniques</a:t>
            </a:r>
          </a:p>
          <a:p>
            <a:pPr lvl="2"/>
            <a:r>
              <a:rPr lang="en-US" dirty="0" smtClean="0"/>
              <a:t>Overview,  Terminology Services,  Mapping</a:t>
            </a:r>
          </a:p>
          <a:p>
            <a:pPr lvl="1"/>
            <a:r>
              <a:rPr lang="en-US" dirty="0" smtClean="0"/>
              <a:t>Technologies</a:t>
            </a:r>
          </a:p>
          <a:p>
            <a:pPr lvl="2"/>
            <a:r>
              <a:rPr lang="en-US" dirty="0" smtClean="0"/>
              <a:t>Relational Databases</a:t>
            </a:r>
            <a:r>
              <a:rPr lang="en-US" dirty="0"/>
              <a:t>, Description </a:t>
            </a:r>
            <a:r>
              <a:rPr lang="en-US" dirty="0" smtClean="0"/>
              <a:t>Logic</a:t>
            </a:r>
            <a:r>
              <a:rPr lang="en-US" dirty="0"/>
              <a:t>, </a:t>
            </a:r>
            <a:br>
              <a:rPr lang="en-US" dirty="0"/>
            </a:br>
            <a:r>
              <a:rPr lang="en-US" dirty="0" smtClean="0"/>
              <a:t>REST APIs, Graph Databases</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00900" y="4768430"/>
            <a:ext cx="2241140" cy="1960998"/>
          </a:xfrm>
          <a:prstGeom prst="rect">
            <a:avLst/>
          </a:prstGeom>
        </p:spPr>
      </p:pic>
    </p:spTree>
    <p:extLst>
      <p:ext uri="{BB962C8B-B14F-4D97-AF65-F5344CB8AC3E}">
        <p14:creationId xmlns:p14="http://schemas.microsoft.com/office/powerpoint/2010/main" val="131956616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SNOMED CT for Data Analysts</a:t>
            </a:r>
            <a:endParaRPr lang="en-US" dirty="0"/>
          </a:p>
        </p:txBody>
      </p:sp>
      <p:sp>
        <p:nvSpPr>
          <p:cNvPr id="3" name="Content Placeholder 2"/>
          <p:cNvSpPr>
            <a:spLocks noGrp="1"/>
          </p:cNvSpPr>
          <p:nvPr>
            <p:ph idx="1"/>
          </p:nvPr>
        </p:nvSpPr>
        <p:spPr/>
        <p:txBody>
          <a:bodyPr/>
          <a:lstStyle/>
          <a:p>
            <a:r>
              <a:rPr lang="en-US" dirty="0" smtClean="0"/>
              <a:t>New presentations</a:t>
            </a:r>
          </a:p>
          <a:p>
            <a:pPr lvl="1"/>
            <a:r>
              <a:rPr lang="en-US" dirty="0" smtClean="0"/>
              <a:t>Complete</a:t>
            </a:r>
          </a:p>
          <a:p>
            <a:pPr lvl="2"/>
            <a:r>
              <a:rPr lang="en-US" dirty="0" smtClean="0"/>
              <a:t>Qualifier Value Hierarchy</a:t>
            </a:r>
          </a:p>
          <a:p>
            <a:pPr lvl="2"/>
            <a:r>
              <a:rPr lang="en-US" dirty="0" smtClean="0"/>
              <a:t>Observable Entity Hierarchy Overview</a:t>
            </a:r>
          </a:p>
          <a:p>
            <a:pPr lvl="2"/>
            <a:r>
              <a:rPr lang="en-US" dirty="0" smtClean="0"/>
              <a:t>Introduction to SNOMED CT and ICD</a:t>
            </a:r>
          </a:p>
          <a:p>
            <a:pPr lvl="2"/>
            <a:r>
              <a:rPr lang="en-US" dirty="0" smtClean="0"/>
              <a:t>SNOMED Query Service </a:t>
            </a:r>
            <a:r>
              <a:rPr lang="mr-IN" dirty="0" smtClean="0"/>
              <a:t>–</a:t>
            </a:r>
            <a:r>
              <a:rPr lang="en-US" dirty="0" smtClean="0"/>
              <a:t> Video</a:t>
            </a:r>
          </a:p>
          <a:p>
            <a:pPr lvl="1"/>
            <a:r>
              <a:rPr lang="en-US" dirty="0" smtClean="0"/>
              <a:t>WIP</a:t>
            </a:r>
          </a:p>
          <a:p>
            <a:pPr lvl="2"/>
            <a:r>
              <a:rPr lang="en-US" dirty="0" smtClean="0"/>
              <a:t>Comparing Features of SNOMED CT and ICD</a:t>
            </a:r>
          </a:p>
          <a:p>
            <a:pPr lvl="2"/>
            <a:r>
              <a:rPr lang="en-US" dirty="0" smtClean="0"/>
              <a:t>Data Analysis with SNOMED CT and ICD</a:t>
            </a:r>
          </a:p>
          <a:p>
            <a:pPr lvl="1"/>
            <a:r>
              <a:rPr lang="en-US" dirty="0" smtClean="0"/>
              <a:t>Still to be developed</a:t>
            </a:r>
          </a:p>
          <a:p>
            <a:pPr lvl="2"/>
            <a:r>
              <a:rPr lang="en-US" dirty="0" smtClean="0"/>
              <a:t>SNOMED CT for Data Analysts Introduction</a:t>
            </a:r>
          </a:p>
          <a:p>
            <a:pPr lvl="2"/>
            <a:r>
              <a:rPr lang="en-US" dirty="0" smtClean="0"/>
              <a:t>Data Analysis in a Relational Database</a:t>
            </a:r>
          </a:p>
          <a:p>
            <a:pPr lvl="2"/>
            <a:r>
              <a:rPr lang="en-US" dirty="0" smtClean="0"/>
              <a:t>Data Analysis in a Graph Database</a:t>
            </a:r>
          </a:p>
          <a:p>
            <a:pPr lvl="2"/>
            <a:r>
              <a:rPr lang="en-US" dirty="0" smtClean="0"/>
              <a:t>Others (to be determined)</a:t>
            </a:r>
          </a:p>
          <a:p>
            <a:pPr lvl="2"/>
            <a:endParaRPr lang="en-US" dirty="0" smtClean="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00900" y="4768430"/>
            <a:ext cx="2241140" cy="1960998"/>
          </a:xfrm>
          <a:prstGeom prst="rect">
            <a:avLst/>
          </a:prstGeom>
        </p:spPr>
      </p:pic>
    </p:spTree>
    <p:extLst>
      <p:ext uri="{BB962C8B-B14F-4D97-AF65-F5344CB8AC3E}">
        <p14:creationId xmlns:p14="http://schemas.microsoft.com/office/powerpoint/2010/main" val="85580076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SNOMED CT for Developers</a:t>
            </a:r>
            <a:endParaRPr lang="en-US" dirty="0"/>
          </a:p>
        </p:txBody>
      </p:sp>
      <p:sp>
        <p:nvSpPr>
          <p:cNvPr id="3" name="Content Placeholder 2"/>
          <p:cNvSpPr>
            <a:spLocks noGrp="1"/>
          </p:cNvSpPr>
          <p:nvPr>
            <p:ph idx="1"/>
          </p:nvPr>
        </p:nvSpPr>
        <p:spPr/>
        <p:txBody>
          <a:bodyPr/>
          <a:lstStyle/>
          <a:p>
            <a:r>
              <a:rPr lang="en-US" dirty="0" smtClean="0"/>
              <a:t>Additional features</a:t>
            </a:r>
          </a:p>
          <a:p>
            <a:pPr lvl="1"/>
            <a:r>
              <a:rPr lang="en-US" dirty="0" smtClean="0"/>
              <a:t>To do</a:t>
            </a:r>
          </a:p>
          <a:p>
            <a:pPr lvl="2"/>
            <a:r>
              <a:rPr lang="en-US" dirty="0" smtClean="0"/>
              <a:t>Descriptions for each section and subsection</a:t>
            </a:r>
          </a:p>
          <a:p>
            <a:pPr lvl="2"/>
            <a:r>
              <a:rPr lang="en-US" dirty="0" smtClean="0"/>
              <a:t>Related document/resource links </a:t>
            </a:r>
            <a:r>
              <a:rPr lang="en-US" dirty="0"/>
              <a:t>for each </a:t>
            </a:r>
            <a:r>
              <a:rPr lang="en-US" dirty="0" smtClean="0"/>
              <a:t>subsection</a:t>
            </a:r>
          </a:p>
          <a:p>
            <a:pPr lvl="2"/>
            <a:r>
              <a:rPr lang="en-US" dirty="0" smtClean="0"/>
              <a:t>Practical exercises</a:t>
            </a:r>
          </a:p>
          <a:p>
            <a:pPr lvl="2"/>
            <a:r>
              <a:rPr lang="en-US" dirty="0" smtClean="0"/>
              <a:t>Quiz questions for each presentation</a:t>
            </a:r>
            <a:endParaRPr lang="en-US" dirty="0"/>
          </a:p>
          <a:p>
            <a:pPr lvl="1"/>
            <a:endParaRPr lang="en-US" dirty="0"/>
          </a:p>
          <a:p>
            <a:endParaRPr lang="en-US" dirty="0" smtClean="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00900" y="4768430"/>
            <a:ext cx="2241140" cy="1960998"/>
          </a:xfrm>
          <a:prstGeom prst="rect">
            <a:avLst/>
          </a:prstGeom>
        </p:spPr>
      </p:pic>
    </p:spTree>
    <p:extLst>
      <p:ext uri="{BB962C8B-B14F-4D97-AF65-F5344CB8AC3E}">
        <p14:creationId xmlns:p14="http://schemas.microsoft.com/office/powerpoint/2010/main" val="173878932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Translation and Sharing Activities</a:t>
            </a:r>
            <a:endParaRPr lang="en-US" dirty="0"/>
          </a:p>
        </p:txBody>
      </p:sp>
      <p:sp>
        <p:nvSpPr>
          <p:cNvPr id="3" name="Content Placeholder 2"/>
          <p:cNvSpPr>
            <a:spLocks noGrp="1"/>
          </p:cNvSpPr>
          <p:nvPr>
            <p:ph idx="1"/>
          </p:nvPr>
        </p:nvSpPr>
        <p:spPr/>
        <p:txBody>
          <a:bodyPr/>
          <a:lstStyle/>
          <a:p>
            <a:r>
              <a:rPr lang="en-US" dirty="0" smtClean="0"/>
              <a:t>Spanish translation of SNOMED CT Foundation Course</a:t>
            </a:r>
          </a:p>
          <a:p>
            <a:pPr lvl="1"/>
            <a:r>
              <a:rPr lang="en-US" dirty="0" smtClean="0"/>
              <a:t>Spanish course to be run in parallel to English course</a:t>
            </a:r>
          </a:p>
          <a:p>
            <a:pPr lvl="1"/>
            <a:r>
              <a:rPr lang="en-US" dirty="0" smtClean="0"/>
              <a:t>Waiting on final presentation updates </a:t>
            </a:r>
          </a:p>
          <a:p>
            <a:pPr lvl="2"/>
            <a:r>
              <a:rPr lang="en-US" dirty="0" smtClean="0"/>
              <a:t>SNOMED International organization presentation</a:t>
            </a:r>
          </a:p>
          <a:p>
            <a:pPr lvl="1"/>
            <a:r>
              <a:rPr lang="en-US" dirty="0" smtClean="0"/>
              <a:t>Presentations need to be imported into E-Learning Server</a:t>
            </a:r>
          </a:p>
          <a:p>
            <a:r>
              <a:rPr lang="en-US" dirty="0" smtClean="0"/>
              <a:t>Chinese translation of SNOMED CT Foundation Course</a:t>
            </a:r>
          </a:p>
          <a:p>
            <a:pPr lvl="1"/>
            <a:r>
              <a:rPr lang="en-US" dirty="0" smtClean="0"/>
              <a:t>Presentation PDFs ready to publish</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86025" y="4186238"/>
            <a:ext cx="5029200" cy="2671762"/>
          </a:xfrm>
          <a:prstGeom prst="rect">
            <a:avLst/>
          </a:prstGeom>
        </p:spPr>
      </p:pic>
    </p:spTree>
    <p:extLst>
      <p:ext uri="{BB962C8B-B14F-4D97-AF65-F5344CB8AC3E}">
        <p14:creationId xmlns:p14="http://schemas.microsoft.com/office/powerpoint/2010/main" val="8738604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E-Learning Facilitation Activities</a:t>
            </a:r>
            <a:endParaRPr lang="en-US" dirty="0"/>
          </a:p>
        </p:txBody>
      </p:sp>
      <p:sp>
        <p:nvSpPr>
          <p:cNvPr id="3" name="Content Placeholder 2"/>
          <p:cNvSpPr>
            <a:spLocks noGrp="1"/>
          </p:cNvSpPr>
          <p:nvPr>
            <p:ph idx="1"/>
          </p:nvPr>
        </p:nvSpPr>
        <p:spPr>
          <a:xfrm>
            <a:off x="457200" y="1428736"/>
            <a:ext cx="8472488" cy="5000660"/>
          </a:xfrm>
        </p:spPr>
        <p:txBody>
          <a:bodyPr/>
          <a:lstStyle/>
          <a:p>
            <a:r>
              <a:rPr lang="en-US" dirty="0" smtClean="0"/>
              <a:t>In 2018 we will develop a strategy to start offering CME/CPD credits for SNOMED CT education</a:t>
            </a:r>
          </a:p>
          <a:p>
            <a:r>
              <a:rPr lang="en-US" dirty="0" smtClean="0"/>
              <a:t>There are many countries, many professions and many organizations that need to be considered</a:t>
            </a:r>
          </a:p>
          <a:p>
            <a:r>
              <a:rPr lang="en-US" dirty="0" smtClean="0"/>
              <a:t>Any information, suggestions or contacts from ELAG to progress this initiative in a </a:t>
            </a:r>
            <a:r>
              <a:rPr lang="en-US" b="1" dirty="0" smtClean="0"/>
              <a:t>scalable way </a:t>
            </a:r>
            <a:r>
              <a:rPr lang="en-US" dirty="0" smtClean="0"/>
              <a:t>would be appreciated</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08825" y="4353170"/>
            <a:ext cx="2035175" cy="2504830"/>
          </a:xfrm>
          <a:prstGeom prst="rect">
            <a:avLst/>
          </a:prstGeom>
        </p:spPr>
      </p:pic>
    </p:spTree>
    <p:extLst>
      <p:ext uri="{BB962C8B-B14F-4D97-AF65-F5344CB8AC3E}">
        <p14:creationId xmlns:p14="http://schemas.microsoft.com/office/powerpoint/2010/main" val="13266137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October ELAG Meeting in Bratislava</a:t>
            </a:r>
            <a:endParaRPr lang="en-US" dirty="0"/>
          </a:p>
        </p:txBody>
      </p:sp>
      <p:sp>
        <p:nvSpPr>
          <p:cNvPr id="3" name="Content Placeholder 2"/>
          <p:cNvSpPr>
            <a:spLocks noGrp="1"/>
          </p:cNvSpPr>
          <p:nvPr>
            <p:ph idx="1"/>
          </p:nvPr>
        </p:nvSpPr>
        <p:spPr/>
        <p:txBody>
          <a:bodyPr/>
          <a:lstStyle/>
          <a:p>
            <a:r>
              <a:rPr lang="en-US" b="1" dirty="0" smtClean="0"/>
              <a:t>Venue</a:t>
            </a:r>
            <a:r>
              <a:rPr lang="en-US" dirty="0" smtClean="0"/>
              <a:t>: </a:t>
            </a:r>
            <a:r>
              <a:rPr lang="en-US" dirty="0"/>
              <a:t>Crowne Plaza </a:t>
            </a:r>
            <a:r>
              <a:rPr lang="en-US" dirty="0" smtClean="0"/>
              <a:t>Bratislava</a:t>
            </a:r>
          </a:p>
          <a:p>
            <a:r>
              <a:rPr lang="en-US" b="1" dirty="0" smtClean="0"/>
              <a:t>Date</a:t>
            </a:r>
            <a:r>
              <a:rPr lang="en-US" dirty="0" smtClean="0"/>
              <a:t>: Monday 16</a:t>
            </a:r>
            <a:r>
              <a:rPr lang="en-US" baseline="30000" dirty="0" smtClean="0"/>
              <a:t>th</a:t>
            </a:r>
            <a:r>
              <a:rPr lang="en-US" dirty="0" smtClean="0"/>
              <a:t> October 2017</a:t>
            </a:r>
          </a:p>
          <a:p>
            <a:r>
              <a:rPr lang="en-US" b="1" dirty="0" smtClean="0"/>
              <a:t>Time</a:t>
            </a:r>
            <a:r>
              <a:rPr lang="en-US" dirty="0" smtClean="0"/>
              <a:t>: 1:30pm </a:t>
            </a:r>
            <a:r>
              <a:rPr lang="mr-IN" dirty="0" smtClean="0"/>
              <a:t>–</a:t>
            </a:r>
            <a:r>
              <a:rPr lang="en-US" dirty="0" smtClean="0"/>
              <a:t> 5:00pm</a:t>
            </a:r>
          </a:p>
          <a:p>
            <a:r>
              <a:rPr lang="en-US" b="1" dirty="0" smtClean="0"/>
              <a:t>Preparation</a:t>
            </a:r>
            <a:r>
              <a:rPr lang="en-US" dirty="0" smtClean="0"/>
              <a:t>:</a:t>
            </a:r>
            <a:endParaRPr lang="en-US" b="1" dirty="0" smtClean="0"/>
          </a:p>
          <a:p>
            <a:pPr marL="846138" lvl="1" indent="-280988">
              <a:buFont typeface="+mj-lt"/>
              <a:buAutoNum type="arabicPeriod"/>
            </a:pPr>
            <a:r>
              <a:rPr lang="en-US" dirty="0" smtClean="0"/>
              <a:t>Prepare country update of SNOMED education activities</a:t>
            </a:r>
          </a:p>
          <a:p>
            <a:pPr marL="846138" lvl="1" indent="-280988">
              <a:buFont typeface="+mj-lt"/>
              <a:buAutoNum type="arabicPeriod"/>
            </a:pPr>
            <a:r>
              <a:rPr lang="en-US" dirty="0" smtClean="0"/>
              <a:t>Provide advice on focus of CDT course maintenance efforts</a:t>
            </a:r>
          </a:p>
          <a:p>
            <a:pPr marL="846138" lvl="1" indent="-280988">
              <a:buFont typeface="+mj-lt"/>
              <a:buAutoNum type="arabicPeriod"/>
            </a:pPr>
            <a:r>
              <a:rPr lang="en-US" dirty="0" smtClean="0"/>
              <a:t>Review the following areas on the E-Learning Server </a:t>
            </a:r>
            <a:r>
              <a:rPr lang="en-US" dirty="0"/>
              <a:t>(</a:t>
            </a:r>
            <a:r>
              <a:rPr lang="en-US" dirty="0">
                <a:hlinkClick r:id="rId3"/>
              </a:rPr>
              <a:t>http://snomed.org/elearning</a:t>
            </a:r>
            <a:r>
              <a:rPr lang="en-US" dirty="0" smtClean="0">
                <a:hlinkClick r:id="rId3"/>
              </a:rPr>
              <a:t>)</a:t>
            </a:r>
            <a:r>
              <a:rPr lang="en-US" dirty="0" smtClean="0"/>
              <a:t> and bring ideas to meeting</a:t>
            </a:r>
            <a:endParaRPr lang="en-US" dirty="0"/>
          </a:p>
          <a:p>
            <a:pPr lvl="2"/>
            <a:r>
              <a:rPr lang="en-US" dirty="0" smtClean="0"/>
              <a:t>Open Access SNOMED CT Learning Area</a:t>
            </a:r>
          </a:p>
          <a:p>
            <a:pPr lvl="2"/>
            <a:r>
              <a:rPr lang="en-US" dirty="0" smtClean="0"/>
              <a:t>SNOMED CT for Developers</a:t>
            </a:r>
          </a:p>
          <a:p>
            <a:pPr lvl="2"/>
            <a:r>
              <a:rPr lang="en-US" dirty="0" smtClean="0"/>
              <a:t>SNOMED CT for Data Analysts</a:t>
            </a:r>
          </a:p>
          <a:p>
            <a:pPr marL="846138" lvl="1" indent="-280988">
              <a:buFont typeface="+mj-lt"/>
              <a:buAutoNum type="arabicPeriod"/>
            </a:pPr>
            <a:r>
              <a:rPr lang="en-US" dirty="0"/>
              <a:t>Bring </a:t>
            </a:r>
            <a:r>
              <a:rPr lang="en-US" dirty="0" smtClean="0"/>
              <a:t>suggestions</a:t>
            </a:r>
            <a:r>
              <a:rPr lang="en-US" dirty="0"/>
              <a:t> </a:t>
            </a:r>
            <a:r>
              <a:rPr lang="en-US" dirty="0" smtClean="0"/>
              <a:t>on sharing or translation opportunities</a:t>
            </a:r>
            <a:endParaRPr lang="en-US" dirty="0"/>
          </a:p>
          <a:p>
            <a:pPr marL="846138" lvl="1" indent="-280988">
              <a:buFont typeface="+mj-lt"/>
              <a:buAutoNum type="arabicPeriod"/>
            </a:pPr>
            <a:r>
              <a:rPr lang="en-US" dirty="0" smtClean="0"/>
              <a:t>Bring information on scalable approaches to CME/CPD accreditation in your region</a:t>
            </a:r>
            <a:endParaRPr lang="en-US" dirty="0"/>
          </a:p>
        </p:txBody>
      </p:sp>
    </p:spTree>
    <p:extLst>
      <p:ext uri="{BB962C8B-B14F-4D97-AF65-F5344CB8AC3E}">
        <p14:creationId xmlns:p14="http://schemas.microsoft.com/office/powerpoint/2010/main" val="70078859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SNOMED Expo 2017 in Bratislava</a:t>
            </a:r>
            <a:endParaRPr lang="en-US" dirty="0"/>
          </a:p>
        </p:txBody>
      </p:sp>
      <p:sp>
        <p:nvSpPr>
          <p:cNvPr id="3" name="Content Placeholder 2"/>
          <p:cNvSpPr>
            <a:spLocks noGrp="1"/>
          </p:cNvSpPr>
          <p:nvPr>
            <p:ph idx="1"/>
          </p:nvPr>
        </p:nvSpPr>
        <p:spPr/>
        <p:txBody>
          <a:bodyPr/>
          <a:lstStyle/>
          <a:p>
            <a:r>
              <a:rPr lang="en-US" b="1" dirty="0" smtClean="0"/>
              <a:t>Venue</a:t>
            </a:r>
            <a:r>
              <a:rPr lang="en-US" dirty="0" smtClean="0"/>
              <a:t>: </a:t>
            </a:r>
            <a:r>
              <a:rPr lang="en-US" dirty="0"/>
              <a:t>Crowne Plaza </a:t>
            </a:r>
            <a:r>
              <a:rPr lang="en-US" dirty="0" smtClean="0"/>
              <a:t>Bratislava</a:t>
            </a:r>
          </a:p>
          <a:p>
            <a:r>
              <a:rPr lang="en-US" b="1" dirty="0" smtClean="0"/>
              <a:t>Date</a:t>
            </a:r>
            <a:r>
              <a:rPr lang="en-US" dirty="0" smtClean="0"/>
              <a:t>: Thursday 19</a:t>
            </a:r>
            <a:r>
              <a:rPr lang="en-US" baseline="30000" dirty="0" smtClean="0"/>
              <a:t>th</a:t>
            </a:r>
            <a:r>
              <a:rPr lang="en-US" dirty="0" smtClean="0"/>
              <a:t> and Friday 20</a:t>
            </a:r>
            <a:r>
              <a:rPr lang="en-US" baseline="30000" dirty="0" smtClean="0"/>
              <a:t>th</a:t>
            </a:r>
            <a:r>
              <a:rPr lang="en-US" dirty="0" smtClean="0"/>
              <a:t> October 2017</a:t>
            </a:r>
          </a:p>
          <a:p>
            <a:r>
              <a:rPr lang="en-US" b="1" dirty="0" smtClean="0"/>
              <a:t>Website</a:t>
            </a:r>
            <a:r>
              <a:rPr lang="en-US" dirty="0" smtClean="0"/>
              <a:t>: </a:t>
            </a:r>
            <a:r>
              <a:rPr lang="en-US" dirty="0" smtClean="0">
                <a:hlinkClick r:id="rId3"/>
              </a:rPr>
              <a:t>http://snomedexpo.org</a:t>
            </a:r>
            <a:r>
              <a:rPr lang="en-US" dirty="0" smtClean="0"/>
              <a:t> </a:t>
            </a:r>
            <a:endParaRPr lang="en-US" b="1" dirty="0" smtClean="0"/>
          </a:p>
          <a:p>
            <a:r>
              <a:rPr lang="en-US" b="1" dirty="0" smtClean="0"/>
              <a:t>Tutorials - Thursday 19</a:t>
            </a:r>
            <a:r>
              <a:rPr lang="en-US" b="1" baseline="30000" dirty="0" smtClean="0"/>
              <a:t>th</a:t>
            </a:r>
            <a:r>
              <a:rPr lang="en-US" b="1" dirty="0" smtClean="0"/>
              <a:t> October</a:t>
            </a:r>
            <a:endParaRPr lang="en-US" dirty="0" smtClean="0"/>
          </a:p>
          <a:p>
            <a:pPr marL="846138" lvl="1" indent="-280988">
              <a:buFont typeface="+mj-lt"/>
              <a:buAutoNum type="arabicPeriod"/>
            </a:pPr>
            <a:r>
              <a:rPr lang="en-US" dirty="0" smtClean="0"/>
              <a:t>SNOMED CT Quick Start</a:t>
            </a:r>
          </a:p>
          <a:p>
            <a:pPr marL="846138" lvl="1" indent="-280988">
              <a:buFont typeface="+mj-lt"/>
              <a:buAutoNum type="arabicPeriod"/>
            </a:pPr>
            <a:r>
              <a:rPr lang="en-US" dirty="0" smtClean="0"/>
              <a:t>Introduction to SNOMED CT</a:t>
            </a:r>
          </a:p>
          <a:p>
            <a:pPr marL="846138" lvl="1" indent="-280988">
              <a:buFont typeface="+mj-lt"/>
              <a:buAutoNum type="arabicPeriod"/>
            </a:pPr>
            <a:r>
              <a:rPr lang="en-US" dirty="0" smtClean="0"/>
              <a:t>SNOMED CT Implementation Roadmap</a:t>
            </a:r>
          </a:p>
          <a:p>
            <a:pPr marL="846138" lvl="1" indent="-280988">
              <a:buFont typeface="+mj-lt"/>
              <a:buAutoNum type="arabicPeriod"/>
            </a:pPr>
            <a:r>
              <a:rPr lang="en-US" dirty="0" smtClean="0"/>
              <a:t>Introduction to SNOMED CT Translation</a:t>
            </a:r>
          </a:p>
          <a:p>
            <a:pPr marL="846138" lvl="1" indent="-280988">
              <a:buFont typeface="+mj-lt"/>
              <a:buAutoNum type="arabicPeriod"/>
            </a:pPr>
            <a:r>
              <a:rPr lang="en-US" dirty="0" smtClean="0"/>
              <a:t>Introduction to Mapping</a:t>
            </a:r>
          </a:p>
          <a:p>
            <a:pPr marL="846138" lvl="1" indent="-280988">
              <a:buFont typeface="+mj-lt"/>
              <a:buAutoNum type="arabicPeriod"/>
            </a:pPr>
            <a:r>
              <a:rPr lang="en-US" dirty="0" smtClean="0"/>
              <a:t>SNOMED CT Managed Service for Beginners</a:t>
            </a:r>
          </a:p>
          <a:p>
            <a:pPr marL="846138" lvl="1" indent="-280988">
              <a:buFont typeface="+mj-lt"/>
              <a:buAutoNum type="arabicPeriod"/>
            </a:pPr>
            <a:r>
              <a:rPr lang="en-US" dirty="0" smtClean="0"/>
              <a:t>A Practical Taste of SNOMED CT Authoring</a:t>
            </a:r>
          </a:p>
          <a:p>
            <a:r>
              <a:rPr lang="en-US" b="1" dirty="0"/>
              <a:t>Tutorials </a:t>
            </a:r>
            <a:r>
              <a:rPr lang="mr-IN" b="1" dirty="0" smtClean="0"/>
              <a:t>–</a:t>
            </a:r>
            <a:r>
              <a:rPr lang="en-US" b="1" dirty="0" smtClean="0"/>
              <a:t> Friday 20</a:t>
            </a:r>
            <a:r>
              <a:rPr lang="en-US" b="1" baseline="30000" dirty="0" smtClean="0"/>
              <a:t>th</a:t>
            </a:r>
            <a:r>
              <a:rPr lang="en-US" b="1" dirty="0" smtClean="0"/>
              <a:t> October</a:t>
            </a:r>
            <a:endParaRPr lang="en-US" dirty="0"/>
          </a:p>
          <a:p>
            <a:pPr marL="846138" lvl="1" indent="-280988">
              <a:buFont typeface="+mj-lt"/>
              <a:buAutoNum type="arabicPeriod"/>
            </a:pPr>
            <a:r>
              <a:rPr lang="en-US" dirty="0" smtClean="0"/>
              <a:t>SNOMED CT Analytics and Clinical </a:t>
            </a:r>
            <a:r>
              <a:rPr lang="en-US" dirty="0"/>
              <a:t>Decision Support</a:t>
            </a:r>
          </a:p>
          <a:p>
            <a:pPr marL="846138" lvl="1" indent="-280988">
              <a:buFont typeface="+mj-lt"/>
              <a:buAutoNum type="arabicPeriod"/>
            </a:pPr>
            <a:r>
              <a:rPr lang="en-US" dirty="0" smtClean="0"/>
              <a:t>Practical Guide to SNOMED CT Reference Sets</a:t>
            </a:r>
            <a:endParaRPr lang="en-US" dirty="0"/>
          </a:p>
        </p:txBody>
      </p:sp>
    </p:spTree>
    <p:extLst>
      <p:ext uri="{BB962C8B-B14F-4D97-AF65-F5344CB8AC3E}">
        <p14:creationId xmlns:p14="http://schemas.microsoft.com/office/powerpoint/2010/main" val="14634047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Any Other Business?</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79588" y="1571625"/>
            <a:ext cx="5556250" cy="5000625"/>
          </a:xfrm>
        </p:spPr>
      </p:pic>
    </p:spTree>
    <p:extLst>
      <p:ext uri="{BB962C8B-B14F-4D97-AF65-F5344CB8AC3E}">
        <p14:creationId xmlns:p14="http://schemas.microsoft.com/office/powerpoint/2010/main" val="135364643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Welcome, Introductions and Apologies</a:t>
            </a:r>
            <a:endParaRPr lang="en-US" dirty="0"/>
          </a:p>
        </p:txBody>
      </p:sp>
      <p:sp>
        <p:nvSpPr>
          <p:cNvPr id="3" name="Content Placeholder 2"/>
          <p:cNvSpPr>
            <a:spLocks noGrp="1"/>
          </p:cNvSpPr>
          <p:nvPr>
            <p:ph idx="1"/>
          </p:nvPr>
        </p:nvSpPr>
        <p:spPr>
          <a:xfrm>
            <a:off x="449249" y="1428736"/>
            <a:ext cx="8229600" cy="5000660"/>
          </a:xfrm>
        </p:spPr>
        <p:txBody>
          <a:bodyPr/>
          <a:lstStyle/>
          <a:p>
            <a:r>
              <a:rPr lang="en-US" dirty="0" smtClean="0"/>
              <a:t>First meeting </a:t>
            </a:r>
            <a:r>
              <a:rPr lang="mr-IN" dirty="0" smtClean="0"/>
              <a:t>–</a:t>
            </a:r>
            <a:r>
              <a:rPr lang="en-US" dirty="0" smtClean="0"/>
              <a:t> 8:00 UTC</a:t>
            </a:r>
          </a:p>
          <a:p>
            <a:pPr lvl="1"/>
            <a:r>
              <a:rPr lang="en-US" dirty="0" smtClean="0"/>
              <a:t>Linda Bird (chair)</a:t>
            </a:r>
          </a:p>
          <a:p>
            <a:pPr lvl="1"/>
            <a:r>
              <a:rPr lang="en-US" dirty="0"/>
              <a:t>Avanti </a:t>
            </a:r>
            <a:r>
              <a:rPr lang="en-US" dirty="0" smtClean="0"/>
              <a:t>Joshi, Manisha </a:t>
            </a:r>
            <a:r>
              <a:rPr lang="en-US" dirty="0" err="1" smtClean="0"/>
              <a:t>Mantri</a:t>
            </a:r>
            <a:r>
              <a:rPr lang="en-US" dirty="0" smtClean="0"/>
              <a:t> </a:t>
            </a:r>
            <a:r>
              <a:rPr lang="en-US" dirty="0"/>
              <a:t>(India</a:t>
            </a:r>
            <a:r>
              <a:rPr lang="en-US" dirty="0" smtClean="0"/>
              <a:t>)</a:t>
            </a:r>
          </a:p>
          <a:p>
            <a:pPr lvl="1"/>
            <a:r>
              <a:rPr lang="en-US" dirty="0" smtClean="0"/>
              <a:t>Aileen </a:t>
            </a:r>
            <a:r>
              <a:rPr lang="en-US" dirty="0" err="1" smtClean="0"/>
              <a:t>dela</a:t>
            </a:r>
            <a:r>
              <a:rPr lang="en-US" dirty="0" smtClean="0"/>
              <a:t> Pena (Australia)</a:t>
            </a:r>
          </a:p>
          <a:p>
            <a:pPr lvl="1"/>
            <a:r>
              <a:rPr lang="en-US" dirty="0" err="1"/>
              <a:t>Pim</a:t>
            </a:r>
            <a:r>
              <a:rPr lang="en-US" dirty="0"/>
              <a:t> </a:t>
            </a:r>
            <a:r>
              <a:rPr lang="en-US" dirty="0" err="1"/>
              <a:t>Volkert</a:t>
            </a:r>
            <a:r>
              <a:rPr lang="en-US" dirty="0"/>
              <a:t> (The Netherlands)</a:t>
            </a:r>
          </a:p>
          <a:p>
            <a:pPr lvl="1"/>
            <a:r>
              <a:rPr lang="en-US" dirty="0" smtClean="0"/>
              <a:t>Marianne </a:t>
            </a:r>
            <a:r>
              <a:rPr lang="en-US" dirty="0" err="1"/>
              <a:t>Bartvedt</a:t>
            </a:r>
            <a:r>
              <a:rPr lang="en-US" dirty="0"/>
              <a:t> van </a:t>
            </a:r>
            <a:r>
              <a:rPr lang="en-US" dirty="0" err="1" smtClean="0"/>
              <a:t>Os</a:t>
            </a:r>
            <a:r>
              <a:rPr lang="en-US" dirty="0" smtClean="0"/>
              <a:t> (</a:t>
            </a:r>
            <a:r>
              <a:rPr lang="en-US" dirty="0"/>
              <a:t>Norway)</a:t>
            </a:r>
          </a:p>
          <a:p>
            <a:pPr lvl="1"/>
            <a:r>
              <a:rPr lang="en-US" dirty="0" err="1" smtClean="0"/>
              <a:t>Supten</a:t>
            </a:r>
            <a:r>
              <a:rPr lang="en-US" dirty="0" smtClean="0"/>
              <a:t> </a:t>
            </a:r>
            <a:r>
              <a:rPr lang="en-US" dirty="0" err="1"/>
              <a:t>Sarbadhikari</a:t>
            </a:r>
            <a:r>
              <a:rPr lang="en-US" dirty="0"/>
              <a:t> (</a:t>
            </a:r>
            <a:r>
              <a:rPr lang="en-US" dirty="0" smtClean="0"/>
              <a:t>Expert advisor)</a:t>
            </a:r>
            <a:endParaRPr lang="en-US" dirty="0"/>
          </a:p>
          <a:p>
            <a:pPr lvl="1"/>
            <a:r>
              <a:rPr lang="en-US" dirty="0" smtClean="0"/>
              <a:t>Heather Grain (Expert advisor)</a:t>
            </a:r>
          </a:p>
          <a:p>
            <a:r>
              <a:rPr lang="en-US" dirty="0" smtClean="0"/>
              <a:t>Second meeting </a:t>
            </a:r>
            <a:r>
              <a:rPr lang="mr-IN" dirty="0" smtClean="0"/>
              <a:t>–</a:t>
            </a:r>
            <a:r>
              <a:rPr lang="en-US" dirty="0" smtClean="0"/>
              <a:t> 20:00 UTC</a:t>
            </a:r>
          </a:p>
          <a:p>
            <a:pPr lvl="1"/>
            <a:r>
              <a:rPr lang="en-US" dirty="0" smtClean="0"/>
              <a:t>Linda Bird (chair)</a:t>
            </a:r>
          </a:p>
          <a:p>
            <a:pPr lvl="1"/>
            <a:r>
              <a:rPr lang="en-US" dirty="0" smtClean="0"/>
              <a:t>Linda </a:t>
            </a:r>
            <a:r>
              <a:rPr lang="en-US" dirty="0" err="1" smtClean="0"/>
              <a:t>Parisien</a:t>
            </a:r>
            <a:r>
              <a:rPr lang="en-US" dirty="0" smtClean="0"/>
              <a:t> (Canada)</a:t>
            </a:r>
          </a:p>
          <a:p>
            <a:pPr lvl="1"/>
            <a:r>
              <a:rPr lang="en-US" dirty="0" smtClean="0"/>
              <a:t>Andrew Grant (Canada)</a:t>
            </a:r>
          </a:p>
          <a:p>
            <a:pPr lvl="1"/>
            <a:r>
              <a:rPr lang="en-US" dirty="0" err="1" smtClean="0"/>
              <a:t>Lotti</a:t>
            </a:r>
            <a:r>
              <a:rPr lang="en-US" dirty="0" smtClean="0"/>
              <a:t> </a:t>
            </a:r>
            <a:r>
              <a:rPr lang="en-US" dirty="0" smtClean="0"/>
              <a:t>Barlow (Sweden)</a:t>
            </a:r>
          </a:p>
          <a:p>
            <a:pPr lvl="1"/>
            <a:r>
              <a:rPr lang="en-US" dirty="0" smtClean="0"/>
              <a:t>Ian </a:t>
            </a:r>
            <a:r>
              <a:rPr lang="en-US" dirty="0" err="1" smtClean="0"/>
              <a:t>Spiers</a:t>
            </a:r>
            <a:r>
              <a:rPr lang="en-US" dirty="0" smtClean="0"/>
              <a:t> (UK</a:t>
            </a:r>
            <a:r>
              <a:rPr lang="en-US" dirty="0" smtClean="0"/>
              <a:t>)</a:t>
            </a:r>
            <a:endParaRPr lang="en-US" dirty="0" smtClean="0"/>
          </a:p>
        </p:txBody>
      </p:sp>
    </p:spTree>
    <p:extLst>
      <p:ext uri="{BB962C8B-B14F-4D97-AF65-F5344CB8AC3E}">
        <p14:creationId xmlns:p14="http://schemas.microsoft.com/office/powerpoint/2010/main" val="48740695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132597" y="2602005"/>
            <a:ext cx="6878806" cy="923330"/>
          </a:xfrm>
          <a:prstGeom prst="rect">
            <a:avLst/>
          </a:prstGeom>
          <a:noFill/>
        </p:spPr>
        <p:txBody>
          <a:bodyPr wrap="none" lIns="91440" tIns="45720" rIns="91440" bIns="45720">
            <a:spAutoFit/>
          </a:bodyPr>
          <a:lstStyle/>
          <a:p>
            <a:pPr algn="ctr"/>
            <a:r>
              <a:rPr lang="en-US" sz="5400" dirty="0" smtClean="0">
                <a:effectLst>
                  <a:outerShdw blurRad="50800" dist="50800" dir="5400000" algn="ctr" rotWithShape="0">
                    <a:srgbClr val="00B0F0"/>
                  </a:outerShdw>
                </a:effectLst>
              </a:rPr>
              <a:t>See you </a:t>
            </a:r>
            <a:r>
              <a:rPr lang="en-US" sz="5400" smtClean="0">
                <a:effectLst>
                  <a:outerShdw blurRad="50800" dist="50800" dir="5400000" algn="ctr" rotWithShape="0">
                    <a:srgbClr val="00B0F0"/>
                  </a:outerShdw>
                </a:effectLst>
              </a:rPr>
              <a:t>in Bratislava!</a:t>
            </a:r>
            <a:endParaRPr lang="en-US" sz="5400" dirty="0">
              <a:effectLst>
                <a:outerShdw blurRad="50800" dist="50800" dir="5400000" algn="ctr" rotWithShape="0">
                  <a:srgbClr val="00B0F0"/>
                </a:outerShdw>
              </a:effectLst>
            </a:endParaRPr>
          </a:p>
        </p:txBody>
      </p:sp>
      <p:pic>
        <p:nvPicPr>
          <p:cNvPr id="6" name="Picture 5"/>
          <p:cNvPicPr>
            <a:picLocks noChangeAspect="1"/>
          </p:cNvPicPr>
          <p:nvPr/>
        </p:nvPicPr>
        <p:blipFill>
          <a:blip r:embed="rId3"/>
          <a:stretch>
            <a:fillRect/>
          </a:stretch>
        </p:blipFill>
        <p:spPr>
          <a:xfrm>
            <a:off x="942978" y="392113"/>
            <a:ext cx="5715000" cy="1473200"/>
          </a:xfrm>
          <a:prstGeom prst="rect">
            <a:avLst/>
          </a:prstGeom>
        </p:spPr>
      </p:pic>
      <p:pic>
        <p:nvPicPr>
          <p:cNvPr id="7" name="Picture 6"/>
          <p:cNvPicPr>
            <a:picLocks noChangeAspect="1"/>
          </p:cNvPicPr>
          <p:nvPr/>
        </p:nvPicPr>
        <p:blipFill>
          <a:blip r:embed="rId4"/>
          <a:stretch>
            <a:fillRect/>
          </a:stretch>
        </p:blipFill>
        <p:spPr>
          <a:xfrm>
            <a:off x="0" y="4690651"/>
            <a:ext cx="9144000" cy="2167349"/>
          </a:xfrm>
          <a:prstGeom prst="rect">
            <a:avLst/>
          </a:prstGeom>
        </p:spPr>
      </p:pic>
    </p:spTree>
    <p:extLst>
      <p:ext uri="{BB962C8B-B14F-4D97-AF65-F5344CB8AC3E}">
        <p14:creationId xmlns:p14="http://schemas.microsoft.com/office/powerpoint/2010/main" val="135251383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Goals for this Meeting</a:t>
            </a:r>
            <a:endParaRPr lang="en-US" dirty="0"/>
          </a:p>
        </p:txBody>
      </p:sp>
      <p:sp>
        <p:nvSpPr>
          <p:cNvPr id="3" name="Content Placeholder 2"/>
          <p:cNvSpPr>
            <a:spLocks noGrp="1"/>
          </p:cNvSpPr>
          <p:nvPr>
            <p:ph idx="1"/>
          </p:nvPr>
        </p:nvSpPr>
        <p:spPr/>
        <p:txBody>
          <a:bodyPr/>
          <a:lstStyle/>
          <a:p>
            <a:pPr marL="586741" indent="-457200">
              <a:buFont typeface="+mj-lt"/>
              <a:buAutoNum type="arabicPeriod"/>
            </a:pPr>
            <a:r>
              <a:rPr lang="en-US" dirty="0" smtClean="0"/>
              <a:t>To share news from Members</a:t>
            </a:r>
          </a:p>
          <a:p>
            <a:pPr marL="586741" indent="-457200">
              <a:buFont typeface="+mj-lt"/>
              <a:buAutoNum type="arabicPeriod"/>
            </a:pPr>
            <a:r>
              <a:rPr lang="en-US" dirty="0" smtClean="0"/>
              <a:t>To provide an update from SNOMED International</a:t>
            </a:r>
          </a:p>
          <a:p>
            <a:pPr marL="586741" indent="-457200">
              <a:buFont typeface="+mj-lt"/>
              <a:buAutoNum type="arabicPeriod"/>
            </a:pPr>
            <a:r>
              <a:rPr lang="en-US" dirty="0" smtClean="0"/>
              <a:t>To prepare for ELAG meeting in Bratislava</a:t>
            </a:r>
            <a:endParaRPr lang="en-US" dirty="0"/>
          </a:p>
          <a:p>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57588" y="2881597"/>
            <a:ext cx="3743325" cy="4162141"/>
          </a:xfrm>
          <a:prstGeom prst="rect">
            <a:avLst/>
          </a:prstGeom>
        </p:spPr>
      </p:pic>
    </p:spTree>
    <p:extLst>
      <p:ext uri="{BB962C8B-B14F-4D97-AF65-F5344CB8AC3E}">
        <p14:creationId xmlns:p14="http://schemas.microsoft.com/office/powerpoint/2010/main" val="1292684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Conflicts of Interest</a:t>
            </a:r>
            <a:endParaRPr lang="en-US" dirty="0"/>
          </a:p>
        </p:txBody>
      </p:sp>
      <p:sp>
        <p:nvSpPr>
          <p:cNvPr id="3" name="Content Placeholder 2"/>
          <p:cNvSpPr>
            <a:spLocks noGrp="1"/>
          </p:cNvSpPr>
          <p:nvPr>
            <p:ph idx="1"/>
          </p:nvPr>
        </p:nvSpPr>
        <p:spPr/>
        <p:txBody>
          <a:bodyPr/>
          <a:lstStyle/>
          <a:p>
            <a:r>
              <a:rPr lang="en-US" dirty="0"/>
              <a:t>Declaration of interests - </a:t>
            </a:r>
            <a:r>
              <a:rPr lang="en-US" sz="1800" dirty="0">
                <a:hlinkClick r:id="rId2"/>
              </a:rPr>
              <a:t>https://</a:t>
            </a:r>
            <a:r>
              <a:rPr lang="en-US" sz="1800" dirty="0" smtClean="0">
                <a:hlinkClick r:id="rId2"/>
              </a:rPr>
              <a:t>confluence.ihtsdotools.org/display/ELAG/Declaration+of+Interests</a:t>
            </a:r>
            <a:r>
              <a:rPr lang="en-US" dirty="0" smtClean="0"/>
              <a:t> </a:t>
            </a:r>
          </a:p>
          <a:p>
            <a:pPr lvl="1">
              <a:spcBef>
                <a:spcPts val="700"/>
              </a:spcBef>
            </a:pPr>
            <a:r>
              <a:rPr lang="en-US" dirty="0" smtClean="0"/>
              <a:t>Please add any potential conflicts of interest</a:t>
            </a:r>
          </a:p>
          <a:p>
            <a:pPr lvl="1"/>
            <a:r>
              <a:rPr lang="en-US" dirty="0" smtClean="0"/>
              <a:t>If no changes to interests please update the ‘Last updated’ date</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92984" y="3669008"/>
            <a:ext cx="7242978" cy="2897191"/>
          </a:xfrm>
          <a:prstGeom prst="rect">
            <a:avLst/>
          </a:prstGeom>
        </p:spPr>
      </p:pic>
    </p:spTree>
    <p:extLst>
      <p:ext uri="{BB962C8B-B14F-4D97-AF65-F5344CB8AC3E}">
        <p14:creationId xmlns:p14="http://schemas.microsoft.com/office/powerpoint/2010/main" val="80203856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News and ELAG Administration</a:t>
            </a:r>
            <a:endParaRPr lang="en-US" dirty="0"/>
          </a:p>
        </p:txBody>
      </p:sp>
      <p:sp>
        <p:nvSpPr>
          <p:cNvPr id="3" name="Content Placeholder 2"/>
          <p:cNvSpPr>
            <a:spLocks noGrp="1"/>
          </p:cNvSpPr>
          <p:nvPr>
            <p:ph idx="1"/>
          </p:nvPr>
        </p:nvSpPr>
        <p:spPr/>
        <p:txBody>
          <a:bodyPr/>
          <a:lstStyle/>
          <a:p>
            <a:r>
              <a:rPr lang="en-US" dirty="0" smtClean="0"/>
              <a:t>SNOMED CT education in Member countries</a:t>
            </a:r>
          </a:p>
          <a:p>
            <a:pPr lvl="1"/>
            <a:r>
              <a:rPr lang="en-US" dirty="0" smtClean="0"/>
              <a:t>Any news or updates from Members?</a:t>
            </a:r>
          </a:p>
          <a:p>
            <a:r>
              <a:rPr lang="en-US" dirty="0" smtClean="0"/>
              <a:t>ELAG administration</a:t>
            </a:r>
            <a:endParaRPr lang="en-US" dirty="0" smtClean="0">
              <a:hlinkClick r:id="rId2"/>
            </a:endParaRPr>
          </a:p>
          <a:p>
            <a:pPr lvl="1"/>
            <a:r>
              <a:rPr lang="en-US" dirty="0" smtClean="0">
                <a:hlinkClick r:id="rId2"/>
              </a:rPr>
              <a:t>Nominations</a:t>
            </a:r>
            <a:r>
              <a:rPr lang="en-US" dirty="0" smtClean="0"/>
              <a:t> for the expiring ELAG expert position closed on Wednesday 23</a:t>
            </a:r>
            <a:r>
              <a:rPr lang="en-US" baseline="30000" dirty="0" smtClean="0"/>
              <a:t>rd</a:t>
            </a:r>
            <a:r>
              <a:rPr lang="en-US" dirty="0" smtClean="0"/>
              <a:t> August</a:t>
            </a:r>
          </a:p>
          <a:p>
            <a:pPr lvl="1"/>
            <a:r>
              <a:rPr lang="en-US" dirty="0" smtClean="0"/>
              <a:t>October business meeting </a:t>
            </a:r>
            <a:r>
              <a:rPr lang="mr-IN" dirty="0" smtClean="0"/>
              <a:t>–</a:t>
            </a:r>
            <a:r>
              <a:rPr lang="en-US" dirty="0" smtClean="0"/>
              <a:t> Crowne Plaza Bratislava</a:t>
            </a:r>
          </a:p>
          <a:p>
            <a:pPr lvl="2"/>
            <a:r>
              <a:rPr lang="en-US" dirty="0" smtClean="0"/>
              <a:t>Monday 16</a:t>
            </a:r>
            <a:r>
              <a:rPr lang="en-US" baseline="30000" dirty="0" smtClean="0"/>
              <a:t>th</a:t>
            </a:r>
            <a:r>
              <a:rPr lang="en-US" dirty="0" smtClean="0"/>
              <a:t> October at 1:30pm - 5:00pm</a:t>
            </a:r>
          </a:p>
          <a:p>
            <a:pPr lvl="1"/>
            <a:r>
              <a:rPr lang="en-US" dirty="0" smtClean="0"/>
              <a:t>Recap of ELAG </a:t>
            </a:r>
            <a:r>
              <a:rPr lang="en-US" dirty="0" err="1" smtClean="0"/>
              <a:t>workplan</a:t>
            </a:r>
            <a:r>
              <a:rPr lang="en-US" dirty="0" smtClean="0"/>
              <a:t> for 2017</a:t>
            </a:r>
          </a:p>
          <a:p>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02000" y="4514850"/>
            <a:ext cx="2540000" cy="2222500"/>
          </a:xfrm>
          <a:prstGeom prst="rect">
            <a:avLst/>
          </a:prstGeom>
        </p:spPr>
      </p:pic>
    </p:spTree>
    <p:extLst>
      <p:ext uri="{BB962C8B-B14F-4D97-AF65-F5344CB8AC3E}">
        <p14:creationId xmlns:p14="http://schemas.microsoft.com/office/powerpoint/2010/main" val="134687267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ELAG </a:t>
            </a:r>
            <a:r>
              <a:rPr lang="en-US" dirty="0" err="1" smtClean="0"/>
              <a:t>Workplan</a:t>
            </a:r>
            <a:r>
              <a:rPr lang="en-US" dirty="0" smtClean="0"/>
              <a:t> for 2017</a:t>
            </a:r>
            <a:endParaRPr lang="en-US" dirty="0"/>
          </a:p>
        </p:txBody>
      </p:sp>
      <p:sp>
        <p:nvSpPr>
          <p:cNvPr id="3" name="Content Placeholder 2"/>
          <p:cNvSpPr>
            <a:spLocks noGrp="1"/>
          </p:cNvSpPr>
          <p:nvPr>
            <p:ph idx="1"/>
          </p:nvPr>
        </p:nvSpPr>
        <p:spPr>
          <a:xfrm>
            <a:off x="457200" y="1428736"/>
            <a:ext cx="8329613" cy="5000660"/>
          </a:xfrm>
        </p:spPr>
        <p:txBody>
          <a:bodyPr/>
          <a:lstStyle/>
          <a:p>
            <a:r>
              <a:rPr lang="en-US" dirty="0" smtClean="0"/>
              <a:t>Objectives</a:t>
            </a:r>
          </a:p>
          <a:p>
            <a:pPr lvl="1"/>
            <a:r>
              <a:rPr lang="en-US" sz="1800" dirty="0"/>
              <a:t>To review and provide specific advice on the pilot approach to open </a:t>
            </a:r>
            <a:r>
              <a:rPr lang="en-US" sz="1800" dirty="0" smtClean="0"/>
              <a:t>access</a:t>
            </a:r>
            <a:endParaRPr lang="en-US" sz="1800" dirty="0"/>
          </a:p>
          <a:p>
            <a:pPr lvl="1"/>
            <a:r>
              <a:rPr lang="en-US" sz="1800" dirty="0"/>
              <a:t>To review and provide specific advice on pilot learning pathway(s) for system designers and software </a:t>
            </a:r>
            <a:r>
              <a:rPr lang="en-US" sz="1800" dirty="0" smtClean="0"/>
              <a:t>developers</a:t>
            </a:r>
            <a:endParaRPr lang="en-US" sz="1800" dirty="0"/>
          </a:p>
          <a:p>
            <a:pPr lvl="1"/>
            <a:r>
              <a:rPr lang="en-US" sz="1800" dirty="0"/>
              <a:t>To review and provide specific advice on pilot learning pathway(s) for SNOMED CT information analysts with ICD </a:t>
            </a:r>
            <a:r>
              <a:rPr lang="en-US" sz="1800" dirty="0" smtClean="0"/>
              <a:t>experience</a:t>
            </a:r>
            <a:endParaRPr lang="en-US" sz="1800" dirty="0"/>
          </a:p>
          <a:p>
            <a:pPr lvl="1"/>
            <a:r>
              <a:rPr lang="en-US" sz="1800" dirty="0"/>
              <a:t>Advise on national and international priorities and activities to increase understanding of SNOMED </a:t>
            </a:r>
            <a:r>
              <a:rPr lang="en-US" sz="1800" dirty="0" smtClean="0"/>
              <a:t>CT</a:t>
            </a:r>
            <a:endParaRPr lang="en-US" sz="1800" dirty="0"/>
          </a:p>
          <a:p>
            <a:pPr lvl="1"/>
            <a:r>
              <a:rPr lang="en-US" sz="1800" dirty="0"/>
              <a:t>Participate in sharing of eLearning materials for translation and national </a:t>
            </a:r>
            <a:r>
              <a:rPr lang="en-US" sz="1800" dirty="0" smtClean="0"/>
              <a:t>use</a:t>
            </a:r>
            <a:endParaRPr lang="en-US" sz="1800" dirty="0"/>
          </a:p>
          <a:p>
            <a:r>
              <a:rPr lang="en-US" dirty="0" smtClean="0"/>
              <a:t>Meetings</a:t>
            </a:r>
          </a:p>
          <a:p>
            <a:pPr marL="1022350" lvl="1" indent="-457200">
              <a:buFont typeface="+mj-lt"/>
              <a:buAutoNum type="arabicPeriod"/>
            </a:pPr>
            <a:r>
              <a:rPr lang="en-US" sz="1800" dirty="0" smtClean="0"/>
              <a:t>April 2017 </a:t>
            </a:r>
            <a:r>
              <a:rPr lang="mr-IN" sz="1800" dirty="0" smtClean="0"/>
              <a:t>–</a:t>
            </a:r>
            <a:r>
              <a:rPr lang="en-US" sz="1800" dirty="0" smtClean="0"/>
              <a:t> London, UK</a:t>
            </a:r>
          </a:p>
          <a:p>
            <a:pPr marL="1022350" lvl="1" indent="-457200">
              <a:buFont typeface="+mj-lt"/>
              <a:buAutoNum type="arabicPeriod"/>
            </a:pPr>
            <a:r>
              <a:rPr lang="en-US" sz="1800" b="1" dirty="0" smtClean="0"/>
              <a:t>August 2017 </a:t>
            </a:r>
            <a:r>
              <a:rPr lang="mr-IN" sz="1800" b="1" dirty="0" smtClean="0"/>
              <a:t>–</a:t>
            </a:r>
            <a:r>
              <a:rPr lang="en-US" sz="1800" b="1" dirty="0" smtClean="0"/>
              <a:t> Teleconference</a:t>
            </a:r>
          </a:p>
          <a:p>
            <a:pPr marL="1022350" lvl="1" indent="-457200">
              <a:buFont typeface="+mj-lt"/>
              <a:buAutoNum type="arabicPeriod"/>
            </a:pPr>
            <a:r>
              <a:rPr lang="en-US" sz="1800" dirty="0" smtClean="0"/>
              <a:t>October 2017 </a:t>
            </a:r>
            <a:r>
              <a:rPr lang="mr-IN" sz="1800" dirty="0" smtClean="0"/>
              <a:t>–</a:t>
            </a:r>
            <a:r>
              <a:rPr lang="en-US" sz="1800" dirty="0" smtClean="0"/>
              <a:t> Bratislava, Slovak Republic</a:t>
            </a:r>
          </a:p>
          <a:p>
            <a:pPr marL="1022350" lvl="1" indent="-457200">
              <a:buFont typeface="+mj-lt"/>
              <a:buAutoNum type="arabicPeriod"/>
            </a:pPr>
            <a:r>
              <a:rPr lang="en-US" sz="1800" dirty="0" smtClean="0"/>
              <a:t>December 2017 - Teleconference</a:t>
            </a:r>
          </a:p>
          <a:p>
            <a:pPr marL="1022350" lvl="1" indent="-457200">
              <a:buFont typeface="+mj-lt"/>
              <a:buAutoNum type="arabicPeriod"/>
            </a:pPr>
            <a:endParaRPr lang="en-US" sz="18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27838" y="4669201"/>
            <a:ext cx="1958975" cy="2188799"/>
          </a:xfrm>
          <a:prstGeom prst="rect">
            <a:avLst/>
          </a:prstGeom>
        </p:spPr>
      </p:pic>
    </p:spTree>
    <p:extLst>
      <p:ext uri="{BB962C8B-B14F-4D97-AF65-F5344CB8AC3E}">
        <p14:creationId xmlns:p14="http://schemas.microsoft.com/office/powerpoint/2010/main" val="90577317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ELAG </a:t>
            </a:r>
            <a:r>
              <a:rPr lang="en-US" dirty="0" err="1" smtClean="0"/>
              <a:t>Workplan</a:t>
            </a:r>
            <a:r>
              <a:rPr lang="en-US" dirty="0" smtClean="0"/>
              <a:t> for 2017</a:t>
            </a:r>
            <a:endParaRPr lang="en-US" dirty="0"/>
          </a:p>
        </p:txBody>
      </p:sp>
      <p:sp>
        <p:nvSpPr>
          <p:cNvPr id="3" name="Content Placeholder 2"/>
          <p:cNvSpPr>
            <a:spLocks noGrp="1"/>
          </p:cNvSpPr>
          <p:nvPr>
            <p:ph idx="1"/>
          </p:nvPr>
        </p:nvSpPr>
        <p:spPr>
          <a:xfrm>
            <a:off x="457200" y="1428736"/>
            <a:ext cx="8315325" cy="5000660"/>
          </a:xfrm>
        </p:spPr>
        <p:txBody>
          <a:bodyPr/>
          <a:lstStyle/>
          <a:p>
            <a:r>
              <a:rPr lang="en-US" dirty="0" smtClean="0"/>
              <a:t>Activities</a:t>
            </a:r>
          </a:p>
          <a:p>
            <a:pPr marL="1022350" lvl="1" indent="-457200">
              <a:buFont typeface="+mj-lt"/>
              <a:buAutoNum type="arabicPeriod"/>
            </a:pPr>
            <a:r>
              <a:rPr lang="en-US" dirty="0" smtClean="0"/>
              <a:t>Supporting delivery of E-Learning services</a:t>
            </a:r>
          </a:p>
          <a:p>
            <a:pPr marL="1022350" lvl="1" indent="-457200">
              <a:buFont typeface="+mj-lt"/>
              <a:buAutoNum type="arabicPeriod"/>
            </a:pPr>
            <a:r>
              <a:rPr lang="en-US" dirty="0" smtClean="0"/>
              <a:t>Advising on development of E-Learning services</a:t>
            </a:r>
          </a:p>
          <a:p>
            <a:pPr marL="1022350" lvl="1" indent="-457200">
              <a:buFont typeface="+mj-lt"/>
              <a:buAutoNum type="arabicPeriod"/>
            </a:pPr>
            <a:r>
              <a:rPr lang="en-US" dirty="0" smtClean="0"/>
              <a:t>Facilitating sharing of SNOMED CT E-Learning </a:t>
            </a:r>
            <a:br>
              <a:rPr lang="en-US" dirty="0" smtClean="0"/>
            </a:br>
            <a:r>
              <a:rPr lang="en-US" dirty="0" smtClean="0"/>
              <a:t>resources</a:t>
            </a:r>
          </a:p>
          <a:p>
            <a:pPr marL="1022350" lvl="1" indent="-457200">
              <a:buFont typeface="+mj-lt"/>
              <a:buAutoNum type="arabicPeriod"/>
            </a:pPr>
            <a:r>
              <a:rPr lang="en-US" dirty="0" smtClean="0"/>
              <a:t>Advising E-Learning team about educational </a:t>
            </a:r>
            <a:br>
              <a:rPr lang="en-US" dirty="0" smtClean="0"/>
            </a:br>
            <a:r>
              <a:rPr lang="en-US" dirty="0" smtClean="0"/>
              <a:t>priorities and activities</a:t>
            </a:r>
          </a:p>
          <a:p>
            <a:pPr marL="622300" indent="-457200"/>
            <a:r>
              <a:rPr lang="en-US" dirty="0" smtClean="0"/>
              <a:t>Communication</a:t>
            </a:r>
          </a:p>
          <a:p>
            <a:pPr marL="1022350" lvl="1" indent="-457200"/>
            <a:r>
              <a:rPr lang="en-US" dirty="0" smtClean="0"/>
              <a:t>Two-way communication via Confluence space and meetings</a:t>
            </a:r>
          </a:p>
          <a:p>
            <a:pPr marL="622300" indent="-457200"/>
            <a:r>
              <a:rPr lang="en-US" dirty="0" smtClean="0"/>
              <a:t>Criteria for measuring success</a:t>
            </a:r>
          </a:p>
          <a:p>
            <a:pPr marL="1022350" lvl="1" indent="-457200"/>
            <a:r>
              <a:rPr lang="en-US" dirty="0" smtClean="0"/>
              <a:t>Availability of new E-Learning offerings that are welcomed </a:t>
            </a:r>
            <a:br>
              <a:rPr lang="en-US" dirty="0" smtClean="0"/>
            </a:br>
            <a:r>
              <a:rPr lang="en-US" dirty="0" smtClean="0"/>
              <a:t>and used by the community</a:t>
            </a:r>
          </a:p>
          <a:p>
            <a:pPr marL="1022350" lvl="1" indent="-457200"/>
            <a:r>
              <a:rPr lang="en-US" dirty="0" smtClean="0"/>
              <a:t>An outline recommendation on further practical steps for 2018+ to meet requirements for SNOMED CT education in ways that support and are supported by members, vendors, stakeholders</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85001" y="1740267"/>
            <a:ext cx="1958975" cy="2188799"/>
          </a:xfrm>
          <a:prstGeom prst="rect">
            <a:avLst/>
          </a:prstGeom>
        </p:spPr>
      </p:pic>
    </p:spTree>
    <p:extLst>
      <p:ext uri="{BB962C8B-B14F-4D97-AF65-F5344CB8AC3E}">
        <p14:creationId xmlns:p14="http://schemas.microsoft.com/office/powerpoint/2010/main" val="173431618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SNOMED International Update</a:t>
            </a:r>
            <a:endParaRPr lang="en-US" dirty="0"/>
          </a:p>
        </p:txBody>
      </p:sp>
      <p:sp>
        <p:nvSpPr>
          <p:cNvPr id="3" name="Content Placeholder 2"/>
          <p:cNvSpPr>
            <a:spLocks noGrp="1"/>
          </p:cNvSpPr>
          <p:nvPr>
            <p:ph idx="1"/>
          </p:nvPr>
        </p:nvSpPr>
        <p:spPr/>
        <p:txBody>
          <a:bodyPr/>
          <a:lstStyle/>
          <a:p>
            <a:pPr marL="619125" indent="-342900"/>
            <a:r>
              <a:rPr lang="en-US" dirty="0" smtClean="0"/>
              <a:t>Education &amp; product </a:t>
            </a:r>
            <a:r>
              <a:rPr lang="en-US" dirty="0"/>
              <a:t>s</a:t>
            </a:r>
            <a:r>
              <a:rPr lang="en-US" dirty="0" smtClean="0"/>
              <a:t>upport 2017</a:t>
            </a:r>
          </a:p>
          <a:p>
            <a:pPr marL="1019175" lvl="1" indent="-342900"/>
            <a:r>
              <a:rPr lang="en-US" dirty="0" smtClean="0"/>
              <a:t>Non-education achievements</a:t>
            </a:r>
          </a:p>
          <a:p>
            <a:pPr marL="1019175" lvl="1" indent="-342900"/>
            <a:r>
              <a:rPr lang="en-US" dirty="0" smtClean="0"/>
              <a:t>Education achievements</a:t>
            </a:r>
          </a:p>
          <a:p>
            <a:pPr marL="619125" indent="-342900"/>
            <a:r>
              <a:rPr lang="en-US" dirty="0" smtClean="0"/>
              <a:t>E-Learning courses</a:t>
            </a:r>
          </a:p>
          <a:p>
            <a:pPr marL="1019175" lvl="1" indent="-342900"/>
            <a:r>
              <a:rPr lang="en-US" dirty="0" smtClean="0"/>
              <a:t>Foundation course</a:t>
            </a:r>
          </a:p>
          <a:p>
            <a:pPr marL="1019175" lvl="1" indent="-342900"/>
            <a:r>
              <a:rPr lang="en-US" dirty="0" smtClean="0"/>
              <a:t>Implementation course</a:t>
            </a:r>
          </a:p>
          <a:p>
            <a:pPr marL="1019175" lvl="1" indent="-342900"/>
            <a:r>
              <a:rPr lang="en-US" dirty="0" smtClean="0"/>
              <a:t>Content development theory course</a:t>
            </a:r>
          </a:p>
          <a:p>
            <a:pPr marL="619125" indent="-342900"/>
            <a:r>
              <a:rPr lang="en-US" dirty="0" smtClean="0"/>
              <a:t>Open access learning area</a:t>
            </a:r>
          </a:p>
          <a:p>
            <a:pPr marL="619125" indent="-342900"/>
            <a:r>
              <a:rPr lang="en-US" dirty="0" smtClean="0"/>
              <a:t>E-Learning pathways</a:t>
            </a:r>
          </a:p>
          <a:p>
            <a:pPr marL="1019175" lvl="1" indent="-342900"/>
            <a:r>
              <a:rPr lang="en-US" dirty="0" smtClean="0"/>
              <a:t>SNOMED CT for developers</a:t>
            </a:r>
          </a:p>
          <a:p>
            <a:pPr marL="1019175" lvl="1" indent="-342900"/>
            <a:r>
              <a:rPr lang="en-US" dirty="0" smtClean="0"/>
              <a:t>SNOMED CT for data analysts</a:t>
            </a:r>
          </a:p>
          <a:p>
            <a:pPr marL="619125" indent="-342900"/>
            <a:r>
              <a:rPr lang="en-US" dirty="0" smtClean="0"/>
              <a:t>Translation, sharing and facilitation</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61176" y="4757739"/>
            <a:ext cx="3054927" cy="2100262"/>
          </a:xfrm>
          <a:prstGeom prst="rect">
            <a:avLst/>
          </a:prstGeom>
        </p:spPr>
      </p:pic>
    </p:spTree>
    <p:extLst>
      <p:ext uri="{BB962C8B-B14F-4D97-AF65-F5344CB8AC3E}">
        <p14:creationId xmlns:p14="http://schemas.microsoft.com/office/powerpoint/2010/main" val="404696398"/>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Template for Presentations - Elearning Style Guide (20160831)">
  <a:themeElements>
    <a:clrScheme name="IHTSDO CIIO">
      <a:dk1>
        <a:srgbClr val="000000"/>
      </a:dk1>
      <a:lt1>
        <a:srgbClr val="FFFFFF"/>
      </a:lt1>
      <a:dk2>
        <a:srgbClr val="000000"/>
      </a:dk2>
      <a:lt2>
        <a:srgbClr val="808080"/>
      </a:lt2>
      <a:accent1>
        <a:srgbClr val="009972"/>
      </a:accent1>
      <a:accent2>
        <a:srgbClr val="3333CC"/>
      </a:accent2>
      <a:accent3>
        <a:srgbClr val="FFFFFF"/>
      </a:accent3>
      <a:accent4>
        <a:srgbClr val="000000"/>
      </a:accent4>
      <a:accent5>
        <a:srgbClr val="00CC99"/>
      </a:accent5>
      <a:accent6>
        <a:srgbClr val="2D2DB9"/>
      </a:accent6>
      <a:hlink>
        <a:srgbClr val="0000E5"/>
      </a:hlink>
      <a:folHlink>
        <a:srgbClr val="2D2DB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Template for Presentations - Elearning Style Guide (20160706).potx" id="{7328D708-8ECB-41A8-95B3-0FCC7B7FF271}" vid="{DCDB3407-A528-4ED9-B24D-15A4FA73EAA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Template for Presentations - Elearning Style Guide (20170105)</Template>
  <TotalTime>26588</TotalTime>
  <Words>1693</Words>
  <Application>Microsoft Macintosh PowerPoint</Application>
  <PresentationFormat>On-screen Show (4:3)</PresentationFormat>
  <Paragraphs>328</Paragraphs>
  <Slides>30</Slides>
  <Notes>6</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30</vt:i4>
      </vt:variant>
    </vt:vector>
  </HeadingPairs>
  <TitlesOfParts>
    <vt:vector size="39" baseType="lpstr">
      <vt:lpstr>Calibri</vt:lpstr>
      <vt:lpstr>Mangal</vt:lpstr>
      <vt:lpstr>Museo 300</vt:lpstr>
      <vt:lpstr>Museo 500</vt:lpstr>
      <vt:lpstr>Museo Sans 500</vt:lpstr>
      <vt:lpstr>Trebuchet MS</vt:lpstr>
      <vt:lpstr>Trebuchet MS Bold</vt:lpstr>
      <vt:lpstr>Arial</vt:lpstr>
      <vt:lpstr>Template for Presentations - Elearning Style Guide (20160831)</vt:lpstr>
      <vt:lpstr>PowerPoint Presentation</vt:lpstr>
      <vt:lpstr>Agenda – Thursday 31st August</vt:lpstr>
      <vt:lpstr>Welcome, Introductions and Apologies</vt:lpstr>
      <vt:lpstr>Key Goals for this Meeting</vt:lpstr>
      <vt:lpstr>Conflicts of Interest</vt:lpstr>
      <vt:lpstr>News and ELAG Administration</vt:lpstr>
      <vt:lpstr>ELAG Workplan for 2017</vt:lpstr>
      <vt:lpstr>ELAG Workplan for 2017</vt:lpstr>
      <vt:lpstr>SNOMED International Update</vt:lpstr>
      <vt:lpstr>Education &amp; Product Support - 2017</vt:lpstr>
      <vt:lpstr>Non-Education Achievements 2017</vt:lpstr>
      <vt:lpstr>Education Achievements 2017</vt:lpstr>
      <vt:lpstr>Education Achievements</vt:lpstr>
      <vt:lpstr>Foundation Course</vt:lpstr>
      <vt:lpstr>Implementation Course</vt:lpstr>
      <vt:lpstr>Implementation Course</vt:lpstr>
      <vt:lpstr>Content Development Theory Course</vt:lpstr>
      <vt:lpstr>Open Access SNOMED CT Learning Area</vt:lpstr>
      <vt:lpstr>SNOMED CT for Developers</vt:lpstr>
      <vt:lpstr>SNOMED CT for Developers</vt:lpstr>
      <vt:lpstr>SNOMED CT for Developers</vt:lpstr>
      <vt:lpstr>SNOMED CT for Data Analysts</vt:lpstr>
      <vt:lpstr>SNOMED CT for Data Analysts</vt:lpstr>
      <vt:lpstr>SNOMED CT for Developers</vt:lpstr>
      <vt:lpstr>Translation and Sharing Activities</vt:lpstr>
      <vt:lpstr>E-Learning Facilitation Activities</vt:lpstr>
      <vt:lpstr>October ELAG Meeting in Bratislava</vt:lpstr>
      <vt:lpstr>SNOMED Expo 2017 in Bratislava</vt:lpstr>
      <vt:lpstr>Any Other Business?</vt:lpstr>
      <vt:lpstr>PowerPoint Presentation</vt:lpstr>
    </vt:vector>
  </TitlesOfParts>
  <Company/>
  <LinksUpToDate>false</LinksUpToDate>
  <SharedDoc>false</SharedDoc>
  <HyperlinksChanged>false</HyperlinksChanged>
  <AppVersion>15.0030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International Coding Standards SNOMED CT and ICD</dc:title>
  <dc:creator>Linda Bird</dc:creator>
  <cp:lastModifiedBy>Linda Bird</cp:lastModifiedBy>
  <cp:revision>466</cp:revision>
  <cp:lastPrinted>2017-04-18T07:34:06Z</cp:lastPrinted>
  <dcterms:created xsi:type="dcterms:W3CDTF">2017-02-27T01:42:44Z</dcterms:created>
  <dcterms:modified xsi:type="dcterms:W3CDTF">2017-08-31T21:09:45Z</dcterms:modified>
</cp:coreProperties>
</file>