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sldIdLst>
    <p:sldId id="256" r:id="rId2"/>
    <p:sldId id="286" r:id="rId3"/>
    <p:sldId id="259" r:id="rId4"/>
    <p:sldId id="273" r:id="rId5"/>
    <p:sldId id="332" r:id="rId6"/>
    <p:sldId id="311" r:id="rId7"/>
    <p:sldId id="309" r:id="rId8"/>
    <p:sldId id="310" r:id="rId9"/>
    <p:sldId id="312" r:id="rId10"/>
    <p:sldId id="313" r:id="rId11"/>
    <p:sldId id="314" r:id="rId12"/>
    <p:sldId id="330" r:id="rId13"/>
    <p:sldId id="331" r:id="rId14"/>
    <p:sldId id="281" r:id="rId15"/>
    <p:sldId id="315" r:id="rId16"/>
    <p:sldId id="316" r:id="rId17"/>
    <p:sldId id="317" r:id="rId18"/>
    <p:sldId id="319" r:id="rId19"/>
    <p:sldId id="320" r:id="rId20"/>
    <p:sldId id="322" r:id="rId21"/>
    <p:sldId id="321" r:id="rId22"/>
    <p:sldId id="308" r:id="rId23"/>
    <p:sldId id="328" r:id="rId24"/>
    <p:sldId id="323" r:id="rId25"/>
    <p:sldId id="324" r:id="rId26"/>
    <p:sldId id="325" r:id="rId27"/>
    <p:sldId id="326" r:id="rId28"/>
    <p:sldId id="329" r:id="rId29"/>
    <p:sldId id="278" r:id="rId30"/>
    <p:sldId id="270" r:id="rId31"/>
    <p:sldId id="301" r:id="rId32"/>
    <p:sldId id="333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1F2D"/>
    <a:srgbClr val="AD122A"/>
    <a:srgbClr val="989EA3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639" autoAdjust="0"/>
  </p:normalViewPr>
  <p:slideViewPr>
    <p:cSldViewPr snapToGrid="0" snapToObjects="1">
      <p:cViewPr>
        <p:scale>
          <a:sx n="82" d="100"/>
          <a:sy n="82" d="100"/>
        </p:scale>
        <p:origin x="-102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5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796361"/>
          </a:xfrm>
        </p:spPr>
        <p:txBody>
          <a:bodyPr tIns="0" bIns="0"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342663"/>
            <a:ext cx="7282212" cy="4490267"/>
          </a:xfrm>
        </p:spPr>
        <p:txBody>
          <a:bodyPr>
            <a:normAutofit/>
          </a:bodyPr>
          <a:lstStyle>
            <a:lvl1pPr marL="285750" indent="-28575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597306"/>
            <a:ext cx="3465576" cy="4180741"/>
          </a:xfrm>
        </p:spPr>
        <p:txBody>
          <a:bodyPr anchor="t">
            <a:normAutofit/>
          </a:bodyPr>
          <a:lstStyle>
            <a:lvl1pPr marL="285750" indent="-285750">
              <a:buFont typeface="Wingdings" panose="05000000000000000000" pitchFamily="2" charset="2"/>
              <a:buChar char="Ø"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597306"/>
            <a:ext cx="3465137" cy="4180741"/>
          </a:xfrm>
        </p:spPr>
        <p:txBody>
          <a:bodyPr anchor="t">
            <a:normAutofit/>
          </a:bodyPr>
          <a:lstStyle>
            <a:lvl1pPr marL="285750" indent="-285750">
              <a:buFont typeface="Wingdings" panose="05000000000000000000" pitchFamily="2" charset="2"/>
              <a:buChar char="Ø"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831085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423686"/>
            <a:ext cx="7282212" cy="5148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85750" indent="-285750" algn="l" defTabSz="457200" rtl="0" eaLnBrk="1" latinLnBrk="0" hangingPunct="1">
        <a:lnSpc>
          <a:spcPct val="90000"/>
        </a:lnSpc>
        <a:spcBef>
          <a:spcPct val="200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6720" y="394369"/>
            <a:ext cx="6480951" cy="2476153"/>
          </a:xfrm>
        </p:spPr>
        <p:txBody>
          <a:bodyPr>
            <a:normAutofit/>
          </a:bodyPr>
          <a:lstStyle/>
          <a:p>
            <a:r>
              <a:rPr lang="en-US" dirty="0" smtClean="0"/>
              <a:t>SNOMED CT, Synoptic Observables and Clinical Genomics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6720" y="2870522"/>
            <a:ext cx="7139260" cy="1944546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James R. Campbell MD</a:t>
            </a:r>
          </a:p>
          <a:p>
            <a:r>
              <a:rPr lang="en-US" sz="2400" dirty="0" smtClean="0"/>
              <a:t>W. Scott Campbell PhD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Departments of Internal Medicine and Pathology</a:t>
            </a:r>
          </a:p>
          <a:p>
            <a:r>
              <a:rPr lang="en-US" sz="2400" dirty="0" smtClean="0"/>
              <a:t>University of Nebraska Medical Center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6.1.1.1 </a:t>
            </a:r>
            <a:r>
              <a:rPr lang="en-US" sz="2800" dirty="0" smtClean="0"/>
              <a:t>Extend </a:t>
            </a:r>
            <a:r>
              <a:rPr lang="en-US" sz="2800" dirty="0"/>
              <a:t>the SNOMED CT concept model </a:t>
            </a:r>
            <a:r>
              <a:rPr lang="en-US" sz="2800" dirty="0" smtClean="0"/>
              <a:t>to </a:t>
            </a:r>
            <a:r>
              <a:rPr lang="en-US" sz="2800" dirty="0"/>
              <a:t>include genes and proteins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genes to body structures and proteins to substances as required by use case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85" r="31501" b="26740"/>
          <a:stretch/>
        </p:blipFill>
        <p:spPr bwMode="auto">
          <a:xfrm>
            <a:off x="694481" y="2349616"/>
            <a:ext cx="8229600" cy="4253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573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6.1.1.1 </a:t>
            </a:r>
            <a:r>
              <a:rPr lang="en-US" sz="2800" dirty="0" smtClean="0"/>
              <a:t>Extend </a:t>
            </a:r>
            <a:r>
              <a:rPr lang="en-US" sz="2800" dirty="0"/>
              <a:t>the SNOMED CT concept model </a:t>
            </a:r>
            <a:r>
              <a:rPr lang="en-US" sz="2800" dirty="0" smtClean="0"/>
              <a:t>to </a:t>
            </a:r>
            <a:r>
              <a:rPr lang="en-US" sz="2800" dirty="0"/>
              <a:t>include genes and proteins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genes to body structures and proteins to substances as required by use case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9" r="35059" b="26266"/>
          <a:stretch/>
        </p:blipFill>
        <p:spPr bwMode="auto">
          <a:xfrm>
            <a:off x="752357" y="2222346"/>
            <a:ext cx="8229600" cy="454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28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SNOMED CT Content Extensions for 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Body structures&gt;&gt;Cell structures&gt;&gt;</a:t>
            </a:r>
            <a:r>
              <a:rPr lang="en-US" u="sng" dirty="0" smtClean="0"/>
              <a:t>Nucleotide sequences and Genes</a:t>
            </a:r>
          </a:p>
          <a:p>
            <a:r>
              <a:rPr lang="en-US" dirty="0" smtClean="0">
                <a:solidFill>
                  <a:srgbClr val="989EA3"/>
                </a:solidFill>
              </a:rPr>
              <a:t>Substances&gt;&gt;</a:t>
            </a:r>
            <a:r>
              <a:rPr lang="en-US" u="sng" dirty="0" smtClean="0">
                <a:solidFill>
                  <a:srgbClr val="989EA3"/>
                </a:solidFill>
              </a:rPr>
              <a:t>Proteins</a:t>
            </a:r>
          </a:p>
          <a:p>
            <a:r>
              <a:rPr lang="en-US" dirty="0" smtClean="0">
                <a:solidFill>
                  <a:srgbClr val="989EA3"/>
                </a:solidFill>
              </a:rPr>
              <a:t>Qualifiers&gt;&gt;Techniques&gt;&gt; </a:t>
            </a:r>
            <a:r>
              <a:rPr lang="en-US" u="sng" dirty="0" smtClean="0">
                <a:solidFill>
                  <a:srgbClr val="989EA3"/>
                </a:solidFill>
              </a:rPr>
              <a:t>AP and MP methods</a:t>
            </a:r>
          </a:p>
          <a:p>
            <a:r>
              <a:rPr lang="en-US" dirty="0" smtClean="0">
                <a:solidFill>
                  <a:srgbClr val="989EA3"/>
                </a:solidFill>
              </a:rPr>
              <a:t>Qualifiers&gt;&gt;Measurement Properties&gt;&gt;</a:t>
            </a:r>
            <a:r>
              <a:rPr lang="en-US" u="sng" dirty="0" smtClean="0">
                <a:solidFill>
                  <a:srgbClr val="989EA3"/>
                </a:solidFill>
              </a:rPr>
              <a:t>AP and MP properties</a:t>
            </a:r>
          </a:p>
          <a:p>
            <a:r>
              <a:rPr lang="en-US" dirty="0" smtClean="0">
                <a:solidFill>
                  <a:srgbClr val="989EA3"/>
                </a:solidFill>
              </a:rPr>
              <a:t>Observable entity&gt;&gt;</a:t>
            </a:r>
            <a:r>
              <a:rPr lang="en-US" u="sng" dirty="0" smtClean="0">
                <a:solidFill>
                  <a:srgbClr val="989EA3"/>
                </a:solidFill>
              </a:rPr>
              <a:t>AP and MP observables</a:t>
            </a:r>
          </a:p>
          <a:p>
            <a:r>
              <a:rPr lang="en-US" dirty="0" smtClean="0">
                <a:solidFill>
                  <a:srgbClr val="989EA3"/>
                </a:solidFill>
              </a:rPr>
              <a:t>Clinical findings&gt;&gt;</a:t>
            </a:r>
            <a:r>
              <a:rPr lang="en-US" u="sng" dirty="0" smtClean="0">
                <a:solidFill>
                  <a:srgbClr val="989EA3"/>
                </a:solidFill>
              </a:rPr>
              <a:t>Anatomic and molecular genetic observation results and disorders</a:t>
            </a:r>
            <a:endParaRPr lang="en-US" u="sng" dirty="0">
              <a:solidFill>
                <a:srgbClr val="989EA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" t="9652" r="46713" b="31804"/>
          <a:stretch/>
        </p:blipFill>
        <p:spPr bwMode="auto">
          <a:xfrm>
            <a:off x="1307939" y="2171973"/>
            <a:ext cx="5644566" cy="3657600"/>
          </a:xfrm>
          <a:prstGeom prst="rect">
            <a:avLst/>
          </a:prstGeom>
          <a:noFill/>
          <a:ln w="38100">
            <a:solidFill>
              <a:srgbClr val="AC1F2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65267" y="5657671"/>
            <a:ext cx="7111562" cy="1200329"/>
          </a:xfrm>
          <a:prstGeom prst="rect">
            <a:avLst/>
          </a:prstGeom>
          <a:solidFill>
            <a:srgbClr val="00B050"/>
          </a:solidFill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Define genes and related subcellular structures by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mapped reference to scientific ontologies classified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in conjunction with SNOMED CT &amp; LOINC Observables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79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SNOMED CT Content Extensions for 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Substances</a:t>
            </a:r>
            <a:r>
              <a:rPr lang="en-US" dirty="0" smtClean="0"/>
              <a:t>&gt;&gt;</a:t>
            </a:r>
            <a:r>
              <a:rPr lang="en-US" u="sng" dirty="0" smtClean="0"/>
              <a:t>Proteins</a:t>
            </a:r>
          </a:p>
          <a:p>
            <a:r>
              <a:rPr lang="en-US" dirty="0" smtClean="0">
                <a:solidFill>
                  <a:srgbClr val="989EA3"/>
                </a:solidFill>
              </a:rPr>
              <a:t>Qualifiers&gt;&gt;Techniques&gt;&gt; </a:t>
            </a:r>
            <a:r>
              <a:rPr lang="en-US" u="sng" dirty="0" smtClean="0">
                <a:solidFill>
                  <a:srgbClr val="989EA3"/>
                </a:solidFill>
              </a:rPr>
              <a:t>AP and MP methods</a:t>
            </a:r>
          </a:p>
          <a:p>
            <a:r>
              <a:rPr lang="en-US" dirty="0" smtClean="0">
                <a:solidFill>
                  <a:srgbClr val="989EA3"/>
                </a:solidFill>
              </a:rPr>
              <a:t>Qualifiers&gt;&gt;Measurement Properties&gt;&gt;</a:t>
            </a:r>
            <a:r>
              <a:rPr lang="en-US" u="sng" dirty="0" smtClean="0">
                <a:solidFill>
                  <a:srgbClr val="989EA3"/>
                </a:solidFill>
              </a:rPr>
              <a:t>AP and MP properties</a:t>
            </a:r>
          </a:p>
          <a:p>
            <a:r>
              <a:rPr lang="en-US" dirty="0" smtClean="0">
                <a:solidFill>
                  <a:srgbClr val="989EA3"/>
                </a:solidFill>
              </a:rPr>
              <a:t>Observable entity&gt;&gt;</a:t>
            </a:r>
            <a:r>
              <a:rPr lang="en-US" u="sng" dirty="0" smtClean="0">
                <a:solidFill>
                  <a:srgbClr val="989EA3"/>
                </a:solidFill>
              </a:rPr>
              <a:t>AP and MP observables</a:t>
            </a:r>
          </a:p>
          <a:p>
            <a:r>
              <a:rPr lang="en-US" dirty="0" smtClean="0">
                <a:solidFill>
                  <a:srgbClr val="989EA3"/>
                </a:solidFill>
              </a:rPr>
              <a:t>Clinical findings&gt;&gt;</a:t>
            </a:r>
            <a:r>
              <a:rPr lang="en-US" u="sng" dirty="0" smtClean="0">
                <a:solidFill>
                  <a:srgbClr val="989EA3"/>
                </a:solidFill>
              </a:rPr>
              <a:t>Anatomic and molecular genetic observation results and disorders</a:t>
            </a:r>
            <a:endParaRPr lang="en-US" u="sng" dirty="0">
              <a:solidFill>
                <a:srgbClr val="989EA3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t="57988" r="26944" b="26491"/>
          <a:stretch/>
        </p:blipFill>
        <p:spPr bwMode="auto">
          <a:xfrm>
            <a:off x="1111169" y="4514127"/>
            <a:ext cx="5943600" cy="975559"/>
          </a:xfrm>
          <a:prstGeom prst="rect">
            <a:avLst/>
          </a:prstGeom>
          <a:noFill/>
          <a:ln w="41275">
            <a:solidFill>
              <a:srgbClr val="AD122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8879" y="5449378"/>
            <a:ext cx="7111562" cy="1200329"/>
          </a:xfrm>
          <a:prstGeom prst="rect">
            <a:avLst/>
          </a:prstGeom>
          <a:solidFill>
            <a:srgbClr val="00B050"/>
          </a:solidFill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Define proteins and related molecular structures by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mapped reference to scientific ontologies classified </a:t>
            </a: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in conjunction with SNOMED CT &amp; LOINC Observables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" t="16297" r="70377" b="54747"/>
          <a:stretch/>
        </p:blipFill>
        <p:spPr bwMode="auto">
          <a:xfrm>
            <a:off x="1801460" y="1863987"/>
            <a:ext cx="4572000" cy="2566491"/>
          </a:xfrm>
          <a:prstGeom prst="rect">
            <a:avLst/>
          </a:prstGeom>
          <a:noFill/>
          <a:ln w="38100">
            <a:solidFill>
              <a:srgbClr val="AD122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02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6.1.1.5 </a:t>
            </a:r>
            <a:r>
              <a:rPr lang="en-US" dirty="0"/>
              <a:t>Vet analyzed content with Observables </a:t>
            </a:r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" t="10404" r="58718" b="7318"/>
          <a:stretch/>
        </p:blipFill>
        <p:spPr bwMode="auto">
          <a:xfrm>
            <a:off x="2291805" y="1342663"/>
            <a:ext cx="4523466" cy="5394960"/>
          </a:xfrm>
          <a:prstGeom prst="rect">
            <a:avLst/>
          </a:prstGeom>
          <a:noFill/>
          <a:ln w="38100">
            <a:solidFill>
              <a:srgbClr val="AC1F2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28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6.1.1.6 </a:t>
            </a:r>
            <a:r>
              <a:rPr lang="en-US" sz="2800" dirty="0"/>
              <a:t>Deploy and test new content in Nebraska Lexicon© extension namespace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9" r="9795" b="26266"/>
          <a:stretch/>
        </p:blipFill>
        <p:spPr bwMode="auto">
          <a:xfrm>
            <a:off x="706056" y="1516285"/>
            <a:ext cx="8229600" cy="3270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440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6.1.1.8 </a:t>
            </a:r>
            <a:r>
              <a:rPr lang="en-US" sz="2800" dirty="0"/>
              <a:t>Work with LOINC committee to map all Observables content to LOINC codes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74156"/>
            <a:ext cx="7282212" cy="4490267"/>
          </a:xfrm>
        </p:spPr>
        <p:txBody>
          <a:bodyPr/>
          <a:lstStyle/>
          <a:p>
            <a:r>
              <a:rPr lang="en-US" dirty="0" smtClean="0"/>
              <a:t>As Observables content is authored in harmonized model, search RELMA to identify pre-existing LOINC codes</a:t>
            </a:r>
          </a:p>
          <a:p>
            <a:r>
              <a:rPr lang="en-US" dirty="0" smtClean="0"/>
              <a:t>Submit unmapped content to LOINC committee once Observables definition </a:t>
            </a:r>
            <a:r>
              <a:rPr lang="en-US" dirty="0" smtClean="0"/>
              <a:t>agreed</a:t>
            </a:r>
          </a:p>
          <a:p>
            <a:r>
              <a:rPr lang="en-US" dirty="0" smtClean="0"/>
              <a:t>Review and vet LOINC term development for semantic alignment and conformance to SNCT FSN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54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6.1.1.9 </a:t>
            </a:r>
            <a:r>
              <a:rPr lang="en-US" sz="2800" dirty="0"/>
              <a:t>Publish RF2 and OWL content in NLM UMLSKS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8" t="16297" r="47870" b="27848"/>
          <a:stretch/>
        </p:blipFill>
        <p:spPr bwMode="auto">
          <a:xfrm>
            <a:off x="1018566" y="1354242"/>
            <a:ext cx="5781702" cy="54864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5727" y="4097442"/>
            <a:ext cx="5282087" cy="11690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16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45360"/>
            <a:ext cx="7606427" cy="79636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6.1.1.9 </a:t>
            </a:r>
            <a:r>
              <a:rPr lang="en-US" sz="2800" dirty="0"/>
              <a:t>Publish RF2 and OWL content in NLM UMLSKS </a:t>
            </a:r>
            <a:r>
              <a:rPr lang="en-US" sz="2800" dirty="0" smtClean="0"/>
              <a:t>with SNOMED CT </a:t>
            </a:r>
            <a:r>
              <a:rPr lang="en-US" sz="2800" dirty="0" err="1" smtClean="0"/>
              <a:t>valuesets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8" t="16297" r="47870" b="27848"/>
          <a:stretch/>
        </p:blipFill>
        <p:spPr bwMode="auto">
          <a:xfrm>
            <a:off x="1018566" y="1354242"/>
            <a:ext cx="5781702" cy="54864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7" t="18513" r="38346" b="6250"/>
          <a:stretch/>
        </p:blipFill>
        <p:spPr bwMode="auto">
          <a:xfrm>
            <a:off x="4062741" y="1192192"/>
            <a:ext cx="4989291" cy="5503758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Up Arrow 2"/>
          <p:cNvSpPr/>
          <p:nvPr/>
        </p:nvSpPr>
        <p:spPr>
          <a:xfrm rot="3719385">
            <a:off x="3280650" y="3061014"/>
            <a:ext cx="484632" cy="1633297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03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Anatomic pathology (AP) Use Case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</a:t>
            </a:r>
            <a:r>
              <a:rPr lang="en-US" dirty="0" err="1" smtClean="0"/>
              <a:t>orkplan</a:t>
            </a:r>
            <a:r>
              <a:rPr lang="en-US" dirty="0" smtClean="0"/>
              <a:t> is identical except that modelling of genes and proteins are generally not required</a:t>
            </a:r>
          </a:p>
          <a:p>
            <a:r>
              <a:rPr lang="en-US" dirty="0" smtClean="0"/>
              <a:t>Extensions to Techniques and Body structures more </a:t>
            </a:r>
            <a:r>
              <a:rPr lang="en-US" dirty="0" smtClean="0"/>
              <a:t>frequent requirement for </a:t>
            </a:r>
            <a:r>
              <a:rPr lang="en-US" dirty="0" smtClean="0"/>
              <a:t>pathology services and anatomical detail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7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Geoffrey </a:t>
            </a:r>
            <a:r>
              <a:rPr lang="en-US" dirty="0" err="1" smtClean="0"/>
              <a:t>Talmon</a:t>
            </a:r>
            <a:r>
              <a:rPr lang="en-US" dirty="0" smtClean="0"/>
              <a:t> MD</a:t>
            </a:r>
          </a:p>
          <a:p>
            <a:r>
              <a:rPr lang="en-US" dirty="0" smtClean="0"/>
              <a:t>Audrey </a:t>
            </a:r>
            <a:r>
              <a:rPr lang="en-US" dirty="0" err="1" smtClean="0"/>
              <a:t>Lazenby</a:t>
            </a:r>
            <a:r>
              <a:rPr lang="en-US" dirty="0" smtClean="0"/>
              <a:t> </a:t>
            </a:r>
            <a:r>
              <a:rPr lang="en-US" dirty="0" smtClean="0"/>
              <a:t>MD</a:t>
            </a:r>
          </a:p>
          <a:p>
            <a:r>
              <a:rPr lang="en-US" dirty="0"/>
              <a:t>Allison Cushman-</a:t>
            </a:r>
            <a:r>
              <a:rPr lang="en-US" dirty="0" err="1"/>
              <a:t>Vokoun</a:t>
            </a:r>
            <a:r>
              <a:rPr lang="en-US" dirty="0"/>
              <a:t> MD PhD </a:t>
            </a:r>
          </a:p>
          <a:p>
            <a:r>
              <a:rPr lang="en-US" dirty="0" smtClean="0"/>
              <a:t>Raj </a:t>
            </a:r>
            <a:r>
              <a:rPr lang="en-US" dirty="0" smtClean="0"/>
              <a:t>Dash MD</a:t>
            </a:r>
          </a:p>
          <a:p>
            <a:r>
              <a:rPr lang="en-US" dirty="0" smtClean="0"/>
              <a:t>Mary Kennedy</a:t>
            </a:r>
          </a:p>
          <a:p>
            <a:r>
              <a:rPr lang="en-US" dirty="0" smtClean="0"/>
              <a:t>Observable project team</a:t>
            </a:r>
          </a:p>
          <a:p>
            <a:r>
              <a:rPr lang="en-US" dirty="0" err="1" smtClean="0"/>
              <a:t>iPaLM</a:t>
            </a:r>
            <a:r>
              <a:rPr lang="en-US" dirty="0" smtClean="0"/>
              <a:t> </a:t>
            </a:r>
            <a:r>
              <a:rPr lang="en-US" dirty="0" smtClean="0"/>
              <a:t>SIG; RCP, RCPA, Pathologists of Sweden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Anatomic pathology (AP)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6.1.1.1 Iteratively analyze semantics in CAP work sheets; define content and FSN for observables; review with </a:t>
            </a:r>
            <a:r>
              <a:rPr lang="en-US" dirty="0" err="1"/>
              <a:t>iPaLM</a:t>
            </a:r>
            <a:r>
              <a:rPr lang="en-US" dirty="0"/>
              <a:t> domain experts for subject matter</a:t>
            </a:r>
          </a:p>
          <a:p>
            <a:r>
              <a:rPr lang="en-US" dirty="0"/>
              <a:t>6.1.1.2 </a:t>
            </a:r>
            <a:r>
              <a:rPr lang="en-US" strike="sngStrike" dirty="0"/>
              <a:t>Extend the SNOMED CT concept model and add content in Body Structures and Substances to include genes and proteins needed for MP use case</a:t>
            </a:r>
          </a:p>
          <a:p>
            <a:r>
              <a:rPr lang="en-US" strike="sngStrike" dirty="0"/>
              <a:t>6.1.1.3 Bind Genes and proteins by reference to NCBI ontologies and classify</a:t>
            </a:r>
          </a:p>
          <a:p>
            <a:r>
              <a:rPr lang="en-US" dirty="0" smtClean="0"/>
              <a:t>6.1.1.5 </a:t>
            </a:r>
            <a:r>
              <a:rPr lang="en-US" dirty="0"/>
              <a:t>Vet analyzed content with Observables project for definition; define use cases and develop consensus templates for application of concept model; document for editorial guide</a:t>
            </a:r>
          </a:p>
        </p:txBody>
      </p:sp>
    </p:spTree>
    <p:extLst>
      <p:ext uri="{BB962C8B-B14F-4D97-AF65-F5344CB8AC3E}">
        <p14:creationId xmlns:p14="http://schemas.microsoft.com/office/powerpoint/2010/main" val="339436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Anatomic pathology (AP) Use Case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</a:t>
            </a:r>
            <a:r>
              <a:rPr lang="en-US" dirty="0" err="1" smtClean="0"/>
              <a:t>orkplan</a:t>
            </a:r>
            <a:r>
              <a:rPr lang="en-US" dirty="0" smtClean="0"/>
              <a:t> is identical except that modelling of genes and proteins are generally not required</a:t>
            </a:r>
          </a:p>
          <a:p>
            <a:r>
              <a:rPr lang="en-US" dirty="0" smtClean="0"/>
              <a:t>Extensions to Techniques and Body structures more likely required for pathology services and anatomical detail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8" t="17277" r="35989"/>
          <a:stretch/>
        </p:blipFill>
        <p:spPr bwMode="auto">
          <a:xfrm>
            <a:off x="1886671" y="1412117"/>
            <a:ext cx="5448658" cy="54864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9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Anatomic pathology (AP):</a:t>
            </a:r>
            <a:br>
              <a:rPr lang="en-US" dirty="0" smtClean="0"/>
            </a:br>
            <a:r>
              <a:rPr lang="en-US" dirty="0" smtClean="0"/>
              <a:t>Source – CAP worksheets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9" t="21738" r="37167"/>
          <a:stretch/>
        </p:blipFill>
        <p:spPr bwMode="auto">
          <a:xfrm>
            <a:off x="1666754" y="1371600"/>
            <a:ext cx="5787284" cy="5486400"/>
          </a:xfrm>
          <a:prstGeom prst="rect">
            <a:avLst/>
          </a:prstGeom>
          <a:noFill/>
          <a:ln w="38100">
            <a:solidFill>
              <a:srgbClr val="AD122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486" y="1370422"/>
            <a:ext cx="5559425" cy="415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75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6.1.1.1 </a:t>
            </a:r>
            <a:r>
              <a:rPr lang="en-US" dirty="0" smtClean="0"/>
              <a:t>Analyze 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6" y="1342663"/>
            <a:ext cx="7282212" cy="4490267"/>
          </a:xfrm>
        </p:spPr>
        <p:txBody>
          <a:bodyPr/>
          <a:lstStyle/>
          <a:p>
            <a:r>
              <a:rPr lang="en-US" dirty="0" smtClean="0"/>
              <a:t>What was the anatomic location of the tumor that was resected?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115" y="2308108"/>
            <a:ext cx="5559425" cy="415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869" y="2419110"/>
            <a:ext cx="5402263" cy="410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47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6.1.1.5 </a:t>
            </a:r>
            <a:r>
              <a:rPr lang="en-US" dirty="0"/>
              <a:t>Vet analyzed content with Observables </a:t>
            </a:r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8" r="20114" b="16298"/>
          <a:stretch/>
        </p:blipFill>
        <p:spPr bwMode="auto">
          <a:xfrm>
            <a:off x="729208" y="1614190"/>
            <a:ext cx="8229600" cy="427059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9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6.1.1.6 </a:t>
            </a:r>
            <a:r>
              <a:rPr lang="en-US" sz="2800" dirty="0"/>
              <a:t>Deploy and test new content in Nebraska Lexicon© extension namespace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8" r="36678" b="18196"/>
          <a:stretch/>
        </p:blipFill>
        <p:spPr bwMode="auto">
          <a:xfrm>
            <a:off x="717650" y="1319530"/>
            <a:ext cx="8238879" cy="5254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04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6.1.1.8 </a:t>
            </a:r>
            <a:r>
              <a:rPr lang="en-US" sz="2800" dirty="0"/>
              <a:t>Work with LOINC committee to map all Observables content to LOINC codes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74156"/>
            <a:ext cx="7282212" cy="4490267"/>
          </a:xfrm>
        </p:spPr>
        <p:txBody>
          <a:bodyPr/>
          <a:lstStyle/>
          <a:p>
            <a:r>
              <a:rPr lang="en-US" dirty="0" smtClean="0"/>
              <a:t>As Observables content is authored in harmonized model, search RELMA to identify pre-existing LOINC codes</a:t>
            </a:r>
          </a:p>
          <a:p>
            <a:r>
              <a:rPr lang="en-US" dirty="0" smtClean="0"/>
              <a:t>Submit unmapped content to LOINC committee once Observables definition agreed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5" t="8703" r="15310" b="17098"/>
          <a:stretch/>
        </p:blipFill>
        <p:spPr bwMode="auto">
          <a:xfrm>
            <a:off x="798625" y="1527883"/>
            <a:ext cx="8229600" cy="486042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7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6.1.1.9 </a:t>
            </a:r>
            <a:r>
              <a:rPr lang="en-US" sz="2800" dirty="0"/>
              <a:t>Publish RF2 and OWL content in NLM UMLSKS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35105"/>
          <a:stretch/>
        </p:blipFill>
        <p:spPr bwMode="auto">
          <a:xfrm>
            <a:off x="594384" y="1522075"/>
            <a:ext cx="7073977" cy="54864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92" y="4653023"/>
            <a:ext cx="5402263" cy="240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39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6.1.1.9 </a:t>
            </a:r>
            <a:r>
              <a:rPr lang="en-US" sz="2800" dirty="0"/>
              <a:t>Publish RF2 and OWL content in NLM UMLSKS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35105"/>
          <a:stretch/>
        </p:blipFill>
        <p:spPr bwMode="auto">
          <a:xfrm>
            <a:off x="594384" y="1522075"/>
            <a:ext cx="7073977" cy="54864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2" t="16298" r="38173" b="4193"/>
          <a:stretch/>
        </p:blipFill>
        <p:spPr bwMode="auto">
          <a:xfrm>
            <a:off x="3912268" y="891242"/>
            <a:ext cx="5058137" cy="5816283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9979">
            <a:off x="1814316" y="3738912"/>
            <a:ext cx="2524815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06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204" y="395831"/>
            <a:ext cx="8681012" cy="7963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Molecular Pathology Finding</a:t>
            </a:r>
            <a:br>
              <a:rPr lang="en-US" dirty="0" smtClean="0"/>
            </a:br>
            <a:r>
              <a:rPr lang="en-US" sz="3100" dirty="0" smtClean="0"/>
              <a:t>Fully defining observations of sequence variants </a:t>
            </a:r>
            <a:endParaRPr lang="en-US" sz="31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8" r="12659" b="35833"/>
          <a:stretch/>
        </p:blipFill>
        <p:spPr bwMode="auto">
          <a:xfrm>
            <a:off x="956667" y="1632030"/>
            <a:ext cx="7315200" cy="355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5441"/>
            <a:ext cx="7606427" cy="135915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16283"/>
            <a:ext cx="7282212" cy="51044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Phase 1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/>
              <a:t>Observables </a:t>
            </a:r>
            <a:r>
              <a:rPr lang="en-US" sz="3200" dirty="0" smtClean="0"/>
              <a:t>development for Molecular Pathology (MP) in Synoptic reports</a:t>
            </a:r>
          </a:p>
          <a:p>
            <a:r>
              <a:rPr lang="en-US" sz="3200" dirty="0"/>
              <a:t>Observables development for Anatomic Pathology </a:t>
            </a:r>
            <a:r>
              <a:rPr lang="en-US" sz="3200" dirty="0" smtClean="0"/>
              <a:t>(AP) in </a:t>
            </a:r>
            <a:r>
              <a:rPr lang="en-US" sz="3200" dirty="0"/>
              <a:t>Synoptic </a:t>
            </a:r>
            <a:r>
              <a:rPr lang="en-US" sz="3200" dirty="0" smtClean="0"/>
              <a:t>reports</a:t>
            </a:r>
          </a:p>
          <a:p>
            <a:r>
              <a:rPr lang="en-US" sz="3200" dirty="0" smtClean="0"/>
              <a:t>Publication and draft comments</a:t>
            </a:r>
          </a:p>
          <a:p>
            <a:pPr marL="0" indent="0">
              <a:buNone/>
            </a:pPr>
            <a:r>
              <a:rPr lang="en-US" sz="3200" dirty="0" smtClean="0"/>
              <a:t>Phase 2</a:t>
            </a:r>
          </a:p>
          <a:p>
            <a:r>
              <a:rPr lang="en-US" sz="3200" dirty="0" smtClean="0"/>
              <a:t>International collaboration and standardization</a:t>
            </a:r>
            <a:endParaRPr lang="en-US" sz="3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0951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Patient Condition includes MP finding of tumor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9" r="12514" b="34736"/>
          <a:stretch/>
        </p:blipFill>
        <p:spPr bwMode="auto">
          <a:xfrm>
            <a:off x="956667" y="1539433"/>
            <a:ext cx="7315200" cy="361030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77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206" y="395831"/>
            <a:ext cx="8299048" cy="796361"/>
          </a:xfrm>
        </p:spPr>
        <p:txBody>
          <a:bodyPr>
            <a:normAutofit fontScale="90000"/>
          </a:bodyPr>
          <a:lstStyle/>
          <a:p>
            <a:r>
              <a:rPr lang="en-US" sz="3800" dirty="0" smtClean="0"/>
              <a:t>Terminology development summary: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CAP Colorectal and Breast Cancer </a:t>
            </a:r>
            <a:r>
              <a:rPr lang="en-US" sz="3100" dirty="0" err="1" smtClean="0"/>
              <a:t>checksheets</a:t>
            </a:r>
            <a:endParaRPr lang="en-US" sz="31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051381"/>
              </p:ext>
            </p:extLst>
          </p:nvPr>
        </p:nvGraphicFramePr>
        <p:xfrm>
          <a:off x="956665" y="1654935"/>
          <a:ext cx="7573876" cy="3880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3704"/>
                <a:gridCol w="1760457"/>
                <a:gridCol w="1760457"/>
                <a:gridCol w="2419258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SNOMED CT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hierarchy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Anatomic Pathology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Concepts/Primitives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Molecular Genetic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Concepts/Primitives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Exemplar molecular  extension concepts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Observable entities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61/1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32/3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“BRAF </a:t>
                      </a:r>
                      <a:r>
                        <a:rPr lang="en-US" sz="1400" dirty="0">
                          <a:effectLst/>
                        </a:rPr>
                        <a:t>nucleotide sequence detected in excised </a:t>
                      </a:r>
                      <a:r>
                        <a:rPr lang="en-US" sz="1400" dirty="0" smtClean="0">
                          <a:effectLst/>
                        </a:rPr>
                        <a:t>malignancy”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Body Structures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10/9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29/3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“BRAF </a:t>
                      </a:r>
                      <a:r>
                        <a:rPr lang="en-US" sz="1400" dirty="0">
                          <a:effectLst/>
                        </a:rPr>
                        <a:t>gene </a:t>
                      </a:r>
                      <a:r>
                        <a:rPr lang="en-US" sz="1400" dirty="0" smtClean="0">
                          <a:effectLst/>
                        </a:rPr>
                        <a:t>locus”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Clinical findings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6/2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7/3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“BRAF </a:t>
                      </a:r>
                      <a:r>
                        <a:rPr lang="en-US" sz="1400" dirty="0">
                          <a:effectLst/>
                        </a:rPr>
                        <a:t>V600E variant identified in excised </a:t>
                      </a:r>
                      <a:r>
                        <a:rPr lang="en-US" sz="1400" dirty="0" smtClean="0">
                          <a:effectLst/>
                        </a:rPr>
                        <a:t>malignancy”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Procedures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2/1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Techniques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4/4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7/7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“Pyrosequencing”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Property types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8/8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2/2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“Sequence property”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Scale types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9/9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“Variant </a:t>
                      </a:r>
                      <a:r>
                        <a:rPr lang="en-US" sz="1400" dirty="0">
                          <a:effectLst/>
                        </a:rPr>
                        <a:t>call </a:t>
                      </a:r>
                      <a:r>
                        <a:rPr lang="en-US" sz="1400" dirty="0" smtClean="0">
                          <a:effectLst/>
                        </a:rPr>
                        <a:t>format”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Situations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1/0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Substances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0/0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11/11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“BRAF </a:t>
                      </a:r>
                      <a:r>
                        <a:rPr lang="en-US" sz="1400" dirty="0">
                          <a:effectLst/>
                        </a:rPr>
                        <a:t>human cellular </a:t>
                      </a:r>
                      <a:r>
                        <a:rPr lang="en-US" sz="1400" dirty="0" smtClean="0">
                          <a:effectLst/>
                        </a:rPr>
                        <a:t>protein”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Attributes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2/2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3/3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Qualifiers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2/2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TOTALS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88/29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100/41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1383" y="5605193"/>
            <a:ext cx="6072816" cy="120032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Genes modeled for SNOMED CT/LOINC extension: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APC, BRAF, BRCA, ERBB2, ESR1, ESR2, KIT, KRAS, MKI67, MLH1,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MSH2, MSH6, NRAS, PGR, PIK3CA</a:t>
            </a:r>
            <a:r>
              <a:rPr lang="en-US" smtClean="0">
                <a:solidFill>
                  <a:schemeClr val="bg1"/>
                </a:solidFill>
              </a:rPr>
              <a:t>, PMS2</a:t>
            </a:r>
            <a:r>
              <a:rPr lang="en-US" dirty="0" smtClean="0">
                <a:solidFill>
                  <a:schemeClr val="bg1"/>
                </a:solidFill>
              </a:rPr>
              <a:t>, PTEN, SLC7A8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+ codons + microsatellites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4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6.1.1.9 Publish for comment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Nebraska Lexicon Publication package</a:t>
            </a:r>
          </a:p>
          <a:p>
            <a:pPr lvl="1"/>
            <a:r>
              <a:rPr lang="en-US" dirty="0" smtClean="0"/>
              <a:t>Release notes</a:t>
            </a:r>
          </a:p>
          <a:p>
            <a:pPr lvl="1"/>
            <a:r>
              <a:rPr lang="en-US" dirty="0" smtClean="0"/>
              <a:t>Annotated CAP protocols</a:t>
            </a:r>
          </a:p>
          <a:p>
            <a:pPr lvl="1"/>
            <a:r>
              <a:rPr lang="en-US" dirty="0" smtClean="0"/>
              <a:t>Map </a:t>
            </a:r>
            <a:r>
              <a:rPr lang="en-US" dirty="0" err="1" smtClean="0"/>
              <a:t>refset</a:t>
            </a:r>
            <a:r>
              <a:rPr lang="en-US" dirty="0" smtClean="0"/>
              <a:t>: LOINC codes </a:t>
            </a:r>
          </a:p>
          <a:p>
            <a:pPr lvl="1"/>
            <a:r>
              <a:rPr lang="en-US" dirty="0" smtClean="0"/>
              <a:t>Terminology </a:t>
            </a:r>
            <a:r>
              <a:rPr lang="en-US" dirty="0" err="1" smtClean="0"/>
              <a:t>refset</a:t>
            </a:r>
            <a:r>
              <a:rPr lang="en-US" dirty="0" smtClean="0"/>
              <a:t>: RF2 snapshot of Nebraska Lexicon© with LOINC codes substituted for SNCT </a:t>
            </a:r>
            <a:r>
              <a:rPr lang="en-US" dirty="0" err="1" smtClean="0"/>
              <a:t>ConceptID</a:t>
            </a:r>
            <a:endParaRPr lang="en-US" dirty="0" smtClean="0"/>
          </a:p>
          <a:p>
            <a:pPr lvl="1"/>
            <a:r>
              <a:rPr lang="en-US" dirty="0" smtClean="0"/>
              <a:t>(Software to load terminology </a:t>
            </a:r>
            <a:r>
              <a:rPr lang="en-US" dirty="0" err="1" smtClean="0"/>
              <a:t>refset</a:t>
            </a:r>
            <a:r>
              <a:rPr lang="en-US" dirty="0" smtClean="0"/>
              <a:t> into extension namespace of recipient)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938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978990" cy="796361"/>
          </a:xfrm>
        </p:spPr>
        <p:txBody>
          <a:bodyPr>
            <a:noAutofit/>
          </a:bodyPr>
          <a:lstStyle/>
          <a:p>
            <a:r>
              <a:rPr lang="en-US" sz="3200" dirty="0" smtClean="0"/>
              <a:t>UNMC: Project for structured encoding of Pathologist cancer reports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342662"/>
            <a:ext cx="7282212" cy="523175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Objective: Detailed structured reporting of all anatomic and molecular pathology observations for all CAP synoptic cancer worksheets (82 types of malignancies)</a:t>
            </a:r>
          </a:p>
          <a:p>
            <a:r>
              <a:rPr lang="en-US" dirty="0" smtClean="0"/>
              <a:t>Proposal: </a:t>
            </a:r>
            <a:r>
              <a:rPr lang="en-US" dirty="0" smtClean="0"/>
              <a:t>Phase 1- Analyze </a:t>
            </a:r>
            <a:r>
              <a:rPr lang="en-US" dirty="0" smtClean="0"/>
              <a:t>detailed semantics of CAP worksheets; apply harmonized concept model to develop terminology requirements; deploy as real-time structured reporting from COPATH system interfaced to tissue biobank and EPIC</a:t>
            </a:r>
          </a:p>
          <a:p>
            <a:r>
              <a:rPr lang="en-US" dirty="0" smtClean="0"/>
              <a:t>Tooling: Nebraska Lexicon© extension namespace; SNOWOWL authoring platform; SNOMED CT International + US Extension + Observables Technology preview; ELK 0.4.1 DL classifier</a:t>
            </a:r>
          </a:p>
          <a:p>
            <a:r>
              <a:rPr lang="en-US" dirty="0" smtClean="0"/>
              <a:t>Phase 2 - Expand project in collaboration with RCP, RCPA, Sweden, ICCR to include international standardization of cancer synoptic reporting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4425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SNOMED CT Content Extensions for Pathology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Body structures&gt;&gt;Cell structures&gt;&gt;</a:t>
            </a:r>
            <a:r>
              <a:rPr lang="en-US" u="sng" dirty="0" smtClean="0"/>
              <a:t>Nucleotide sequences and Named Genes</a:t>
            </a:r>
          </a:p>
          <a:p>
            <a:r>
              <a:rPr lang="en-US" dirty="0" smtClean="0"/>
              <a:t>Substances&gt;&gt;</a:t>
            </a:r>
            <a:r>
              <a:rPr lang="en-US" u="sng" dirty="0" smtClean="0"/>
              <a:t>Proteins</a:t>
            </a:r>
          </a:p>
          <a:p>
            <a:r>
              <a:rPr lang="en-US" dirty="0" smtClean="0"/>
              <a:t>Qualifiers&gt;&gt;Techniques&gt;&gt; </a:t>
            </a:r>
            <a:r>
              <a:rPr lang="en-US" u="sng" dirty="0" smtClean="0"/>
              <a:t>AP and MP methods</a:t>
            </a:r>
          </a:p>
          <a:p>
            <a:r>
              <a:rPr lang="en-US" dirty="0" smtClean="0"/>
              <a:t>Qualifiers&gt;&gt;Measurement Properties&gt;&gt;</a:t>
            </a:r>
            <a:r>
              <a:rPr lang="en-US" u="sng" dirty="0" smtClean="0"/>
              <a:t>AP and MP properties</a:t>
            </a:r>
          </a:p>
          <a:p>
            <a:r>
              <a:rPr lang="en-US" dirty="0" smtClean="0"/>
              <a:t>Observable entity&gt;&gt;</a:t>
            </a:r>
            <a:r>
              <a:rPr lang="en-US" u="sng" dirty="0" smtClean="0"/>
              <a:t>AP and MP observables</a:t>
            </a:r>
          </a:p>
          <a:p>
            <a:r>
              <a:rPr lang="en-US" dirty="0" smtClean="0"/>
              <a:t>Clinical findings&gt;&gt;</a:t>
            </a:r>
            <a:r>
              <a:rPr lang="en-US" u="sng" dirty="0" smtClean="0"/>
              <a:t>Anatomic and molecular genetic observation results and disorders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05826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Molecular pathology (MP)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6.1.1.1 Iteratively analyze semantics in CAP work sheets; define content and FSN for observables; review with </a:t>
            </a:r>
            <a:r>
              <a:rPr lang="en-US" dirty="0" err="1"/>
              <a:t>iPaLM</a:t>
            </a:r>
            <a:r>
              <a:rPr lang="en-US" dirty="0"/>
              <a:t> domain experts for subject matter</a:t>
            </a:r>
          </a:p>
          <a:p>
            <a:r>
              <a:rPr lang="en-US" dirty="0" smtClean="0"/>
              <a:t>6.1.1.3 </a:t>
            </a:r>
            <a:r>
              <a:rPr lang="en-US" dirty="0"/>
              <a:t>Extend the SNOMED CT concept model and add content in Body Structures and Substances to include genes and proteins needed for MP use case</a:t>
            </a:r>
          </a:p>
          <a:p>
            <a:r>
              <a:rPr lang="en-US" dirty="0" smtClean="0"/>
              <a:t>6.1.1.4 </a:t>
            </a:r>
            <a:r>
              <a:rPr lang="en-US" dirty="0"/>
              <a:t>Bind Genes and proteins by reference to NCBI ontologies and classify</a:t>
            </a:r>
          </a:p>
          <a:p>
            <a:r>
              <a:rPr lang="en-US" dirty="0" smtClean="0"/>
              <a:t>6.1.1.5 </a:t>
            </a:r>
            <a:r>
              <a:rPr lang="en-US" dirty="0"/>
              <a:t>Vet analyzed content with Observables project for definition; define use cases and develop consensus templates for application of concept model; document for editorial guide</a:t>
            </a:r>
          </a:p>
        </p:txBody>
      </p:sp>
    </p:spTree>
    <p:extLst>
      <p:ext uri="{BB962C8B-B14F-4D97-AF65-F5344CB8AC3E}">
        <p14:creationId xmlns:p14="http://schemas.microsoft.com/office/powerpoint/2010/main" val="342407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87487"/>
            <a:ext cx="7606427" cy="79636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MP: CAP </a:t>
            </a:r>
            <a:r>
              <a:rPr lang="en-US" sz="3200" dirty="0" err="1" smtClean="0"/>
              <a:t>Checksheet</a:t>
            </a:r>
            <a:r>
              <a:rPr lang="en-US" sz="3200" dirty="0" smtClean="0"/>
              <a:t> Source Material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2" t="16297" r="34187"/>
          <a:stretch/>
        </p:blipFill>
        <p:spPr bwMode="auto">
          <a:xfrm>
            <a:off x="2210765" y="1192192"/>
            <a:ext cx="5401482" cy="54864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56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106463"/>
            <a:ext cx="7606427" cy="796361"/>
          </a:xfrm>
        </p:spPr>
        <p:txBody>
          <a:bodyPr>
            <a:normAutofit/>
          </a:bodyPr>
          <a:lstStyle/>
          <a:p>
            <a:r>
              <a:rPr lang="en-US" sz="3400" dirty="0" smtClean="0"/>
              <a:t>6.1.1.3 </a:t>
            </a:r>
            <a:r>
              <a:rPr lang="en-US" sz="3400" dirty="0"/>
              <a:t>A</a:t>
            </a:r>
            <a:r>
              <a:rPr lang="en-US" sz="3400" dirty="0" smtClean="0"/>
              <a:t>nalyze </a:t>
            </a:r>
            <a:r>
              <a:rPr lang="en-US" sz="3400" dirty="0"/>
              <a:t>semantics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076444"/>
            <a:ext cx="7282212" cy="44902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“Tumor expression of BRAF protein as measured by immunohistochemistry stain”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2" t="16297" r="34187"/>
          <a:stretch/>
        </p:blipFill>
        <p:spPr bwMode="auto">
          <a:xfrm>
            <a:off x="2210765" y="2604303"/>
            <a:ext cx="5401482" cy="548640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764" y="2002420"/>
            <a:ext cx="5559425" cy="432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077655" y="5526201"/>
            <a:ext cx="4595149" cy="9787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1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6.1.1.1 </a:t>
            </a:r>
            <a:r>
              <a:rPr lang="en-US" sz="2800" dirty="0" smtClean="0"/>
              <a:t>Extend </a:t>
            </a:r>
            <a:r>
              <a:rPr lang="en-US" sz="2800" dirty="0"/>
              <a:t>the SNOMED CT concept model </a:t>
            </a:r>
            <a:r>
              <a:rPr lang="en-US" sz="2800" dirty="0" smtClean="0"/>
              <a:t>to </a:t>
            </a:r>
            <a:r>
              <a:rPr lang="en-US" sz="2800" dirty="0"/>
              <a:t>include genes and proteins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 material at National Center for </a:t>
            </a:r>
            <a:r>
              <a:rPr lang="en-US" dirty="0" err="1" smtClean="0"/>
              <a:t>BioOntologies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t="16710" r="10422" b="20895"/>
          <a:stretch/>
        </p:blipFill>
        <p:spPr bwMode="auto">
          <a:xfrm>
            <a:off x="914400" y="2396407"/>
            <a:ext cx="8229600" cy="35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66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2524</TotalTime>
  <Words>1157</Words>
  <Application>Microsoft Office PowerPoint</Application>
  <PresentationFormat>On-screen Show (4:3)</PresentationFormat>
  <Paragraphs>166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NeMed_Presentation</vt:lpstr>
      <vt:lpstr>SNOMED CT, Synoptic Observables and Clinical Genomics</vt:lpstr>
      <vt:lpstr>Acknowledgements</vt:lpstr>
      <vt:lpstr>Outline</vt:lpstr>
      <vt:lpstr>UNMC: Project for structured encoding of Pathologist cancer reports</vt:lpstr>
      <vt:lpstr>SNOMED CT Content Extensions for Pathology</vt:lpstr>
      <vt:lpstr>Molecular pathology (MP) Use Case</vt:lpstr>
      <vt:lpstr>MP: CAP Checksheet Source Material</vt:lpstr>
      <vt:lpstr>6.1.1.3 Analyze semantics </vt:lpstr>
      <vt:lpstr>6.1.1.1 Extend the SNOMED CT concept model to include genes and proteins </vt:lpstr>
      <vt:lpstr>6.1.1.1 Extend the SNOMED CT concept model to include genes and proteins </vt:lpstr>
      <vt:lpstr>6.1.1.1 Extend the SNOMED CT concept model to include genes and proteins </vt:lpstr>
      <vt:lpstr>SNOMED CT Content Extensions for MP</vt:lpstr>
      <vt:lpstr>SNOMED CT Content Extensions for MP</vt:lpstr>
      <vt:lpstr>6.1.1.5 Vet analyzed content with Observables project</vt:lpstr>
      <vt:lpstr>6.1.1.6 Deploy and test new content in Nebraska Lexicon© extension namespace</vt:lpstr>
      <vt:lpstr>6.1.1.8 Work with LOINC committee to map all Observables content to LOINC codes </vt:lpstr>
      <vt:lpstr>6.1.1.9 Publish RF2 and OWL content in NLM UMLSKS </vt:lpstr>
      <vt:lpstr>6.1.1.9 Publish RF2 and OWL content in NLM UMLSKS with SNOMED CT valuesets</vt:lpstr>
      <vt:lpstr>Anatomic pathology (AP) Use Case</vt:lpstr>
      <vt:lpstr>Anatomic pathology (AP) Use Case</vt:lpstr>
      <vt:lpstr>Anatomic pathology (AP) Use Case</vt:lpstr>
      <vt:lpstr>Anatomic pathology (AP): Source – CAP worksheets</vt:lpstr>
      <vt:lpstr>6.1.1.1 Analyze semantics</vt:lpstr>
      <vt:lpstr>6.1.1.5 Vet analyzed content with Observables project</vt:lpstr>
      <vt:lpstr>6.1.1.6 Deploy and test new content in Nebraska Lexicon© extension namespace</vt:lpstr>
      <vt:lpstr>6.1.1.8 Work with LOINC committee to map all Observables content to LOINC codes </vt:lpstr>
      <vt:lpstr>6.1.1.9 Publish RF2 and OWL content in NLM UMLSKS </vt:lpstr>
      <vt:lpstr>6.1.1.9 Publish RF2 and OWL content in NLM UMLSKS </vt:lpstr>
      <vt:lpstr>Molecular Pathology Finding Fully defining observations of sequence variants </vt:lpstr>
      <vt:lpstr>Patient Condition includes MP finding of tumor</vt:lpstr>
      <vt:lpstr>Terminology development summary: CAP Colorectal and Breast Cancer checksheets</vt:lpstr>
      <vt:lpstr>6.1.1.9 Publish for comment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Administrator</cp:lastModifiedBy>
  <cp:revision>162</cp:revision>
  <dcterms:created xsi:type="dcterms:W3CDTF">2014-09-17T15:14:42Z</dcterms:created>
  <dcterms:modified xsi:type="dcterms:W3CDTF">2017-04-25T09:21:47Z</dcterms:modified>
</cp:coreProperties>
</file>