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16"/>
  </p:notesMasterIdLst>
  <p:sldIdLst>
    <p:sldId id="256" r:id="rId2"/>
    <p:sldId id="318" r:id="rId3"/>
    <p:sldId id="259" r:id="rId4"/>
    <p:sldId id="289" r:id="rId5"/>
    <p:sldId id="267" r:id="rId6"/>
    <p:sldId id="317" r:id="rId7"/>
    <p:sldId id="319" r:id="rId8"/>
    <p:sldId id="314" r:id="rId9"/>
    <p:sldId id="316" r:id="rId10"/>
    <p:sldId id="312" r:id="rId11"/>
    <p:sldId id="313" r:id="rId12"/>
    <p:sldId id="320" r:id="rId13"/>
    <p:sldId id="315" r:id="rId14"/>
    <p:sldId id="258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D122A"/>
    <a:srgbClr val="AC1F2D"/>
    <a:srgbClr val="989EA3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5" autoAdjust="0"/>
    <p:restoredTop sz="94639" autoAdjust="0"/>
  </p:normalViewPr>
  <p:slideViewPr>
    <p:cSldViewPr snapToGrid="0" snapToObjects="1">
      <p:cViewPr>
        <p:scale>
          <a:sx n="82" d="100"/>
          <a:sy n="82" d="100"/>
        </p:scale>
        <p:origin x="-102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8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1A1D8A-F569-4596-A9CF-04DB73347482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25D507-01D0-4CCC-8830-AB74C11E61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496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ver_bkg_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6720" y="657321"/>
            <a:ext cx="6480951" cy="3167843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5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 smtClean="0"/>
              <a:t>Headline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6720" y="3825164"/>
            <a:ext cx="6400800" cy="688511"/>
          </a:xfrm>
        </p:spPr>
        <p:txBody>
          <a:bodyPr>
            <a:normAutofit/>
          </a:bodyPr>
          <a:lstStyle>
            <a:lvl1pPr marL="0" indent="0" algn="l">
              <a:buNone/>
              <a:defRPr sz="1600" b="1" i="0" baseline="0">
                <a:solidFill>
                  <a:srgbClr val="C3CD7B"/>
                </a:solidFill>
                <a:latin typeface="Arial-BoldM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Subhead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606427" cy="796361"/>
          </a:xfrm>
        </p:spPr>
        <p:txBody>
          <a:bodyPr tIns="0" bIns="0"/>
          <a:lstStyle/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956667" y="1342663"/>
            <a:ext cx="7282212" cy="4490267"/>
          </a:xfrm>
        </p:spPr>
        <p:txBody>
          <a:bodyPr>
            <a:normAutofit/>
          </a:bodyPr>
          <a:lstStyle>
            <a:lvl1pPr marL="285750" indent="-285750">
              <a:lnSpc>
                <a:spcPct val="90000"/>
              </a:lnSpc>
              <a:buFont typeface="Wingdings" panose="05000000000000000000" pitchFamily="2" charset="2"/>
              <a:buChar char="Ø"/>
              <a:defRPr sz="2800"/>
            </a:lvl1pPr>
            <a:lvl2pPr>
              <a:lnSpc>
                <a:spcPct val="90000"/>
              </a:lnSpc>
              <a:defRPr sz="2800">
                <a:latin typeface="Arial"/>
                <a:cs typeface="Arial"/>
              </a:defRPr>
            </a:lvl2pPr>
            <a:lvl3pPr>
              <a:lnSpc>
                <a:spcPct val="90000"/>
              </a:lnSpc>
              <a:defRPr sz="2800"/>
            </a:lvl3pPr>
            <a:lvl4pPr>
              <a:lnSpc>
                <a:spcPct val="90000"/>
              </a:lnSpc>
              <a:defRPr sz="2800"/>
            </a:lvl4pPr>
            <a:lvl5pPr>
              <a:lnSpc>
                <a:spcPct val="90000"/>
              </a:lnSpc>
              <a:defRPr sz="2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956439" y="5936345"/>
            <a:ext cx="129354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989EA3"/>
                </a:solidFill>
              </a:defRPr>
            </a:lvl1pPr>
          </a:lstStyle>
          <a:p>
            <a:fld id="{A3F11EEC-60B6-DF4B-A821-B910872C5F64}" type="datetimeFigureOut">
              <a:rPr lang="en-US" smtClean="0"/>
              <a:pPr/>
              <a:t>4/25/2017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5667" y="5936345"/>
            <a:ext cx="335538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989EA3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21047" y="5936345"/>
            <a:ext cx="126218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989EA3"/>
                </a:solidFill>
              </a:defRPr>
            </a:lvl1pPr>
          </a:lstStyle>
          <a:p>
            <a:fld id="{C2F1CAA2-7C6D-8F48-BAEE-2DAFD071A5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386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597306"/>
            <a:ext cx="3465576" cy="4180741"/>
          </a:xfrm>
        </p:spPr>
        <p:txBody>
          <a:bodyPr anchor="t">
            <a:normAutofit/>
          </a:bodyPr>
          <a:lstStyle>
            <a:lvl1pPr marL="285750" indent="-285750">
              <a:buFont typeface="Wingdings" panose="05000000000000000000" pitchFamily="2" charset="2"/>
              <a:buChar char="Ø"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956439" y="1597306"/>
            <a:ext cx="3465137" cy="4180741"/>
          </a:xfrm>
        </p:spPr>
        <p:txBody>
          <a:bodyPr anchor="t">
            <a:normAutofit/>
          </a:bodyPr>
          <a:lstStyle>
            <a:lvl1pPr marL="285750" indent="-285750">
              <a:buFont typeface="Wingdings" panose="05000000000000000000" pitchFamily="2" charset="2"/>
              <a:buChar char="Ø"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956439" y="5936345"/>
            <a:ext cx="129354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989EA3"/>
                </a:solidFill>
              </a:defRPr>
            </a:lvl1pPr>
          </a:lstStyle>
          <a:p>
            <a:fld id="{A3F11EEC-60B6-DF4B-A821-B910872C5F64}" type="datetimeFigureOut">
              <a:rPr lang="en-US" smtClean="0"/>
              <a:pPr/>
              <a:t>4/25/2017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5667" y="5936345"/>
            <a:ext cx="335538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989EA3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21047" y="5936345"/>
            <a:ext cx="126218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989EA3"/>
                </a:solidFill>
              </a:defRPr>
            </a:lvl1pPr>
          </a:lstStyle>
          <a:p>
            <a:fld id="{C2F1CAA2-7C6D-8F48-BAEE-2DAFD071A5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570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losing_bkg_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 descr="Closing_bkg_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xfrm>
            <a:off x="1828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xfrm>
            <a:off x="39624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36555A-C15B-4DEC-B72A-7931E7C9C3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880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ntent_bkg_2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606427" cy="831085"/>
          </a:xfrm>
          <a:prstGeom prst="rect">
            <a:avLst/>
          </a:prstGeom>
        </p:spPr>
        <p:txBody>
          <a:bodyPr vert="horz" lIns="91440" tIns="0" rIns="91440" bIns="0" rtlCol="0" anchor="b">
            <a:normAutofit/>
          </a:bodyPr>
          <a:lstStyle/>
          <a:p>
            <a:r>
              <a:rPr lang="en-US" dirty="0" smtClean="0"/>
              <a:t>Headline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6667" y="1423686"/>
            <a:ext cx="7282212" cy="51482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40" r:id="rId2"/>
    <p:sldLayoutId id="2147483742" r:id="rId3"/>
    <p:sldLayoutId id="2147483743" r:id="rId4"/>
    <p:sldLayoutId id="2147483744" r:id="rId5"/>
  </p:sldLayoutIdLs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5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85750" indent="-285750" algn="l" defTabSz="457200" rtl="0" eaLnBrk="1" latinLnBrk="0" hangingPunct="1">
        <a:lnSpc>
          <a:spcPct val="90000"/>
        </a:lnSpc>
        <a:spcBef>
          <a:spcPct val="20000"/>
        </a:spcBef>
        <a:buFont typeface="Wingdings" panose="05000000000000000000" pitchFamily="2" charset="2"/>
        <a:buChar char="Ø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»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6720" y="93427"/>
            <a:ext cx="6480951" cy="2476153"/>
          </a:xfrm>
        </p:spPr>
        <p:txBody>
          <a:bodyPr>
            <a:normAutofit/>
          </a:bodyPr>
          <a:lstStyle/>
          <a:p>
            <a:r>
              <a:rPr lang="en-US" sz="3600" dirty="0"/>
              <a:t>O</a:t>
            </a:r>
            <a:r>
              <a:rPr lang="en-US" sz="3600" dirty="0" smtClean="0"/>
              <a:t>bservables ontology: Return On Investment 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6720" y="2581155"/>
            <a:ext cx="7139260" cy="1944546"/>
          </a:xfrm>
        </p:spPr>
        <p:txBody>
          <a:bodyPr>
            <a:normAutofit fontScale="25000" lnSpcReduction="20000"/>
          </a:bodyPr>
          <a:lstStyle/>
          <a:p>
            <a:r>
              <a:rPr lang="en-US" sz="7200" dirty="0" smtClean="0"/>
              <a:t>James R. Campbell MD</a:t>
            </a:r>
            <a:endParaRPr lang="en-US" sz="7200" baseline="30000" dirty="0" smtClean="0"/>
          </a:p>
          <a:p>
            <a:r>
              <a:rPr lang="en-US" sz="7200" dirty="0" smtClean="0"/>
              <a:t>W. Scott Campbell PhD</a:t>
            </a:r>
            <a:endParaRPr lang="en-US" sz="7200" baseline="30000" dirty="0"/>
          </a:p>
          <a:p>
            <a:endParaRPr lang="en-US" sz="7200" dirty="0" smtClean="0"/>
          </a:p>
          <a:p>
            <a:r>
              <a:rPr lang="en-US" sz="7200" dirty="0" smtClean="0"/>
              <a:t>Departments of Internal Medicine and Pathology</a:t>
            </a:r>
          </a:p>
          <a:p>
            <a:r>
              <a:rPr lang="en-US" sz="7200" dirty="0" smtClean="0"/>
              <a:t>University of Nebraska Medical Center</a:t>
            </a:r>
          </a:p>
          <a:p>
            <a:endParaRPr lang="en-US" sz="7200" dirty="0"/>
          </a:p>
          <a:p>
            <a:r>
              <a:rPr lang="en-US" sz="7200" dirty="0" smtClean="0"/>
              <a:t>Observables </a:t>
            </a:r>
            <a:r>
              <a:rPr lang="en-US" sz="7200" dirty="0"/>
              <a:t>Project </a:t>
            </a:r>
            <a:r>
              <a:rPr lang="en-US" sz="7200" dirty="0" smtClean="0"/>
              <a:t>Group and </a:t>
            </a:r>
            <a:r>
              <a:rPr lang="en-US" sz="7200" dirty="0" err="1" smtClean="0"/>
              <a:t>iPALM</a:t>
            </a:r>
            <a:r>
              <a:rPr lang="en-US" sz="7200" dirty="0" smtClean="0"/>
              <a:t> SIG; </a:t>
            </a:r>
            <a:r>
              <a:rPr lang="en-US" sz="7200" dirty="0"/>
              <a:t>IHTSDO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0273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Proposal for </a:t>
            </a:r>
            <a:r>
              <a:rPr lang="en-US" dirty="0" smtClean="0"/>
              <a:t>Clinical </a:t>
            </a:r>
            <a:r>
              <a:rPr lang="en-US" dirty="0" smtClean="0"/>
              <a:t>Decision Support </a:t>
            </a:r>
            <a:r>
              <a:rPr lang="en-US" dirty="0" smtClean="0"/>
              <a:t>Ontology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Develop SNOMED CT compliant FSN and PT for all modelled content </a:t>
            </a:r>
          </a:p>
          <a:p>
            <a:r>
              <a:rPr lang="en-US" dirty="0" smtClean="0"/>
              <a:t>Grouper/</a:t>
            </a:r>
            <a:r>
              <a:rPr lang="en-US" dirty="0" err="1" smtClean="0"/>
              <a:t>methodless</a:t>
            </a:r>
            <a:r>
              <a:rPr lang="en-US" dirty="0" smtClean="0"/>
              <a:t> concepts to be developed to serve validated use </a:t>
            </a:r>
            <a:r>
              <a:rPr lang="en-US" dirty="0" smtClean="0"/>
              <a:t>cases</a:t>
            </a:r>
          </a:p>
          <a:p>
            <a:r>
              <a:rPr lang="en-US" dirty="0" smtClean="0"/>
              <a:t>Groupers for all quality measures and validated decision support questions where results span many methods </a:t>
            </a:r>
          </a:p>
          <a:p>
            <a:r>
              <a:rPr lang="en-US" dirty="0" smtClean="0"/>
              <a:t>Publications of value set groupers on NLM </a:t>
            </a:r>
            <a:r>
              <a:rPr lang="en-US" dirty="0" err="1" smtClean="0"/>
              <a:t>Valuesett</a:t>
            </a:r>
            <a:r>
              <a:rPr lang="en-US" dirty="0" smtClean="0"/>
              <a:t> Authority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438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Proposal for LOINC Ontology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LOINC terms to deploy FSN  in place of long clinical name</a:t>
            </a:r>
          </a:p>
          <a:p>
            <a:r>
              <a:rPr lang="en-US" dirty="0" smtClean="0"/>
              <a:t>Validated set of 2-3000 common labs (and physical findings and clinical scales) with support for validated </a:t>
            </a:r>
            <a:r>
              <a:rPr lang="en-US" dirty="0" err="1" smtClean="0"/>
              <a:t>valueset</a:t>
            </a:r>
            <a:r>
              <a:rPr lang="en-US" dirty="0" smtClean="0"/>
              <a:t> groupers as previous</a:t>
            </a:r>
          </a:p>
          <a:p>
            <a:r>
              <a:rPr lang="en-US" dirty="0"/>
              <a:t>OWL publication published twice </a:t>
            </a:r>
            <a:r>
              <a:rPr lang="en-US" dirty="0" smtClean="0"/>
              <a:t>yearly as well as RF2 release set for SNOMED community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0019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All development and grouper definitions go into tech preview and are exempted from restrictions on publication</a:t>
            </a:r>
          </a:p>
          <a:p>
            <a:r>
              <a:rPr lang="en-US" dirty="0" smtClean="0"/>
              <a:t>All pathology development goes into Tech preview when assigned LOINC code</a:t>
            </a:r>
          </a:p>
          <a:p>
            <a:r>
              <a:rPr lang="en-US" dirty="0" smtClean="0"/>
              <a:t>As RI </a:t>
            </a:r>
            <a:r>
              <a:rPr lang="en-US" dirty="0" err="1" smtClean="0"/>
              <a:t>validats</a:t>
            </a:r>
            <a:r>
              <a:rPr lang="en-US" dirty="0" smtClean="0"/>
              <a:t> acceptance and use of ontology for LOINC community….</a:t>
            </a:r>
          </a:p>
          <a:p>
            <a:r>
              <a:rPr lang="en-US" dirty="0" err="1" smtClean="0"/>
              <a:t>Regenstrief</a:t>
            </a:r>
            <a:r>
              <a:rPr lang="en-US" dirty="0" smtClean="0"/>
              <a:t> and IHTSDO work out the details of how to publish ontology content for SNOMED community  and use within their systems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71326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Technology Preview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1599 discrete lab tests (LOINC coded) deployed in data warehouse with occurrence &gt; 100</a:t>
            </a:r>
          </a:p>
          <a:p>
            <a:r>
              <a:rPr lang="en-US" dirty="0" smtClean="0"/>
              <a:t>669 LOINC terms from technology preview match </a:t>
            </a:r>
            <a:r>
              <a:rPr lang="en-US" smtClean="0"/>
              <a:t>this set(947 MISSING)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4438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9685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6720" y="93427"/>
            <a:ext cx="6480951" cy="2476153"/>
          </a:xfrm>
        </p:spPr>
        <p:txBody>
          <a:bodyPr>
            <a:normAutofit/>
          </a:bodyPr>
          <a:lstStyle/>
          <a:p>
            <a:r>
              <a:rPr lang="en-US" sz="3600" dirty="0"/>
              <a:t>O</a:t>
            </a:r>
            <a:r>
              <a:rPr lang="en-US" sz="3600" dirty="0" smtClean="0"/>
              <a:t>bservables ontology: Return On Investment</a:t>
            </a:r>
            <a:br>
              <a:rPr lang="en-US" sz="3600" dirty="0" smtClean="0"/>
            </a:br>
            <a:r>
              <a:rPr lang="en-US" sz="3600" dirty="0" smtClean="0"/>
              <a:t>FOR WHOM? 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6720" y="2581155"/>
            <a:ext cx="7139260" cy="1944546"/>
          </a:xfrm>
        </p:spPr>
        <p:txBody>
          <a:bodyPr>
            <a:normAutofit fontScale="25000" lnSpcReduction="20000"/>
          </a:bodyPr>
          <a:lstStyle/>
          <a:p>
            <a:r>
              <a:rPr lang="en-US" sz="7200" dirty="0" smtClean="0"/>
              <a:t>James R. Campbell MD</a:t>
            </a:r>
            <a:endParaRPr lang="en-US" sz="7200" baseline="30000" dirty="0" smtClean="0"/>
          </a:p>
          <a:p>
            <a:r>
              <a:rPr lang="en-US" sz="7200" dirty="0" smtClean="0"/>
              <a:t>W. Scott Campbell PhD</a:t>
            </a:r>
            <a:endParaRPr lang="en-US" sz="7200" baseline="30000" dirty="0"/>
          </a:p>
          <a:p>
            <a:endParaRPr lang="en-US" sz="7200" dirty="0" smtClean="0"/>
          </a:p>
          <a:p>
            <a:r>
              <a:rPr lang="en-US" sz="7200" dirty="0" smtClean="0"/>
              <a:t>Departments of Internal Medicine and Pathology</a:t>
            </a:r>
          </a:p>
          <a:p>
            <a:r>
              <a:rPr lang="en-US" sz="7200" dirty="0" smtClean="0"/>
              <a:t>University of Nebraska Medical Center</a:t>
            </a:r>
          </a:p>
          <a:p>
            <a:endParaRPr lang="en-US" sz="7200" dirty="0"/>
          </a:p>
          <a:p>
            <a:r>
              <a:rPr lang="en-US" sz="7200" dirty="0" smtClean="0"/>
              <a:t>Observables </a:t>
            </a:r>
            <a:r>
              <a:rPr lang="en-US" sz="7200" dirty="0"/>
              <a:t>Project </a:t>
            </a:r>
            <a:r>
              <a:rPr lang="en-US" sz="7200" dirty="0" smtClean="0"/>
              <a:t>Group and </a:t>
            </a:r>
            <a:r>
              <a:rPr lang="en-US" sz="7200" dirty="0" err="1" smtClean="0"/>
              <a:t>iPALM</a:t>
            </a:r>
            <a:r>
              <a:rPr lang="en-US" sz="7200" dirty="0" smtClean="0"/>
              <a:t> SIG; </a:t>
            </a:r>
            <a:r>
              <a:rPr lang="en-US" sz="7200" dirty="0"/>
              <a:t>IHTSDO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37285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25441"/>
            <a:ext cx="7606427" cy="1359153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5394" y="1516283"/>
            <a:ext cx="7282212" cy="5104435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/>
              <a:t>Observable entity: Why an ontology?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/>
              <a:t>Use case: Organization and query of research metadata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/>
              <a:t>Use case: Query functionality of research biobank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/>
              <a:t>Use case: Access and organization of data for clinical care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/>
              <a:t>Use case: Decision support for clinical quality assurance</a:t>
            </a:r>
            <a:endParaRPr lang="en-US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/>
              <a:t>Proposal</a:t>
            </a:r>
          </a:p>
        </p:txBody>
      </p:sp>
    </p:spTree>
    <p:extLst>
      <p:ext uri="{BB962C8B-B14F-4D97-AF65-F5344CB8AC3E}">
        <p14:creationId xmlns:p14="http://schemas.microsoft.com/office/powerpoint/2010/main" val="1095189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Where can I find an Observable entity?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8792" y="1423686"/>
            <a:ext cx="7282212" cy="5148252"/>
          </a:xfrm>
        </p:spPr>
        <p:txBody>
          <a:bodyPr>
            <a:normAutofit lnSpcReduction="10000"/>
          </a:bodyPr>
          <a:lstStyle/>
          <a:p>
            <a:r>
              <a:rPr lang="en-US" sz="3200" dirty="0" smtClean="0"/>
              <a:t>IHTSDO</a:t>
            </a:r>
          </a:p>
          <a:p>
            <a:pPr marL="0" indent="0">
              <a:buNone/>
            </a:pPr>
            <a:r>
              <a:rPr lang="en-US" sz="2000" dirty="0" smtClean="0"/>
              <a:t>“Observables </a:t>
            </a:r>
            <a:r>
              <a:rPr lang="en-US" sz="2000" dirty="0"/>
              <a:t>are considered to be partial observation results, where there is a defined part of the observation missing</a:t>
            </a:r>
            <a:r>
              <a:rPr lang="en-US" sz="2000" dirty="0" smtClean="0"/>
              <a:t>.”</a:t>
            </a:r>
          </a:p>
          <a:p>
            <a:pPr lvl="1"/>
            <a:r>
              <a:rPr lang="en-US" sz="2000" dirty="0" smtClean="0"/>
              <a:t>Primitives; no concept model; no domain ontology support for queries serving decision support, research or public health</a:t>
            </a:r>
          </a:p>
          <a:p>
            <a:pPr lvl="1"/>
            <a:r>
              <a:rPr lang="en-US" sz="2000" dirty="0" smtClean="0"/>
              <a:t>Limited content due to agreement with Clem McDonald from days of SNOMED Editorial board </a:t>
            </a:r>
            <a:endParaRPr lang="en-US" sz="2000" dirty="0"/>
          </a:p>
          <a:p>
            <a:r>
              <a:rPr lang="en-US" sz="3200" dirty="0" err="1" smtClean="0"/>
              <a:t>Regenstrief</a:t>
            </a:r>
            <a:r>
              <a:rPr lang="en-US" sz="3200" dirty="0" smtClean="0"/>
              <a:t> institute</a:t>
            </a:r>
          </a:p>
          <a:p>
            <a:pPr marL="0" indent="0">
              <a:buNone/>
            </a:pPr>
            <a:r>
              <a:rPr lang="en-US" sz="2000" dirty="0" smtClean="0"/>
              <a:t>“…a </a:t>
            </a:r>
            <a:r>
              <a:rPr lang="en-US" sz="2000" dirty="0"/>
              <a:t>set of universal names and ID codes for identifying laboratory and clinical test </a:t>
            </a:r>
            <a:r>
              <a:rPr lang="en-US" sz="2000" dirty="0" smtClean="0"/>
              <a:t>results”</a:t>
            </a:r>
            <a:endParaRPr lang="en-US" sz="2000" dirty="0"/>
          </a:p>
          <a:p>
            <a:pPr lvl="1"/>
            <a:r>
              <a:rPr lang="en-US" sz="2000" dirty="0" smtClean="0"/>
              <a:t>Lack of fully specified name contributes to </a:t>
            </a:r>
            <a:r>
              <a:rPr lang="en-US" sz="2000" dirty="0" err="1" smtClean="0"/>
              <a:t>misassignment</a:t>
            </a:r>
            <a:r>
              <a:rPr lang="en-US" sz="2000" dirty="0" smtClean="0"/>
              <a:t> errors</a:t>
            </a:r>
          </a:p>
          <a:p>
            <a:pPr lvl="1"/>
            <a:r>
              <a:rPr lang="en-US" sz="2000" dirty="0" smtClean="0"/>
              <a:t>Underspecified definitional model contributes to ambiguity</a:t>
            </a:r>
          </a:p>
          <a:p>
            <a:pPr lvl="1"/>
            <a:r>
              <a:rPr lang="en-US" sz="2000" dirty="0" smtClean="0"/>
              <a:t>No domain ontology support for queries</a:t>
            </a:r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56649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974566"/>
            <a:ext cx="7606427" cy="79636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LOINC – SNOMED CT Harmonization of    Observable entities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667" y="2025569"/>
            <a:ext cx="7282212" cy="425948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2008 agreement between </a:t>
            </a:r>
            <a:r>
              <a:rPr lang="en-US" dirty="0" err="1" smtClean="0"/>
              <a:t>Regenstrief</a:t>
            </a:r>
            <a:r>
              <a:rPr lang="en-US" dirty="0" smtClean="0"/>
              <a:t> (RI) and IHTSDO </a:t>
            </a:r>
          </a:p>
          <a:p>
            <a:pPr marL="0" indent="0">
              <a:buNone/>
            </a:pPr>
            <a:r>
              <a:rPr lang="en-US" sz="2200" dirty="0"/>
              <a:t> </a:t>
            </a:r>
            <a:r>
              <a:rPr lang="en-US" sz="2200" dirty="0" smtClean="0"/>
              <a:t>          https</a:t>
            </a:r>
            <a:r>
              <a:rPr lang="en-US" sz="2200" dirty="0"/>
              <a:t>://loinc.org/collaboration/ihtsdo/agreement.pdf</a:t>
            </a:r>
            <a:endParaRPr lang="en-US" sz="2200" dirty="0" smtClean="0"/>
          </a:p>
          <a:p>
            <a:pPr lvl="1"/>
            <a:r>
              <a:rPr lang="en-US" dirty="0" smtClean="0"/>
              <a:t>Extend and harmonize a shared concept model for 363787002|Observable entity| </a:t>
            </a:r>
          </a:p>
          <a:p>
            <a:pPr lvl="1"/>
            <a:r>
              <a:rPr lang="en-US" dirty="0" smtClean="0"/>
              <a:t>Map and instantiate LOINC parts in SNOMED CT content</a:t>
            </a:r>
          </a:p>
          <a:p>
            <a:pPr lvl="1"/>
            <a:r>
              <a:rPr lang="en-US" dirty="0" smtClean="0"/>
              <a:t>Jointly publish expression data set defining (lab) LOINC concepts within the harmonized concept model</a:t>
            </a:r>
            <a:endParaRPr lang="en-US" dirty="0"/>
          </a:p>
          <a:p>
            <a:pPr lvl="1"/>
            <a:r>
              <a:rPr lang="en-US" dirty="0" smtClean="0"/>
              <a:t>Technology preview alpha January 2016</a:t>
            </a:r>
          </a:p>
          <a:p>
            <a:endParaRPr lang="en-US" dirty="0" smtClean="0"/>
          </a:p>
          <a:p>
            <a:r>
              <a:rPr lang="en-US" dirty="0" smtClean="0"/>
              <a:t>Assertion: What is needed to support clinical decision making and research in </a:t>
            </a:r>
            <a:r>
              <a:rPr lang="en-US" dirty="0" smtClean="0"/>
              <a:t>clinical care and pathology </a:t>
            </a:r>
            <a:r>
              <a:rPr lang="en-US" dirty="0" smtClean="0"/>
              <a:t>is a unified domain ontology for Observable entities spanning clinical and research content including genomics</a:t>
            </a:r>
          </a:p>
        </p:txBody>
      </p:sp>
    </p:spTree>
    <p:extLst>
      <p:ext uri="{BB962C8B-B14F-4D97-AF65-F5344CB8AC3E}">
        <p14:creationId xmlns:p14="http://schemas.microsoft.com/office/powerpoint/2010/main" val="4057965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Nebraska Lexicon 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 smtClean="0"/>
              <a:t>LNC-SNCT Ontology Build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Snow Owl: AP and MP build for colorectal and breast cancer currently total 270 new concepts; ~25 fully defined concepts in Observable entity </a:t>
            </a:r>
          </a:p>
          <a:p>
            <a:r>
              <a:rPr lang="en-US" dirty="0" smtClean="0"/>
              <a:t>Add and revise Technology Preview RF2 set of expressions</a:t>
            </a:r>
          </a:p>
          <a:p>
            <a:pPr lvl="1"/>
            <a:r>
              <a:rPr lang="en-US" dirty="0" smtClean="0"/>
              <a:t>Add LOINC long name with semantic tag as FSN</a:t>
            </a:r>
          </a:p>
          <a:p>
            <a:pPr lvl="1"/>
            <a:r>
              <a:rPr lang="en-US" dirty="0" smtClean="0"/>
              <a:t>Add </a:t>
            </a:r>
            <a:r>
              <a:rPr lang="en-US" dirty="0" err="1" smtClean="0"/>
              <a:t>supertype</a:t>
            </a:r>
            <a:r>
              <a:rPr lang="en-US" dirty="0" smtClean="0"/>
              <a:t> relationships to department groupers defined mostly by Nebraska</a:t>
            </a:r>
          </a:p>
          <a:p>
            <a:pPr lvl="1"/>
            <a:r>
              <a:rPr lang="en-US" dirty="0" smtClean="0"/>
              <a:t>Assign </a:t>
            </a:r>
            <a:r>
              <a:rPr lang="en-US" dirty="0" err="1" smtClean="0"/>
              <a:t>NeLex</a:t>
            </a:r>
            <a:r>
              <a:rPr lang="en-US" dirty="0" smtClean="0"/>
              <a:t> extension identifiers </a:t>
            </a:r>
          </a:p>
          <a:p>
            <a:r>
              <a:rPr lang="en-US" dirty="0" smtClean="0"/>
              <a:t>Classify Observable entities hierarchy 13000+ concepts</a:t>
            </a:r>
          </a:p>
          <a:p>
            <a:r>
              <a:rPr lang="en-US" dirty="0" smtClean="0"/>
              <a:t>Published last week and on Confluence as RF2 snapshot with LOINC IDs for concept identifiers; LOINC map set; annotated CAP </a:t>
            </a:r>
            <a:r>
              <a:rPr lang="en-US" dirty="0" err="1" smtClean="0"/>
              <a:t>checksheets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018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Observables Ontology Use Cases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SNOMED CT Observable entity ontology</a:t>
            </a:r>
          </a:p>
          <a:p>
            <a:r>
              <a:rPr lang="en-US" dirty="0" smtClean="0"/>
              <a:t>LOINC community ontology</a:t>
            </a:r>
          </a:p>
          <a:p>
            <a:r>
              <a:rPr lang="en-US" dirty="0" smtClean="0"/>
              <a:t>Research data warehouse management</a:t>
            </a:r>
          </a:p>
          <a:p>
            <a:r>
              <a:rPr lang="en-US" dirty="0" smtClean="0"/>
              <a:t>Clinical data retrieval and decision support</a:t>
            </a:r>
          </a:p>
          <a:p>
            <a:r>
              <a:rPr lang="en-US" dirty="0" smtClean="0"/>
              <a:t>Tissue biobank indexing and case retrieval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71860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Research Metadata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Organization of observables by laboratory department</a:t>
            </a:r>
          </a:p>
          <a:p>
            <a:r>
              <a:rPr lang="en-US" dirty="0" smtClean="0"/>
              <a:t>Groupers for common </a:t>
            </a:r>
            <a:r>
              <a:rPr lang="en-US" dirty="0" err="1" smtClean="0"/>
              <a:t>orderables</a:t>
            </a:r>
            <a:r>
              <a:rPr lang="en-US" dirty="0" smtClean="0"/>
              <a:t> (panels)</a:t>
            </a:r>
          </a:p>
          <a:p>
            <a:r>
              <a:rPr lang="en-US" dirty="0" smtClean="0"/>
              <a:t>Groupers to aggregate common multi-method testing</a:t>
            </a:r>
          </a:p>
          <a:p>
            <a:r>
              <a:rPr lang="en-US" dirty="0" smtClean="0"/>
              <a:t>(Microbiology </a:t>
            </a:r>
            <a:r>
              <a:rPr lang="en-US" dirty="0" smtClean="0"/>
              <a:t>grouping by target </a:t>
            </a:r>
            <a:r>
              <a:rPr lang="en-US" dirty="0" smtClean="0"/>
              <a:t>organism)</a:t>
            </a:r>
          </a:p>
          <a:p>
            <a:r>
              <a:rPr lang="en-US" dirty="0" smtClean="0"/>
              <a:t>(Gene testing by target gene)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83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Demonstration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09" r="42265" b="11076"/>
          <a:stretch/>
        </p:blipFill>
        <p:spPr bwMode="auto">
          <a:xfrm>
            <a:off x="694500" y="1180627"/>
            <a:ext cx="7511970" cy="5648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1744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Med_Presentation">
  <a:themeElements>
    <a:clrScheme name="NebMed">
      <a:dk1>
        <a:sysClr val="windowText" lastClr="000000"/>
      </a:dk1>
      <a:lt1>
        <a:sysClr val="window" lastClr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002957"/>
      </a:hlink>
      <a:folHlink>
        <a:srgbClr val="129D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NeMed_Presentation.thmx</Template>
  <TotalTime>2423</TotalTime>
  <Words>662</Words>
  <Application>Microsoft Office PowerPoint</Application>
  <PresentationFormat>On-screen Show (4:3)</PresentationFormat>
  <Paragraphs>80</Paragraphs>
  <Slides>14</Slides>
  <Notes>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NeMed_Presentation</vt:lpstr>
      <vt:lpstr>Observables ontology: Return On Investment </vt:lpstr>
      <vt:lpstr>Observables ontology: Return On Investment FOR WHOM? </vt:lpstr>
      <vt:lpstr>Outline</vt:lpstr>
      <vt:lpstr>Where can I find an Observable entity?</vt:lpstr>
      <vt:lpstr>LOINC – SNOMED CT Harmonization of    Observable entities</vt:lpstr>
      <vt:lpstr>Nebraska Lexicon  LNC-SNCT Ontology Build</vt:lpstr>
      <vt:lpstr>Observables Ontology Use Cases</vt:lpstr>
      <vt:lpstr>Research Metadata Requirements</vt:lpstr>
      <vt:lpstr>Demonstration</vt:lpstr>
      <vt:lpstr>Proposal for Clinical Decision Support Ontology</vt:lpstr>
      <vt:lpstr>Proposal for LOINC Ontology</vt:lpstr>
      <vt:lpstr>Proposal</vt:lpstr>
      <vt:lpstr>Technology Preview Assessment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Administrator</cp:lastModifiedBy>
  <cp:revision>171</cp:revision>
  <dcterms:created xsi:type="dcterms:W3CDTF">2014-09-17T15:14:42Z</dcterms:created>
  <dcterms:modified xsi:type="dcterms:W3CDTF">2017-04-25T16:51:51Z</dcterms:modified>
</cp:coreProperties>
</file>