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7"/>
  </p:notesMasterIdLst>
  <p:sldIdLst>
    <p:sldId id="258" r:id="rId2"/>
    <p:sldId id="263" r:id="rId3"/>
    <p:sldId id="265" r:id="rId4"/>
    <p:sldId id="280" r:id="rId5"/>
    <p:sldId id="279" r:id="rId6"/>
    <p:sldId id="284" r:id="rId7"/>
    <p:sldId id="272" r:id="rId8"/>
    <p:sldId id="273" r:id="rId9"/>
    <p:sldId id="282" r:id="rId10"/>
    <p:sldId id="264" r:id="rId11"/>
    <p:sldId id="268" r:id="rId12"/>
    <p:sldId id="283" r:id="rId13"/>
    <p:sldId id="270" r:id="rId14"/>
    <p:sldId id="269" r:id="rId15"/>
    <p:sldId id="271" r:id="rId16"/>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78" autoAdjust="0"/>
    <p:restoredTop sz="80300" autoAdjust="0"/>
  </p:normalViewPr>
  <p:slideViewPr>
    <p:cSldViewPr snapToGrid="0" snapToObjects="1">
      <p:cViewPr varScale="1">
        <p:scale>
          <a:sx n="66" d="100"/>
          <a:sy n="66" d="100"/>
        </p:scale>
        <p:origin x="1803" y="2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Range from general to specific</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246010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effectLst/>
              </a:rPr>
              <a:t/>
            </a:r>
            <a:br>
              <a:rPr lang="en-US" dirty="0" smtClean="0">
                <a:effectLst/>
              </a:rPr>
            </a:br>
            <a:r>
              <a:rPr lang="en-US" dirty="0" smtClean="0">
                <a:effectLst/>
              </a:rPr>
              <a:t>Discourage use.</a:t>
            </a:r>
            <a:br>
              <a:rPr lang="en-US" dirty="0" smtClean="0">
                <a:effectLst/>
              </a:rPr>
            </a:br>
            <a:r>
              <a:rPr lang="en-US" dirty="0" smtClean="0">
                <a:effectLst/>
              </a:rPr>
              <a:t>Reason for status: The serum antibiotic term with "random" in the name is duplicative of the term that does not speak to the time between doses. It is better to map to the term that does not specify anything about peak/trough/random. Replace with LOINC # 35669-1: </a:t>
            </a:r>
            <a:r>
              <a:rPr lang="en-US" i="1" dirty="0" smtClean="0">
                <a:effectLst/>
              </a:rPr>
              <a:t>Amikacin [Mass/​volume] in Serum or Plasma</a:t>
            </a:r>
          </a:p>
          <a:p>
            <a:endParaRPr lang="en-US" i="1" dirty="0" smtClean="0">
              <a:effectLst/>
            </a:endParaRPr>
          </a:p>
          <a:p>
            <a:r>
              <a:rPr lang="en-US" i="1" dirty="0" smtClean="0">
                <a:effectLst/>
              </a:rPr>
              <a:t>Requires MRCM update</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002180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023808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DKA: “For these specific descendants (flow, time) I think precondition is unnecessary, and for the flow observables, the procedure is not (fully) done.</a:t>
            </a:r>
            <a:br>
              <a:rPr lang="en-US" dirty="0" smtClean="0"/>
            </a:br>
            <a:r>
              <a:rPr lang="en-US" dirty="0" smtClean="0"/>
              <a:t>However, the reason this works is that the descendants are only process observables. If it would have been a mixed bag we would have a problem.”</a:t>
            </a:r>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352630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536305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3" name="Picture 2" descr="delivering_snomed_tagline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84400"/>
            <a:ext cx="7772400" cy="1362075"/>
          </a:xfrm>
        </p:spPr>
        <p:txBody>
          <a:bodyPr anchor="t"/>
          <a:lstStyle>
            <a:lvl1pPr algn="l">
              <a:defRPr sz="4000" b="0" i="0" cap="none">
                <a:latin typeface="Museo 500"/>
                <a:cs typeface="Museo 500"/>
              </a:defRPr>
            </a:lvl1pPr>
          </a:lstStyle>
          <a:p>
            <a:r>
              <a:rPr lang="en-US" smtClean="0"/>
              <a:t>Click to edit Master title style</a:t>
            </a:r>
            <a:endParaRPr lang="da-DK" dirty="0"/>
          </a:p>
        </p:txBody>
      </p:sp>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dirty="0"/>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pic>
        <p:nvPicPr>
          <p:cNvPr id="4" name="Picture 3" descr="snomed-brand-RGB-small.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42260" y="158738"/>
            <a:ext cx="1063614" cy="106361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nomed.info/id/704326004"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nomed.info/id/71388002" TargetMode="External"/><Relationship Id="rId5" Type="http://schemas.openxmlformats.org/officeDocument/2006/relationships/hyperlink" Target="http://snomed.info/id/703763000" TargetMode="External"/><Relationship Id="rId4" Type="http://schemas.openxmlformats.org/officeDocument/2006/relationships/hyperlink" Target="http://snomed.info/id/404684003"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Observables Implementation Issues</a:t>
            </a:r>
            <a:endParaRPr lang="en-US" dirty="0"/>
          </a:p>
        </p:txBody>
      </p:sp>
      <p:sp>
        <p:nvSpPr>
          <p:cNvPr id="3" name="Subtitle 2"/>
          <p:cNvSpPr>
            <a:spLocks noGrp="1"/>
          </p:cNvSpPr>
          <p:nvPr>
            <p:ph type="subTitle" idx="1"/>
          </p:nvPr>
        </p:nvSpPr>
        <p:spPr>
          <a:xfrm>
            <a:off x="685800" y="3613140"/>
            <a:ext cx="6607800" cy="1972800"/>
          </a:xfrm>
        </p:spPr>
        <p:txBody>
          <a:bodyPr/>
          <a:lstStyle/>
          <a:p>
            <a:r>
              <a:rPr lang="en-US" dirty="0" smtClean="0"/>
              <a:t>Observables and Investigation Model Project Group Face to Face Meeting</a:t>
            </a:r>
          </a:p>
          <a:p>
            <a:r>
              <a:rPr lang="en-US" dirty="0" smtClean="0"/>
              <a:t>London, April 2017</a:t>
            </a:r>
          </a:p>
          <a:p>
            <a:r>
              <a:rPr lang="en-US" dirty="0" smtClean="0"/>
              <a:t>Suzanne Santamaria and </a:t>
            </a:r>
            <a:r>
              <a:rPr lang="en-US" dirty="0" err="1" smtClean="0"/>
              <a:t>Farzaneh</a:t>
            </a:r>
            <a:r>
              <a:rPr lang="en-US" dirty="0" smtClean="0"/>
              <a:t> Ashrafi</a:t>
            </a:r>
            <a:endParaRPr lang="en-US" dirty="0"/>
          </a:p>
        </p:txBody>
      </p:sp>
    </p:spTree>
    <p:extLst>
      <p:ext uri="{BB962C8B-B14F-4D97-AF65-F5344CB8AC3E}">
        <p14:creationId xmlns:p14="http://schemas.microsoft.com/office/powerpoint/2010/main" val="179079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8400" y="1322708"/>
            <a:ext cx="8229600" cy="4658007"/>
          </a:xfrm>
        </p:spPr>
        <p:txBody>
          <a:bodyPr/>
          <a:lstStyle/>
          <a:p>
            <a:r>
              <a:rPr lang="en-US" dirty="0" smtClean="0"/>
              <a:t>For July 2017 release:</a:t>
            </a:r>
          </a:p>
          <a:p>
            <a:pPr lvl="1"/>
            <a:r>
              <a:rPr lang="en-US" dirty="0" smtClean="0"/>
              <a:t>Renamed 5 “X detail observables (observable entity)” concepts to “X observable” for clarity</a:t>
            </a:r>
          </a:p>
          <a:p>
            <a:pPr lvl="2"/>
            <a:r>
              <a:rPr lang="en-US" dirty="0"/>
              <a:t>“Detail” </a:t>
            </a:r>
            <a:r>
              <a:rPr lang="en-US" dirty="0" smtClean="0"/>
              <a:t>not </a:t>
            </a:r>
            <a:r>
              <a:rPr lang="en-US" dirty="0"/>
              <a:t>meaningful and cannot be defined. C</a:t>
            </a:r>
            <a:r>
              <a:rPr lang="en-US" dirty="0" smtClean="0"/>
              <a:t>oncepts had </a:t>
            </a:r>
            <a:r>
              <a:rPr lang="en-US" dirty="0"/>
              <a:t>no relationships to concepts in other </a:t>
            </a:r>
            <a:r>
              <a:rPr lang="en-US" dirty="0" smtClean="0"/>
              <a:t>hierarchies.</a:t>
            </a:r>
          </a:p>
          <a:p>
            <a:pPr lvl="2"/>
            <a:r>
              <a:rPr lang="en-US" dirty="0" smtClean="0"/>
              <a:t>E.g., </a:t>
            </a:r>
            <a:r>
              <a:rPr lang="en-US" dirty="0"/>
              <a:t>364669000 </a:t>
            </a:r>
            <a:r>
              <a:rPr lang="en-US" dirty="0" smtClean="0"/>
              <a:t>| Cardiopulmonary </a:t>
            </a:r>
            <a:r>
              <a:rPr lang="en-US" dirty="0"/>
              <a:t>bypass detail (observable entity) - </a:t>
            </a:r>
            <a:r>
              <a:rPr lang="en-US" dirty="0" smtClean="0"/>
              <a:t>changed </a:t>
            </a:r>
            <a:r>
              <a:rPr lang="en-US" dirty="0"/>
              <a:t>FSN to Cardiopulmonary bypass observable (observable entity</a:t>
            </a:r>
            <a:r>
              <a:rPr lang="en-US" dirty="0" smtClean="0"/>
              <a:t>)</a:t>
            </a:r>
          </a:p>
          <a:p>
            <a:pPr lvl="2"/>
            <a:r>
              <a:rPr lang="en-US" dirty="0" smtClean="0"/>
              <a:t>58 </a:t>
            </a:r>
            <a:r>
              <a:rPr lang="en-US" dirty="0"/>
              <a:t>detail observables, but only 6 in </a:t>
            </a:r>
            <a:r>
              <a:rPr lang="en-US" dirty="0" smtClean="0"/>
              <a:t>scope</a:t>
            </a:r>
          </a:p>
          <a:p>
            <a:pPr lvl="1"/>
            <a:r>
              <a:rPr lang="en-US" dirty="0" smtClean="0"/>
              <a:t>Retired 1 “X detail observable” as ambiguous:</a:t>
            </a:r>
          </a:p>
          <a:p>
            <a:pPr lvl="2"/>
            <a:r>
              <a:rPr lang="en-US" dirty="0" smtClean="0"/>
              <a:t>Ventilation </a:t>
            </a:r>
            <a:r>
              <a:rPr lang="en-US" dirty="0"/>
              <a:t>detail observable (observable entity) </a:t>
            </a:r>
            <a:r>
              <a:rPr lang="en-US" dirty="0" smtClean="0"/>
              <a:t>– if renamed as above becomes indistinguishable </a:t>
            </a:r>
            <a:r>
              <a:rPr lang="en-US" dirty="0"/>
              <a:t>from Respiration observable (observable entity</a:t>
            </a:r>
            <a:r>
              <a:rPr lang="en-US" dirty="0" smtClean="0"/>
              <a:t>)</a:t>
            </a:r>
          </a:p>
          <a:p>
            <a:pPr lvl="1" fontAlgn="base"/>
            <a:r>
              <a:rPr lang="en-US" dirty="0"/>
              <a:t>Retired 1 ambiguous grouper: Perfusion / dialysis observable (observable entity). Does not define any other concepts.</a:t>
            </a:r>
          </a:p>
          <a:p>
            <a:pPr lvl="2"/>
            <a:r>
              <a:rPr lang="en-US" dirty="0"/>
              <a:t>Retired Perfusion and dialysis finding (finding) as ambiguous. </a:t>
            </a:r>
            <a:endParaRPr lang="en-US" dirty="0" smtClean="0"/>
          </a:p>
          <a:p>
            <a:endParaRPr lang="en-US" dirty="0"/>
          </a:p>
        </p:txBody>
      </p:sp>
      <p:sp>
        <p:nvSpPr>
          <p:cNvPr id="3" name="Title 2"/>
          <p:cNvSpPr>
            <a:spLocks noGrp="1"/>
          </p:cNvSpPr>
          <p:nvPr>
            <p:ph type="title"/>
          </p:nvPr>
        </p:nvSpPr>
        <p:spPr>
          <a:xfrm>
            <a:off x="457200" y="692756"/>
            <a:ext cx="6592043" cy="507995"/>
          </a:xfrm>
        </p:spPr>
        <p:txBody>
          <a:bodyPr/>
          <a:lstStyle/>
          <a:p>
            <a:r>
              <a:rPr lang="en-US" dirty="0"/>
              <a:t>Upper level Observable entity hierarchy clean </a:t>
            </a:r>
            <a:r>
              <a:rPr lang="en-US" dirty="0" smtClean="0"/>
              <a:t>up: Detail observables</a:t>
            </a:r>
            <a:endParaRPr lang="en-US" dirty="0"/>
          </a:p>
        </p:txBody>
      </p:sp>
    </p:spTree>
    <p:extLst>
      <p:ext uri="{BB962C8B-B14F-4D97-AF65-F5344CB8AC3E}">
        <p14:creationId xmlns:p14="http://schemas.microsoft.com/office/powerpoint/2010/main" val="3641280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to model/define the updated concepts that are observables referencing a procedure? </a:t>
            </a:r>
            <a:r>
              <a:rPr lang="en-US" dirty="0"/>
              <a:t>(Cardiopulmonary bypass </a:t>
            </a:r>
            <a:r>
              <a:rPr lang="en-US" dirty="0" smtClean="0"/>
              <a:t>observable, Peritoneal </a:t>
            </a:r>
            <a:r>
              <a:rPr lang="en-US" dirty="0"/>
              <a:t>dialysis </a:t>
            </a:r>
            <a:r>
              <a:rPr lang="en-US" dirty="0" smtClean="0"/>
              <a:t>observable, Hemodialysis observable, Dialysis observable, </a:t>
            </a:r>
            <a:r>
              <a:rPr lang="en-US" dirty="0"/>
              <a:t>Extracorporeal gas exchange </a:t>
            </a:r>
            <a:r>
              <a:rPr lang="en-US" dirty="0" smtClean="0"/>
              <a:t>observable)? </a:t>
            </a:r>
          </a:p>
          <a:p>
            <a:pPr lvl="1"/>
            <a:r>
              <a:rPr lang="en-US" dirty="0" smtClean="0"/>
              <a:t>Model </a:t>
            </a:r>
            <a:r>
              <a:rPr lang="en-US" dirty="0"/>
              <a:t>this as Precondition = </a:t>
            </a:r>
            <a:r>
              <a:rPr lang="en-US" dirty="0" smtClean="0"/>
              <a:t>descendant of Procedure (procedure), e.g., Cardiopulmonary </a:t>
            </a:r>
            <a:r>
              <a:rPr lang="en-US" dirty="0"/>
              <a:t>bypass operation (procedure</a:t>
            </a:r>
            <a:r>
              <a:rPr lang="en-US" dirty="0" smtClean="0"/>
              <a:t>)?</a:t>
            </a:r>
          </a:p>
          <a:p>
            <a:pPr lvl="1"/>
            <a:r>
              <a:rPr lang="en-US" dirty="0"/>
              <a:t>Model this as Characterizes = </a:t>
            </a:r>
            <a:r>
              <a:rPr lang="en-US" dirty="0" smtClean="0"/>
              <a:t>descendant of Procedure (procedure), e.g., Cardiopulmonary </a:t>
            </a:r>
            <a:r>
              <a:rPr lang="en-US" dirty="0"/>
              <a:t>bypass operation (procedure)?</a:t>
            </a:r>
          </a:p>
          <a:p>
            <a:pPr marL="565150" lvl="1" indent="0">
              <a:buNone/>
            </a:pPr>
            <a:endParaRPr lang="en-US" dirty="0" smtClean="0"/>
          </a:p>
        </p:txBody>
      </p:sp>
      <p:sp>
        <p:nvSpPr>
          <p:cNvPr id="3" name="Title 2"/>
          <p:cNvSpPr>
            <a:spLocks noGrp="1"/>
          </p:cNvSpPr>
          <p:nvPr>
            <p:ph type="title"/>
          </p:nvPr>
        </p:nvSpPr>
        <p:spPr>
          <a:xfrm>
            <a:off x="457200" y="692756"/>
            <a:ext cx="6592043" cy="507995"/>
          </a:xfrm>
        </p:spPr>
        <p:txBody>
          <a:bodyPr/>
          <a:lstStyle/>
          <a:p>
            <a:r>
              <a:rPr lang="en-US" dirty="0"/>
              <a:t>Upper level Observable entity hierarchy clean </a:t>
            </a:r>
            <a:r>
              <a:rPr lang="en-US" dirty="0" smtClean="0"/>
              <a:t>up: Former detail </a:t>
            </a:r>
            <a:r>
              <a:rPr lang="en-US" dirty="0"/>
              <a:t>observables</a:t>
            </a:r>
          </a:p>
        </p:txBody>
      </p:sp>
    </p:spTree>
    <p:extLst>
      <p:ext uri="{BB962C8B-B14F-4D97-AF65-F5344CB8AC3E}">
        <p14:creationId xmlns:p14="http://schemas.microsoft.com/office/powerpoint/2010/main" val="1952325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2756"/>
            <a:ext cx="6592043" cy="507995"/>
          </a:xfrm>
        </p:spPr>
        <p:txBody>
          <a:bodyPr/>
          <a:lstStyle/>
          <a:p>
            <a:r>
              <a:rPr lang="en-US" dirty="0"/>
              <a:t>Upper level Observable entity hierarchy clean </a:t>
            </a:r>
            <a:r>
              <a:rPr lang="en-US" dirty="0" smtClean="0"/>
              <a:t>up: Former detail </a:t>
            </a:r>
            <a:r>
              <a:rPr lang="en-US" dirty="0"/>
              <a:t>observables</a:t>
            </a:r>
          </a:p>
        </p:txBody>
      </p:sp>
      <p:pic>
        <p:nvPicPr>
          <p:cNvPr id="5" name="Picture 4"/>
          <p:cNvPicPr>
            <a:picLocks noChangeAspect="1"/>
          </p:cNvPicPr>
          <p:nvPr/>
        </p:nvPicPr>
        <p:blipFill>
          <a:blip r:embed="rId2"/>
          <a:stretch>
            <a:fillRect/>
          </a:stretch>
        </p:blipFill>
        <p:spPr>
          <a:xfrm>
            <a:off x="326570" y="1814286"/>
            <a:ext cx="3767817" cy="3383868"/>
          </a:xfrm>
          <a:prstGeom prst="rect">
            <a:avLst/>
          </a:prstGeom>
        </p:spPr>
      </p:pic>
      <p:pic>
        <p:nvPicPr>
          <p:cNvPr id="6" name="Picture 5"/>
          <p:cNvPicPr>
            <a:picLocks noChangeAspect="1"/>
          </p:cNvPicPr>
          <p:nvPr/>
        </p:nvPicPr>
        <p:blipFill>
          <a:blip r:embed="rId3"/>
          <a:stretch>
            <a:fillRect/>
          </a:stretch>
        </p:blipFill>
        <p:spPr>
          <a:xfrm>
            <a:off x="4572000" y="1821543"/>
            <a:ext cx="4039129" cy="4017815"/>
          </a:xfrm>
          <a:prstGeom prst="rect">
            <a:avLst/>
          </a:prstGeom>
        </p:spPr>
      </p:pic>
    </p:spTree>
    <p:extLst>
      <p:ext uri="{BB962C8B-B14F-4D97-AF65-F5344CB8AC3E}">
        <p14:creationId xmlns:p14="http://schemas.microsoft.com/office/powerpoint/2010/main" val="2016483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to model/define the updated concepts</a:t>
            </a:r>
          </a:p>
          <a:p>
            <a:pPr lvl="1"/>
            <a:r>
              <a:rPr lang="en-US" dirty="0" smtClean="0"/>
              <a:t>Model </a:t>
            </a:r>
            <a:r>
              <a:rPr lang="en-US" dirty="0"/>
              <a:t>this as Precondition = Cardiopulmonary bypass operation (procedure</a:t>
            </a:r>
            <a:r>
              <a:rPr lang="en-US" dirty="0" smtClean="0"/>
              <a:t>)?</a:t>
            </a:r>
          </a:p>
          <a:p>
            <a:pPr lvl="2"/>
            <a:r>
              <a:rPr lang="en-US" dirty="0" smtClean="0"/>
              <a:t>Procedures are allowed as value for Precondition attribute</a:t>
            </a:r>
          </a:p>
          <a:p>
            <a:pPr lvl="2"/>
            <a:r>
              <a:rPr lang="en-US" dirty="0" smtClean="0"/>
              <a:t>Procedure not necessarily performed or finished yet</a:t>
            </a:r>
            <a:endParaRPr lang="en-US" dirty="0"/>
          </a:p>
          <a:p>
            <a:pPr lvl="2" fontAlgn="base"/>
            <a:r>
              <a:rPr lang="en-US" dirty="0"/>
              <a:t>P</a:t>
            </a:r>
            <a:r>
              <a:rPr lang="en-US" dirty="0" smtClean="0"/>
              <a:t>recondition definition: “</a:t>
            </a:r>
            <a:r>
              <a:rPr lang="en-US" dirty="0"/>
              <a:t>The precondition attribute specifies the context of the feature that is observed, or some state co-occurring with the observation, and thus has effect on the result of observation.” </a:t>
            </a:r>
            <a:endParaRPr lang="en-US" dirty="0" smtClean="0"/>
          </a:p>
          <a:p>
            <a:pPr lvl="3" fontAlgn="base"/>
            <a:r>
              <a:rPr lang="en-US" dirty="0" smtClean="0"/>
              <a:t>So </a:t>
            </a:r>
            <a:r>
              <a:rPr lang="en-US" dirty="0"/>
              <a:t>perhaps it does not imply before (“pre-”)? Does this attribute need to be renamed then</a:t>
            </a:r>
            <a:r>
              <a:rPr lang="en-US" dirty="0" smtClean="0"/>
              <a:t>?</a:t>
            </a:r>
          </a:p>
          <a:p>
            <a:pPr lvl="3" fontAlgn="base"/>
            <a:r>
              <a:rPr lang="en-US" dirty="0" smtClean="0"/>
              <a:t>Since </a:t>
            </a:r>
            <a:r>
              <a:rPr lang="en-US" dirty="0"/>
              <a:t>parents define the children, all subtypes of Cardiopulmonary bypass observable (observable entity) must relate to observations following a cardiopulmonary bypass if we go down the precondition route as the context of procedure is "done</a:t>
            </a:r>
            <a:r>
              <a:rPr lang="en-US" dirty="0" smtClean="0"/>
              <a:t>"</a:t>
            </a:r>
            <a:endParaRPr lang="en-US" dirty="0"/>
          </a:p>
        </p:txBody>
      </p:sp>
      <p:sp>
        <p:nvSpPr>
          <p:cNvPr id="3" name="Title 2"/>
          <p:cNvSpPr>
            <a:spLocks noGrp="1"/>
          </p:cNvSpPr>
          <p:nvPr>
            <p:ph type="title"/>
          </p:nvPr>
        </p:nvSpPr>
        <p:spPr>
          <a:xfrm>
            <a:off x="457200" y="692756"/>
            <a:ext cx="6592043" cy="507995"/>
          </a:xfrm>
        </p:spPr>
        <p:txBody>
          <a:bodyPr/>
          <a:lstStyle/>
          <a:p>
            <a:r>
              <a:rPr lang="en-US" dirty="0"/>
              <a:t>Upper level Observable entity hierarchy clean </a:t>
            </a:r>
            <a:r>
              <a:rPr lang="en-US" dirty="0" smtClean="0"/>
              <a:t>up: Former detail </a:t>
            </a:r>
            <a:r>
              <a:rPr lang="en-US" dirty="0"/>
              <a:t>observables</a:t>
            </a:r>
          </a:p>
        </p:txBody>
      </p:sp>
    </p:spTree>
    <p:extLst>
      <p:ext uri="{BB962C8B-B14F-4D97-AF65-F5344CB8AC3E}">
        <p14:creationId xmlns:p14="http://schemas.microsoft.com/office/powerpoint/2010/main" val="3823945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a:t>
            </a:r>
            <a:r>
              <a:rPr lang="en-US" dirty="0" smtClean="0"/>
              <a:t>ow to model/define the updated concepts?</a:t>
            </a:r>
          </a:p>
          <a:p>
            <a:pPr lvl="1" fontAlgn="base"/>
            <a:r>
              <a:rPr lang="en-US" dirty="0" smtClean="0"/>
              <a:t>Model </a:t>
            </a:r>
            <a:r>
              <a:rPr lang="en-US" dirty="0"/>
              <a:t>this as Characterizes = Cardiopulmonary bypass operation (procedure</a:t>
            </a:r>
            <a:r>
              <a:rPr lang="en-US" dirty="0" smtClean="0"/>
              <a:t>)?</a:t>
            </a:r>
          </a:p>
          <a:p>
            <a:pPr lvl="2" fontAlgn="base"/>
            <a:r>
              <a:rPr lang="en-US" dirty="0" smtClean="0"/>
              <a:t>Characterizes definition: “This </a:t>
            </a:r>
            <a:r>
              <a:rPr lang="en-US" dirty="0"/>
              <a:t>attribute specifies the process which the property describes, and on which the property (of this observable) depends. The process can be very general</a:t>
            </a:r>
            <a:r>
              <a:rPr lang="en-US" dirty="0" smtClean="0"/>
              <a:t>.”</a:t>
            </a:r>
          </a:p>
          <a:p>
            <a:pPr lvl="2" fontAlgn="base"/>
            <a:r>
              <a:rPr lang="en-US" dirty="0" smtClean="0"/>
              <a:t>Procedures not allowed as value for Characterizes attribute</a:t>
            </a:r>
          </a:p>
          <a:p>
            <a:pPr lvl="3" fontAlgn="base"/>
            <a:r>
              <a:rPr lang="en-US" dirty="0" smtClean="0"/>
              <a:t>MRCM </a:t>
            </a:r>
            <a:r>
              <a:rPr lang="en-US" dirty="0"/>
              <a:t>would need to be updated for Characterizes to extend the range to include Procedures. </a:t>
            </a:r>
            <a:endParaRPr lang="en-US" dirty="0" smtClean="0"/>
          </a:p>
          <a:p>
            <a:pPr lvl="3" fontAlgn="base"/>
            <a:r>
              <a:rPr lang="en-US" dirty="0" smtClean="0"/>
              <a:t>Currently only </a:t>
            </a:r>
            <a:r>
              <a:rPr lang="en-US" dirty="0"/>
              <a:t>includes descendants of Process (qualifier value) </a:t>
            </a:r>
            <a:r>
              <a:rPr lang="en-US" dirty="0" smtClean="0"/>
              <a:t>are </a:t>
            </a:r>
            <a:r>
              <a:rPr lang="en-US" dirty="0"/>
              <a:t>allowable values. Procedures can be considered a kind of process ontologically</a:t>
            </a:r>
            <a:r>
              <a:rPr lang="en-US" dirty="0" smtClean="0"/>
              <a:t>.</a:t>
            </a:r>
          </a:p>
        </p:txBody>
      </p:sp>
      <p:sp>
        <p:nvSpPr>
          <p:cNvPr id="3" name="Title 2"/>
          <p:cNvSpPr>
            <a:spLocks noGrp="1"/>
          </p:cNvSpPr>
          <p:nvPr>
            <p:ph type="title"/>
          </p:nvPr>
        </p:nvSpPr>
        <p:spPr>
          <a:xfrm>
            <a:off x="457200" y="692756"/>
            <a:ext cx="6592043" cy="507995"/>
          </a:xfrm>
        </p:spPr>
        <p:txBody>
          <a:bodyPr/>
          <a:lstStyle/>
          <a:p>
            <a:r>
              <a:rPr lang="en-US" dirty="0"/>
              <a:t>Upper level Observable entity hierarchy clean </a:t>
            </a:r>
            <a:r>
              <a:rPr lang="en-US" dirty="0" smtClean="0"/>
              <a:t>up: Former detail </a:t>
            </a:r>
            <a:r>
              <a:rPr lang="en-US" dirty="0"/>
              <a:t>observables</a:t>
            </a:r>
          </a:p>
        </p:txBody>
      </p:sp>
    </p:spTree>
    <p:extLst>
      <p:ext uri="{BB962C8B-B14F-4D97-AF65-F5344CB8AC3E}">
        <p14:creationId xmlns:p14="http://schemas.microsoft.com/office/powerpoint/2010/main" val="2357655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39508"/>
            <a:ext cx="8229600" cy="4658007"/>
          </a:xfrm>
        </p:spPr>
        <p:txBody>
          <a:bodyPr/>
          <a:lstStyle/>
          <a:p>
            <a:pPr fontAlgn="base"/>
            <a:r>
              <a:rPr lang="en-US" dirty="0" smtClean="0"/>
              <a:t>What </a:t>
            </a:r>
            <a:r>
              <a:rPr lang="en-US" dirty="0"/>
              <a:t>is difference between generic </a:t>
            </a:r>
            <a:r>
              <a:rPr lang="en-US" dirty="0" smtClean="0"/>
              <a:t>observable, “</a:t>
            </a:r>
            <a:r>
              <a:rPr lang="en-US" dirty="0"/>
              <a:t>measure” observable</a:t>
            </a:r>
            <a:r>
              <a:rPr lang="en-US" dirty="0" smtClean="0"/>
              <a:t>, and “feature” observables </a:t>
            </a:r>
            <a:r>
              <a:rPr lang="en-US" dirty="0"/>
              <a:t>e.g., Respiratory observable vs Respiratory measure observable. </a:t>
            </a:r>
            <a:endParaRPr lang="en-US" dirty="0" smtClean="0"/>
          </a:p>
          <a:p>
            <a:pPr lvl="1" fontAlgn="base"/>
            <a:r>
              <a:rPr lang="en-US" dirty="0" smtClean="0"/>
              <a:t>166 </a:t>
            </a:r>
            <a:r>
              <a:rPr lang="en-US" dirty="0"/>
              <a:t>measure </a:t>
            </a:r>
            <a:r>
              <a:rPr lang="en-US" dirty="0" smtClean="0"/>
              <a:t>observables</a:t>
            </a:r>
          </a:p>
          <a:p>
            <a:pPr lvl="1" fontAlgn="base"/>
            <a:r>
              <a:rPr lang="en-US" dirty="0" smtClean="0"/>
              <a:t>233 feature observables</a:t>
            </a:r>
          </a:p>
          <a:p>
            <a:pPr lvl="1" fontAlgn="base"/>
            <a:r>
              <a:rPr lang="en-US" dirty="0" smtClean="0"/>
              <a:t>Keep or retire measure and feature observables?</a:t>
            </a:r>
          </a:p>
          <a:p>
            <a:pPr lvl="2" fontAlgn="base"/>
            <a:r>
              <a:rPr lang="en-US" dirty="0" smtClean="0"/>
              <a:t>How to define “measure” observables</a:t>
            </a:r>
          </a:p>
          <a:p>
            <a:pPr lvl="3" fontAlgn="base"/>
            <a:r>
              <a:rPr lang="en-US" dirty="0" smtClean="0"/>
              <a:t>Scale = quantitative?</a:t>
            </a:r>
          </a:p>
          <a:p>
            <a:pPr lvl="4" fontAlgn="base"/>
            <a:r>
              <a:rPr lang="en-US" dirty="0" smtClean="0"/>
              <a:t>What about </a:t>
            </a:r>
            <a:r>
              <a:rPr lang="en-US" dirty="0" err="1" smtClean="0"/>
              <a:t>Ordqn</a:t>
            </a:r>
            <a:r>
              <a:rPr lang="en-US" dirty="0" smtClean="0"/>
              <a:t>; Ordinal?</a:t>
            </a:r>
            <a:endParaRPr lang="en-US" dirty="0"/>
          </a:p>
          <a:p>
            <a:pPr lvl="2" fontAlgn="base"/>
            <a:r>
              <a:rPr lang="en-US" dirty="0" smtClean="0"/>
              <a:t>How to define “feature” observables?</a:t>
            </a:r>
          </a:p>
          <a:p>
            <a:pPr lvl="3" fontAlgn="base"/>
            <a:r>
              <a:rPr lang="en-US" dirty="0" smtClean="0"/>
              <a:t>Does it duplicate generic observables?</a:t>
            </a:r>
          </a:p>
          <a:p>
            <a:pPr lvl="3" fontAlgn="base"/>
            <a:r>
              <a:rPr lang="en-US" dirty="0" smtClean="0"/>
              <a:t>Is it any Scale that is not quantitative?</a:t>
            </a:r>
            <a:endParaRPr lang="en-US" dirty="0"/>
          </a:p>
        </p:txBody>
      </p:sp>
      <p:sp>
        <p:nvSpPr>
          <p:cNvPr id="3" name="Title 2"/>
          <p:cNvSpPr>
            <a:spLocks noGrp="1"/>
          </p:cNvSpPr>
          <p:nvPr>
            <p:ph type="title"/>
          </p:nvPr>
        </p:nvSpPr>
        <p:spPr>
          <a:xfrm>
            <a:off x="392400" y="555956"/>
            <a:ext cx="7232400" cy="507995"/>
          </a:xfrm>
        </p:spPr>
        <p:txBody>
          <a:bodyPr/>
          <a:lstStyle/>
          <a:p>
            <a:r>
              <a:rPr lang="en-US" dirty="0"/>
              <a:t>Upper level Observable entity hierarchy clean </a:t>
            </a:r>
            <a:r>
              <a:rPr lang="en-US" dirty="0" smtClean="0"/>
              <a:t>up: Feature and measure observables</a:t>
            </a:r>
            <a:endParaRPr lang="en-US" dirty="0"/>
          </a:p>
        </p:txBody>
      </p:sp>
    </p:spTree>
    <p:extLst>
      <p:ext uri="{BB962C8B-B14F-4D97-AF65-F5344CB8AC3E}">
        <p14:creationId xmlns:p14="http://schemas.microsoft.com/office/powerpoint/2010/main" val="3921164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Precondition </a:t>
            </a:r>
            <a:r>
              <a:rPr lang="en-US" dirty="0"/>
              <a:t>attribute and values</a:t>
            </a:r>
          </a:p>
          <a:p>
            <a:r>
              <a:rPr lang="en-US" dirty="0" smtClean="0"/>
              <a:t>Upper level Observable entity hierarchy clean </a:t>
            </a:r>
            <a:r>
              <a:rPr lang="en-US" dirty="0" smtClean="0"/>
              <a:t>up</a:t>
            </a:r>
            <a:endParaRPr lang="en-US" dirty="0" smtClean="0"/>
          </a:p>
        </p:txBody>
      </p:sp>
      <p:sp>
        <p:nvSpPr>
          <p:cNvPr id="3" name="Title 2"/>
          <p:cNvSpPr>
            <a:spLocks noGrp="1"/>
          </p:cNvSpPr>
          <p:nvPr>
            <p:ph type="title"/>
          </p:nvPr>
        </p:nvSpPr>
        <p:spPr/>
        <p:txBody>
          <a:bodyPr/>
          <a:lstStyle/>
          <a:p>
            <a:r>
              <a:rPr lang="en-US" dirty="0" smtClean="0"/>
              <a:t>Topics</a:t>
            </a:r>
            <a:endParaRPr lang="en-US" dirty="0"/>
          </a:p>
        </p:txBody>
      </p:sp>
    </p:spTree>
    <p:extLst>
      <p:ext uri="{BB962C8B-B14F-4D97-AF65-F5344CB8AC3E}">
        <p14:creationId xmlns:p14="http://schemas.microsoft.com/office/powerpoint/2010/main" val="1001019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2650"/>
            <a:ext cx="8229600" cy="4658007"/>
          </a:xfrm>
        </p:spPr>
        <p:txBody>
          <a:bodyPr/>
          <a:lstStyle/>
          <a:p>
            <a:r>
              <a:rPr lang="en-US" dirty="0" smtClean="0"/>
              <a:t>Current range:</a:t>
            </a:r>
          </a:p>
          <a:p>
            <a:endParaRPr lang="en-US" dirty="0"/>
          </a:p>
          <a:p>
            <a:endParaRPr lang="en-US" dirty="0" smtClean="0"/>
          </a:p>
          <a:p>
            <a:endParaRPr lang="en-US" dirty="0"/>
          </a:p>
          <a:p>
            <a:r>
              <a:rPr lang="en-US" sz="2000" dirty="0" smtClean="0"/>
              <a:t>Precondition attribute </a:t>
            </a:r>
            <a:r>
              <a:rPr lang="en-US" sz="2000" dirty="0"/>
              <a:t>definition: </a:t>
            </a:r>
            <a:endParaRPr lang="en-US" sz="2000" dirty="0" smtClean="0"/>
          </a:p>
          <a:p>
            <a:pPr lvl="1"/>
            <a:r>
              <a:rPr lang="en-US" sz="1800" dirty="0" smtClean="0"/>
              <a:t>“</a:t>
            </a:r>
            <a:r>
              <a:rPr lang="en-US" sz="1800" dirty="0"/>
              <a:t>The precondition attribute specifies the context of the feature that is observed, or some state co-occurring with the observation, and thus has effect on the result of observation.” </a:t>
            </a:r>
            <a:r>
              <a:rPr lang="en-US" sz="1800" dirty="0" smtClean="0"/>
              <a:t>(I/E doc)</a:t>
            </a:r>
          </a:p>
          <a:p>
            <a:pPr lvl="2"/>
            <a:r>
              <a:rPr lang="en-US" sz="1800" dirty="0"/>
              <a:t>So perhaps it does not imply before (“pre-”)? Does this attribute need to be renamed then</a:t>
            </a:r>
            <a:r>
              <a:rPr lang="en-US" sz="1800" dirty="0" smtClean="0"/>
              <a:t>?</a:t>
            </a:r>
          </a:p>
          <a:p>
            <a:pPr lvl="1"/>
            <a:r>
              <a:rPr lang="en-US" sz="1800" dirty="0" smtClean="0"/>
              <a:t>“</a:t>
            </a:r>
            <a:r>
              <a:rPr lang="en-US" sz="1800" dirty="0"/>
              <a:t>This attribute is used to specify body state, timing, challenges, and other situations that must be true of the entity to be observed</a:t>
            </a:r>
            <a:r>
              <a:rPr lang="en-US" sz="1800" dirty="0" smtClean="0"/>
              <a:t>.” (Int. Rel.)</a:t>
            </a:r>
          </a:p>
          <a:p>
            <a:r>
              <a:rPr lang="en-US" sz="2000" dirty="0" smtClean="0"/>
              <a:t>LOINC </a:t>
            </a:r>
            <a:r>
              <a:rPr lang="en-US" sz="2000" dirty="0"/>
              <a:t>Components containing </a:t>
            </a:r>
            <a:r>
              <a:rPr lang="en-US" sz="2000" dirty="0" smtClean="0"/>
              <a:t>CHALLENGES </a:t>
            </a:r>
          </a:p>
          <a:p>
            <a:pPr lvl="1"/>
            <a:r>
              <a:rPr lang="en-US" sz="1800" dirty="0"/>
              <a:t>I</a:t>
            </a:r>
            <a:r>
              <a:rPr lang="en-US" sz="1800" dirty="0" smtClean="0"/>
              <a:t>nterpret “challenge” (or loading or tolerance) tests; physiologic challenges (e.g., calorie fasts, exercise and fluid restrictions); pre and post immunization</a:t>
            </a:r>
          </a:p>
          <a:p>
            <a:pPr lvl="1"/>
            <a:r>
              <a:rPr lang="en-US" sz="1800" dirty="0" smtClean="0"/>
              <a:t>Mapped with Component </a:t>
            </a:r>
            <a:r>
              <a:rPr lang="en-US" sz="1800" dirty="0"/>
              <a:t>+ Precondition attributes in SNOMED CT</a:t>
            </a:r>
          </a:p>
          <a:p>
            <a:endParaRPr lang="en-US" dirty="0" smtClean="0"/>
          </a:p>
          <a:p>
            <a:endParaRPr lang="en-US" dirty="0" smtClean="0"/>
          </a:p>
          <a:p>
            <a:pPr lvl="1"/>
            <a:endParaRPr lang="en-US" dirty="0"/>
          </a:p>
        </p:txBody>
      </p:sp>
      <p:sp>
        <p:nvSpPr>
          <p:cNvPr id="3" name="Title 2"/>
          <p:cNvSpPr>
            <a:spLocks noGrp="1"/>
          </p:cNvSpPr>
          <p:nvPr>
            <p:ph type="title"/>
          </p:nvPr>
        </p:nvSpPr>
        <p:spPr>
          <a:xfrm>
            <a:off x="457200" y="692756"/>
            <a:ext cx="6592043" cy="507995"/>
          </a:xfrm>
        </p:spPr>
        <p:txBody>
          <a:bodyPr/>
          <a:lstStyle/>
          <a:p>
            <a:r>
              <a:rPr lang="en-US" dirty="0"/>
              <a:t>Precondition attribute and values</a:t>
            </a:r>
          </a:p>
        </p:txBody>
      </p:sp>
      <p:graphicFrame>
        <p:nvGraphicFramePr>
          <p:cNvPr id="4" name="Table 3"/>
          <p:cNvGraphicFramePr>
            <a:graphicFrameLocks noGrp="1"/>
          </p:cNvGraphicFramePr>
          <p:nvPr>
            <p:extLst>
              <p:ext uri="{D42A27DB-BD31-4B8C-83A1-F6EECF244321}">
                <p14:modId xmlns:p14="http://schemas.microsoft.com/office/powerpoint/2010/main" val="2034440378"/>
              </p:ext>
            </p:extLst>
          </p:nvPr>
        </p:nvGraphicFramePr>
        <p:xfrm>
          <a:off x="457200" y="1799030"/>
          <a:ext cx="8229600" cy="988732"/>
        </p:xfrm>
        <a:graphic>
          <a:graphicData uri="http://schemas.openxmlformats.org/drawingml/2006/table">
            <a:tbl>
              <a:tblPr/>
              <a:tblGrid>
                <a:gridCol w="4114800"/>
                <a:gridCol w="4114800"/>
              </a:tblGrid>
              <a:tr h="988732">
                <a:tc>
                  <a:txBody>
                    <a:bodyPr/>
                    <a:lstStyle/>
                    <a:p>
                      <a:pPr algn="l" fontAlgn="t"/>
                      <a:r>
                        <a:rPr lang="en-US" u="none" strike="noStrike" dirty="0">
                          <a:solidFill>
                            <a:srgbClr val="00CCFF"/>
                          </a:solidFill>
                          <a:effectLst/>
                          <a:hlinkClick r:id="rId3" tooltip="704326004 | PRECONDITION |"/>
                        </a:rPr>
                        <a:t>|</a:t>
                      </a:r>
                      <a:r>
                        <a:rPr lang="en-US" u="none" strike="noStrike" dirty="0">
                          <a:solidFill>
                            <a:srgbClr val="000000"/>
                          </a:solidFill>
                          <a:effectLst/>
                          <a:hlinkClick r:id="rId3" tooltip="704326004 | PRECONDITION |"/>
                        </a:rPr>
                        <a:t>PRECONDITION</a:t>
                      </a:r>
                      <a:r>
                        <a:rPr lang="en-US" u="none" strike="noStrike" dirty="0">
                          <a:solidFill>
                            <a:srgbClr val="00CCFF"/>
                          </a:solidFill>
                          <a:effectLst/>
                          <a:hlinkClick r:id="rId3" tooltip="704326004 | PRECONDITION |"/>
                        </a:rPr>
                        <a:t>|</a:t>
                      </a:r>
                      <a:endParaRPr lang="en-US" dirty="0">
                        <a:effectLst/>
                      </a:endParaRPr>
                    </a:p>
                  </a:txBody>
                  <a:tcPr marL="95250" marR="95250" marT="66675" marB="66675">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endParaRPr lang="en-US" dirty="0">
                        <a:effectLst/>
                      </a:endParaRPr>
                    </a:p>
                    <a:p>
                      <a:pPr algn="l" fontAlgn="t"/>
                      <a:r>
                        <a:rPr lang="en-US" dirty="0">
                          <a:solidFill>
                            <a:srgbClr val="A00000"/>
                          </a:solidFill>
                          <a:effectLst/>
                        </a:rPr>
                        <a:t>&lt;&lt;</a:t>
                      </a:r>
                      <a:r>
                        <a:rPr lang="en-US" dirty="0">
                          <a:effectLst/>
                        </a:rPr>
                        <a:t> </a:t>
                      </a:r>
                      <a:r>
                        <a:rPr lang="en-US" u="none" strike="noStrike" dirty="0">
                          <a:solidFill>
                            <a:srgbClr val="606060"/>
                          </a:solidFill>
                          <a:effectLst/>
                          <a:hlinkClick r:id="rId4" tooltip="404684003 | Clinical finding |"/>
                        </a:rPr>
                        <a:t>404684003</a:t>
                      </a:r>
                      <a:r>
                        <a:rPr lang="en-US" u="none" strike="noStrike" dirty="0">
                          <a:solidFill>
                            <a:srgbClr val="3B73AF"/>
                          </a:solidFill>
                          <a:effectLst/>
                          <a:hlinkClick r:id="rId4" tooltip="404684003 | Clinical finding |"/>
                        </a:rPr>
                        <a:t> </a:t>
                      </a:r>
                      <a:r>
                        <a:rPr lang="en-US" u="none" strike="noStrike" dirty="0">
                          <a:solidFill>
                            <a:srgbClr val="00CCFF"/>
                          </a:solidFill>
                          <a:effectLst/>
                          <a:hlinkClick r:id="rId4" tooltip="404684003 | Clinical finding |"/>
                        </a:rPr>
                        <a:t>|</a:t>
                      </a:r>
                      <a:r>
                        <a:rPr lang="en-US" u="none" strike="noStrike" dirty="0">
                          <a:solidFill>
                            <a:srgbClr val="000000"/>
                          </a:solidFill>
                          <a:effectLst/>
                          <a:hlinkClick r:id="rId4" tooltip="404684003 | Clinical finding |"/>
                        </a:rPr>
                        <a:t>Clinical finding</a:t>
                      </a:r>
                      <a:r>
                        <a:rPr lang="en-US" u="none" strike="noStrike" dirty="0">
                          <a:solidFill>
                            <a:srgbClr val="00CCFF"/>
                          </a:solidFill>
                          <a:effectLst/>
                          <a:hlinkClick r:id="rId4" tooltip="404684003 | Clinical finding |"/>
                        </a:rPr>
                        <a:t>|</a:t>
                      </a:r>
                      <a:r>
                        <a:rPr lang="en-US" dirty="0">
                          <a:effectLst/>
                        </a:rPr>
                        <a:t> </a:t>
                      </a:r>
                      <a:r>
                        <a:rPr lang="en-US" dirty="0">
                          <a:solidFill>
                            <a:srgbClr val="A00000"/>
                          </a:solidFill>
                          <a:effectLst/>
                        </a:rPr>
                        <a:t/>
                      </a:r>
                      <a:br>
                        <a:rPr lang="en-US" dirty="0">
                          <a:solidFill>
                            <a:srgbClr val="A00000"/>
                          </a:solidFill>
                          <a:effectLst/>
                        </a:rPr>
                      </a:br>
                      <a:r>
                        <a:rPr lang="en-US" dirty="0">
                          <a:solidFill>
                            <a:srgbClr val="A00000"/>
                          </a:solidFill>
                          <a:effectLst/>
                        </a:rPr>
                        <a:t>&lt;&lt;</a:t>
                      </a:r>
                      <a:r>
                        <a:rPr lang="en-US" dirty="0">
                          <a:effectLst/>
                        </a:rPr>
                        <a:t> </a:t>
                      </a:r>
                      <a:r>
                        <a:rPr lang="en-US" u="none" strike="noStrike" dirty="0">
                          <a:solidFill>
                            <a:srgbClr val="606060"/>
                          </a:solidFill>
                          <a:effectLst/>
                          <a:hlinkClick r:id="rId5" tooltip="703763000 | Precondition value |"/>
                        </a:rPr>
                        <a:t>703763000</a:t>
                      </a:r>
                      <a:r>
                        <a:rPr lang="en-US" u="none" strike="noStrike" dirty="0">
                          <a:solidFill>
                            <a:srgbClr val="3B73AF"/>
                          </a:solidFill>
                          <a:effectLst/>
                          <a:hlinkClick r:id="rId5" tooltip="703763000 | Precondition value |"/>
                        </a:rPr>
                        <a:t> </a:t>
                      </a:r>
                      <a:r>
                        <a:rPr lang="en-US" u="none" strike="noStrike" dirty="0">
                          <a:solidFill>
                            <a:srgbClr val="00CCFF"/>
                          </a:solidFill>
                          <a:effectLst/>
                          <a:hlinkClick r:id="rId5" tooltip="703763000 | Precondition value |"/>
                        </a:rPr>
                        <a:t>|</a:t>
                      </a:r>
                      <a:r>
                        <a:rPr lang="en-US" u="none" strike="noStrike" dirty="0">
                          <a:solidFill>
                            <a:srgbClr val="000000"/>
                          </a:solidFill>
                          <a:effectLst/>
                          <a:hlinkClick r:id="rId5" tooltip="703763000 | Precondition value |"/>
                        </a:rPr>
                        <a:t>Precondition value</a:t>
                      </a:r>
                      <a:r>
                        <a:rPr lang="en-US" u="none" strike="noStrike" dirty="0">
                          <a:solidFill>
                            <a:srgbClr val="00CCFF"/>
                          </a:solidFill>
                          <a:effectLst/>
                          <a:hlinkClick r:id="rId5" tooltip="703763000 | Precondition value |"/>
                        </a:rPr>
                        <a:t>|</a:t>
                      </a:r>
                      <a:r>
                        <a:rPr lang="en-US" dirty="0">
                          <a:effectLst/>
                        </a:rPr>
                        <a:t> </a:t>
                      </a:r>
                      <a:r>
                        <a:rPr lang="en-US" dirty="0">
                          <a:solidFill>
                            <a:srgbClr val="A00000"/>
                          </a:solidFill>
                          <a:effectLst/>
                        </a:rPr>
                        <a:t/>
                      </a:r>
                      <a:br>
                        <a:rPr lang="en-US" dirty="0">
                          <a:solidFill>
                            <a:srgbClr val="A00000"/>
                          </a:solidFill>
                          <a:effectLst/>
                        </a:rPr>
                      </a:br>
                      <a:r>
                        <a:rPr lang="en-US" dirty="0">
                          <a:solidFill>
                            <a:srgbClr val="A00000"/>
                          </a:solidFill>
                          <a:effectLst/>
                        </a:rPr>
                        <a:t>&lt;&lt;</a:t>
                      </a:r>
                      <a:r>
                        <a:rPr lang="en-US" dirty="0">
                          <a:effectLst/>
                        </a:rPr>
                        <a:t> </a:t>
                      </a:r>
                      <a:r>
                        <a:rPr lang="en-US" u="none" strike="noStrike" dirty="0">
                          <a:solidFill>
                            <a:srgbClr val="606060"/>
                          </a:solidFill>
                          <a:effectLst/>
                          <a:hlinkClick r:id="rId6" tooltip="71388002 | Procedure |"/>
                        </a:rPr>
                        <a:t>71388002</a:t>
                      </a:r>
                      <a:r>
                        <a:rPr lang="en-US" u="none" strike="noStrike" dirty="0">
                          <a:solidFill>
                            <a:srgbClr val="3B73AF"/>
                          </a:solidFill>
                          <a:effectLst/>
                          <a:hlinkClick r:id="rId6" tooltip="71388002 | Procedure |"/>
                        </a:rPr>
                        <a:t> </a:t>
                      </a:r>
                      <a:r>
                        <a:rPr lang="en-US" u="none" strike="noStrike" dirty="0">
                          <a:solidFill>
                            <a:srgbClr val="00CCFF"/>
                          </a:solidFill>
                          <a:effectLst/>
                          <a:hlinkClick r:id="rId6" tooltip="71388002 | Procedure |"/>
                        </a:rPr>
                        <a:t>|</a:t>
                      </a:r>
                      <a:r>
                        <a:rPr lang="en-US" u="none" strike="noStrike" dirty="0">
                          <a:solidFill>
                            <a:srgbClr val="000000"/>
                          </a:solidFill>
                          <a:effectLst/>
                          <a:hlinkClick r:id="rId6" tooltip="71388002 | Procedure |"/>
                        </a:rPr>
                        <a:t>Procedure</a:t>
                      </a:r>
                      <a:r>
                        <a:rPr lang="en-US" u="none" strike="noStrike" dirty="0">
                          <a:solidFill>
                            <a:srgbClr val="00CCFF"/>
                          </a:solidFill>
                          <a:effectLst/>
                          <a:hlinkClick r:id="rId6" tooltip="71388002 | Procedure |"/>
                        </a:rPr>
                        <a:t>|</a:t>
                      </a:r>
                      <a:endParaRPr lang="en-US" dirty="0">
                        <a:effectLst/>
                      </a:endParaRPr>
                    </a:p>
                  </a:txBody>
                  <a:tcPr marL="95250" marR="95250" marT="66675" marB="66675">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284625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Precondition value subhierarchy initiated in 2014</a:t>
            </a:r>
          </a:p>
          <a:p>
            <a:pPr lvl="1"/>
            <a:endParaRPr lang="en-US" dirty="0"/>
          </a:p>
        </p:txBody>
      </p:sp>
      <p:sp>
        <p:nvSpPr>
          <p:cNvPr id="3" name="Title 2"/>
          <p:cNvSpPr>
            <a:spLocks noGrp="1"/>
          </p:cNvSpPr>
          <p:nvPr>
            <p:ph type="title"/>
          </p:nvPr>
        </p:nvSpPr>
        <p:spPr>
          <a:xfrm>
            <a:off x="457200" y="692756"/>
            <a:ext cx="6592043" cy="507995"/>
          </a:xfrm>
        </p:spPr>
        <p:txBody>
          <a:bodyPr/>
          <a:lstStyle/>
          <a:p>
            <a:r>
              <a:rPr lang="en-US" dirty="0"/>
              <a:t>Precondition attribute and values</a:t>
            </a:r>
          </a:p>
        </p:txBody>
      </p:sp>
      <p:pic>
        <p:nvPicPr>
          <p:cNvPr id="5" name="Picture 4"/>
          <p:cNvPicPr>
            <a:picLocks noChangeAspect="1"/>
          </p:cNvPicPr>
          <p:nvPr/>
        </p:nvPicPr>
        <p:blipFill>
          <a:blip r:embed="rId2"/>
          <a:stretch>
            <a:fillRect/>
          </a:stretch>
        </p:blipFill>
        <p:spPr>
          <a:xfrm>
            <a:off x="2038935" y="2097450"/>
            <a:ext cx="3957539" cy="4655651"/>
          </a:xfrm>
          <a:prstGeom prst="rect">
            <a:avLst/>
          </a:prstGeom>
        </p:spPr>
      </p:pic>
    </p:spTree>
    <p:extLst>
      <p:ext uri="{BB962C8B-B14F-4D97-AF65-F5344CB8AC3E}">
        <p14:creationId xmlns:p14="http://schemas.microsoft.com/office/powerpoint/2010/main" val="2202932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1600" y="1344308"/>
            <a:ext cx="8229600" cy="4658007"/>
          </a:xfrm>
        </p:spPr>
        <p:txBody>
          <a:bodyPr/>
          <a:lstStyle/>
          <a:p>
            <a:r>
              <a:rPr lang="en-US" dirty="0" smtClean="0"/>
              <a:t>Consider expanding the </a:t>
            </a:r>
            <a:r>
              <a:rPr lang="en-US" dirty="0"/>
              <a:t>range for </a:t>
            </a:r>
            <a:r>
              <a:rPr lang="en-US" dirty="0" smtClean="0"/>
              <a:t>Precondition attribute:</a:t>
            </a:r>
          </a:p>
          <a:p>
            <a:pPr lvl="1"/>
            <a:r>
              <a:rPr lang="en-US" sz="1800" dirty="0" smtClean="0"/>
              <a:t>TBD: upcoming discussions in this slide deck (life stage)</a:t>
            </a:r>
          </a:p>
          <a:p>
            <a:pPr lvl="1"/>
            <a:r>
              <a:rPr lang="en-US" sz="1800" dirty="0" smtClean="0"/>
              <a:t>To </a:t>
            </a:r>
            <a:r>
              <a:rPr lang="en-US" sz="1800" dirty="0"/>
              <a:t>cover all qualifier </a:t>
            </a:r>
            <a:r>
              <a:rPr lang="en-US" sz="1800" dirty="0" smtClean="0"/>
              <a:t>values</a:t>
            </a:r>
          </a:p>
          <a:p>
            <a:pPr lvl="2"/>
            <a:r>
              <a:rPr lang="en-US" sz="1600" dirty="0" smtClean="0"/>
              <a:t>Existing SNOMED CT content not in Precondition subhierarchy</a:t>
            </a:r>
          </a:p>
          <a:p>
            <a:pPr lvl="2"/>
            <a:r>
              <a:rPr lang="en-US" sz="1600" dirty="0" smtClean="0"/>
              <a:t>E.g., LP Components with a CHALLENGE would include maps to </a:t>
            </a:r>
            <a:endParaRPr lang="en-US" sz="1600" dirty="0"/>
          </a:p>
          <a:p>
            <a:pPr lvl="3"/>
            <a:r>
              <a:rPr lang="en-US" sz="1800" dirty="0" smtClean="0"/>
              <a:t>LP30871-5 ‘High dose’ to High </a:t>
            </a:r>
            <a:r>
              <a:rPr lang="en-US" sz="1800" dirty="0"/>
              <a:t>dose (qualifier </a:t>
            </a:r>
            <a:r>
              <a:rPr lang="en-US" sz="1800" dirty="0" smtClean="0"/>
              <a:t>value)</a:t>
            </a:r>
          </a:p>
          <a:p>
            <a:pPr lvl="3"/>
            <a:r>
              <a:rPr lang="en-US" sz="1800" dirty="0" smtClean="0"/>
              <a:t>LP30872-3 ‘Low dose’ to Low </a:t>
            </a:r>
            <a:r>
              <a:rPr lang="en-US" sz="1800" dirty="0"/>
              <a:t>dose (qualifier </a:t>
            </a:r>
            <a:r>
              <a:rPr lang="en-US" sz="1800" dirty="0" smtClean="0"/>
              <a:t>value)</a:t>
            </a:r>
            <a:endParaRPr lang="en-US" sz="1800" dirty="0"/>
          </a:p>
          <a:p>
            <a:pPr lvl="3"/>
            <a:r>
              <a:rPr lang="en-US" sz="1800" dirty="0" smtClean="0"/>
              <a:t>LP20405-4 ‘Random’ to Random </a:t>
            </a:r>
            <a:r>
              <a:rPr lang="en-US" sz="1800" dirty="0"/>
              <a:t>(qualifier value</a:t>
            </a:r>
            <a:r>
              <a:rPr lang="en-US" sz="1800" dirty="0" smtClean="0"/>
              <a:t>)</a:t>
            </a:r>
          </a:p>
          <a:p>
            <a:pPr lvl="4"/>
            <a:r>
              <a:rPr lang="en-US" sz="1800" dirty="0" smtClean="0"/>
              <a:t>LOINC Terms with “Random” are discouraged</a:t>
            </a:r>
          </a:p>
          <a:p>
            <a:pPr lvl="4"/>
            <a:endParaRPr lang="en-US" sz="2400" dirty="0" smtClean="0"/>
          </a:p>
        </p:txBody>
      </p:sp>
      <p:sp>
        <p:nvSpPr>
          <p:cNvPr id="3" name="Title 2"/>
          <p:cNvSpPr>
            <a:spLocks noGrp="1"/>
          </p:cNvSpPr>
          <p:nvPr>
            <p:ph type="title"/>
          </p:nvPr>
        </p:nvSpPr>
        <p:spPr>
          <a:xfrm>
            <a:off x="457200" y="692756"/>
            <a:ext cx="6592043" cy="507995"/>
          </a:xfrm>
        </p:spPr>
        <p:txBody>
          <a:bodyPr/>
          <a:lstStyle/>
          <a:p>
            <a:r>
              <a:rPr lang="en-US" dirty="0"/>
              <a:t>Precondition attribute and values</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0151" y="4330889"/>
            <a:ext cx="2309919" cy="2341561"/>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9796" y="4280844"/>
            <a:ext cx="2588837" cy="2366141"/>
          </a:xfrm>
          <a:prstGeom prst="rect">
            <a:avLst/>
          </a:prstGeom>
        </p:spPr>
      </p:pic>
    </p:spTree>
    <p:extLst>
      <p:ext uri="{BB962C8B-B14F-4D97-AF65-F5344CB8AC3E}">
        <p14:creationId xmlns:p14="http://schemas.microsoft.com/office/powerpoint/2010/main" val="861145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1600" y="1344308"/>
            <a:ext cx="8229600" cy="4658007"/>
          </a:xfrm>
        </p:spPr>
        <p:txBody>
          <a:bodyPr/>
          <a:lstStyle/>
          <a:p>
            <a:r>
              <a:rPr lang="en-US" dirty="0" smtClean="0"/>
              <a:t>Generic place where observable occurred: consider as Precondition?</a:t>
            </a:r>
          </a:p>
          <a:p>
            <a:pPr lvl="1"/>
            <a:r>
              <a:rPr lang="en-US" sz="1600" dirty="0" smtClean="0"/>
              <a:t>E.g. Systolic blood pressure upon admission, Average home diastolic blood pressure</a:t>
            </a:r>
          </a:p>
          <a:p>
            <a:pPr lvl="3"/>
            <a:r>
              <a:rPr lang="en-US" sz="1800" dirty="0" smtClean="0"/>
              <a:t>“On admission” and “at home” originally considered Preconditions in initial work. Review by Head Terminologist: leave primitive for now. Are these preconditions? How to model them?</a:t>
            </a:r>
          </a:p>
        </p:txBody>
      </p:sp>
      <p:sp>
        <p:nvSpPr>
          <p:cNvPr id="3" name="Title 2"/>
          <p:cNvSpPr>
            <a:spLocks noGrp="1"/>
          </p:cNvSpPr>
          <p:nvPr>
            <p:ph type="title"/>
          </p:nvPr>
        </p:nvSpPr>
        <p:spPr>
          <a:xfrm>
            <a:off x="457200" y="692756"/>
            <a:ext cx="6592043" cy="507995"/>
          </a:xfrm>
        </p:spPr>
        <p:txBody>
          <a:bodyPr/>
          <a:lstStyle/>
          <a:p>
            <a:r>
              <a:rPr lang="en-US" dirty="0"/>
              <a:t>Precondition attribute and values</a:t>
            </a:r>
          </a:p>
        </p:txBody>
      </p:sp>
      <p:pic>
        <p:nvPicPr>
          <p:cNvPr id="4" name="Picture 3"/>
          <p:cNvPicPr>
            <a:picLocks noChangeAspect="1"/>
          </p:cNvPicPr>
          <p:nvPr/>
        </p:nvPicPr>
        <p:blipFill>
          <a:blip r:embed="rId3"/>
          <a:stretch>
            <a:fillRect/>
          </a:stretch>
        </p:blipFill>
        <p:spPr>
          <a:xfrm>
            <a:off x="1261897" y="3755768"/>
            <a:ext cx="6171974" cy="2674719"/>
          </a:xfrm>
          <a:prstGeom prst="rect">
            <a:avLst/>
          </a:prstGeom>
        </p:spPr>
      </p:pic>
    </p:spTree>
    <p:extLst>
      <p:ext uri="{BB962C8B-B14F-4D97-AF65-F5344CB8AC3E}">
        <p14:creationId xmlns:p14="http://schemas.microsoft.com/office/powerpoint/2010/main" val="3425877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fontAlgn="base"/>
            <a:r>
              <a:rPr lang="en-US" sz="2000" dirty="0"/>
              <a:t>Is the concept URU?</a:t>
            </a:r>
          </a:p>
          <a:p>
            <a:pPr fontAlgn="base"/>
            <a:r>
              <a:rPr lang="en-US" sz="2000" dirty="0"/>
              <a:t>Does it meet the current definition of an observable entity?</a:t>
            </a:r>
          </a:p>
          <a:p>
            <a:pPr fontAlgn="base"/>
            <a:r>
              <a:rPr lang="en-US" sz="2000" dirty="0"/>
              <a:t>Can it be defined using the model? If not, why? Does the model need expanding?</a:t>
            </a:r>
          </a:p>
          <a:p>
            <a:pPr fontAlgn="base"/>
            <a:r>
              <a:rPr lang="en-US" sz="2000" dirty="0"/>
              <a:t>Is it used to define any other concepts in SNOMED CT besides is a?</a:t>
            </a:r>
          </a:p>
          <a:p>
            <a:pPr fontAlgn="base"/>
            <a:r>
              <a:rPr lang="en-US" sz="2000" dirty="0"/>
              <a:t>Could it be used to define any existing concepts in SNOMED CT?</a:t>
            </a:r>
          </a:p>
          <a:p>
            <a:pPr fontAlgn="base"/>
            <a:r>
              <a:rPr lang="en-US" sz="2000" dirty="0"/>
              <a:t>What effect does it have on classification of content?</a:t>
            </a:r>
          </a:p>
          <a:p>
            <a:pPr fontAlgn="base"/>
            <a:r>
              <a:rPr lang="en-US" sz="2000" dirty="0"/>
              <a:t>Would it be helpful to classify LOINC Terms?</a:t>
            </a:r>
          </a:p>
          <a:p>
            <a:pPr fontAlgn="base"/>
            <a:r>
              <a:rPr lang="en-US" sz="2000" dirty="0"/>
              <a:t>Does it map to any LOINC Terms?</a:t>
            </a:r>
          </a:p>
          <a:p>
            <a:pPr fontAlgn="base"/>
            <a:r>
              <a:rPr lang="en-US" sz="2000" dirty="0"/>
              <a:t>From EAG: Any grouper that can be fully defined MAY be retained if it provides a solution to a particular use case. This is not always the case although one can usually come up with a theoretical use case for a grouper.</a:t>
            </a:r>
          </a:p>
        </p:txBody>
      </p:sp>
      <p:sp>
        <p:nvSpPr>
          <p:cNvPr id="3" name="Title 2"/>
          <p:cNvSpPr>
            <a:spLocks noGrp="1"/>
          </p:cNvSpPr>
          <p:nvPr>
            <p:ph type="title"/>
          </p:nvPr>
        </p:nvSpPr>
        <p:spPr>
          <a:xfrm>
            <a:off x="406800" y="620756"/>
            <a:ext cx="6592043" cy="507995"/>
          </a:xfrm>
        </p:spPr>
        <p:txBody>
          <a:bodyPr/>
          <a:lstStyle/>
          <a:p>
            <a:r>
              <a:rPr lang="en-US" dirty="0"/>
              <a:t>Upper level Observable entity hierarchy clean </a:t>
            </a:r>
            <a:r>
              <a:rPr lang="en-US" dirty="0" smtClean="0"/>
              <a:t>up: Principles</a:t>
            </a:r>
            <a:endParaRPr lang="en-US" dirty="0"/>
          </a:p>
        </p:txBody>
      </p:sp>
    </p:spTree>
    <p:extLst>
      <p:ext uri="{BB962C8B-B14F-4D97-AF65-F5344CB8AC3E}">
        <p14:creationId xmlns:p14="http://schemas.microsoft.com/office/powerpoint/2010/main" val="1606157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fontAlgn="base"/>
            <a:r>
              <a:rPr lang="en-US" sz="2000" dirty="0"/>
              <a:t>X generic body entity/normal observable, examples:</a:t>
            </a:r>
          </a:p>
          <a:p>
            <a:pPr lvl="1" fontAlgn="base"/>
            <a:r>
              <a:rPr lang="en-US" sz="1800" dirty="0"/>
              <a:t>Body product </a:t>
            </a:r>
            <a:r>
              <a:rPr lang="en-US" sz="1800" dirty="0" smtClean="0"/>
              <a:t>observable</a:t>
            </a:r>
            <a:endParaRPr lang="en-US" sz="1800" dirty="0"/>
          </a:p>
          <a:p>
            <a:pPr lvl="1" fontAlgn="base"/>
            <a:r>
              <a:rPr lang="en-US" sz="1800" dirty="0"/>
              <a:t>Substance observable</a:t>
            </a:r>
          </a:p>
          <a:p>
            <a:pPr lvl="1" fontAlgn="base"/>
            <a:r>
              <a:rPr lang="en-US" sz="1800" dirty="0"/>
              <a:t>X body fluid observable </a:t>
            </a:r>
            <a:endParaRPr lang="en-US" sz="1800" dirty="0" smtClean="0"/>
          </a:p>
          <a:p>
            <a:pPr lvl="1" fontAlgn="base"/>
            <a:r>
              <a:rPr lang="en-US" sz="1800" dirty="0" smtClean="0"/>
              <a:t>X </a:t>
            </a:r>
            <a:r>
              <a:rPr lang="en-US" sz="1800" dirty="0"/>
              <a:t>body part observable, e.g. Hair observable</a:t>
            </a:r>
          </a:p>
          <a:p>
            <a:pPr lvl="1" fontAlgn="base"/>
            <a:r>
              <a:rPr lang="en-US" sz="1800" dirty="0"/>
              <a:t>X body system observable, e.g. Respiratory observable</a:t>
            </a:r>
          </a:p>
          <a:p>
            <a:pPr fontAlgn="base"/>
            <a:r>
              <a:rPr lang="en-US" sz="2000" dirty="0"/>
              <a:t>X process observable, e.g. Respiration observable</a:t>
            </a:r>
          </a:p>
          <a:p>
            <a:pPr fontAlgn="base"/>
            <a:r>
              <a:rPr lang="en-US" sz="2000" dirty="0"/>
              <a:t>Feature of </a:t>
            </a:r>
            <a:r>
              <a:rPr lang="en-US" sz="2000" dirty="0" smtClean="0"/>
              <a:t>X, e.g., Feature </a:t>
            </a:r>
            <a:r>
              <a:rPr lang="en-US" sz="2000" dirty="0"/>
              <a:t>of X body product, </a:t>
            </a:r>
            <a:r>
              <a:rPr lang="en-US" sz="2000" dirty="0" smtClean="0"/>
              <a:t>Feature </a:t>
            </a:r>
            <a:r>
              <a:rPr lang="en-US" sz="2000" dirty="0"/>
              <a:t>of </a:t>
            </a:r>
            <a:r>
              <a:rPr lang="en-US" sz="2000" dirty="0" smtClean="0"/>
              <a:t>sperm</a:t>
            </a:r>
            <a:endParaRPr lang="en-US" sz="2000" dirty="0"/>
          </a:p>
          <a:p>
            <a:pPr fontAlgn="base"/>
            <a:r>
              <a:rPr lang="en-US" sz="2000" dirty="0"/>
              <a:t>Study </a:t>
            </a:r>
            <a:r>
              <a:rPr lang="en-US" sz="2000" dirty="0" smtClean="0"/>
              <a:t>observable, e.g</a:t>
            </a:r>
            <a:r>
              <a:rPr lang="en-US" sz="2000" dirty="0"/>
              <a:t>. Hematology </a:t>
            </a:r>
            <a:r>
              <a:rPr lang="en-US" sz="2000" dirty="0" smtClean="0"/>
              <a:t>observable</a:t>
            </a:r>
            <a:endParaRPr lang="en-US" sz="2000" dirty="0"/>
          </a:p>
          <a:p>
            <a:pPr fontAlgn="base"/>
            <a:r>
              <a:rPr lang="en-US" sz="2000" dirty="0"/>
              <a:t>Sample </a:t>
            </a:r>
            <a:r>
              <a:rPr lang="en-US" sz="2000" dirty="0" smtClean="0"/>
              <a:t>observable, e.g., Semen sample age</a:t>
            </a:r>
            <a:endParaRPr lang="en-US" sz="2000" dirty="0"/>
          </a:p>
          <a:p>
            <a:pPr fontAlgn="base"/>
            <a:r>
              <a:rPr lang="en-US" sz="2000" dirty="0"/>
              <a:t>X pathologic entity </a:t>
            </a:r>
            <a:r>
              <a:rPr lang="en-US" sz="2000" dirty="0" smtClean="0"/>
              <a:t>observable, e.g</a:t>
            </a:r>
            <a:r>
              <a:rPr lang="en-US" sz="2000" dirty="0"/>
              <a:t>. Tumor </a:t>
            </a:r>
            <a:r>
              <a:rPr lang="en-US" sz="2000" dirty="0" smtClean="0"/>
              <a:t>observable</a:t>
            </a:r>
            <a:endParaRPr lang="en-US" sz="2000" dirty="0"/>
          </a:p>
          <a:p>
            <a:pPr fontAlgn="base"/>
            <a:r>
              <a:rPr lang="en-US" sz="2000" dirty="0"/>
              <a:t>X procedure observable, e.g. Dialysis detail observable</a:t>
            </a:r>
          </a:p>
          <a:p>
            <a:r>
              <a:rPr lang="en-US" sz="1800" dirty="0"/>
              <a:t>X very broad descriptor observable, e.g. </a:t>
            </a:r>
            <a:r>
              <a:rPr lang="en-US" sz="2000" dirty="0"/>
              <a:t>General characteristic of patient (observable entity</a:t>
            </a:r>
            <a:r>
              <a:rPr lang="en-US" sz="2000" dirty="0" smtClean="0"/>
              <a:t>)</a:t>
            </a:r>
          </a:p>
          <a:p>
            <a:r>
              <a:rPr lang="en-US" sz="2000" dirty="0" smtClean="0"/>
              <a:t>Life stage observable, e.g., Neonatal observable</a:t>
            </a:r>
          </a:p>
          <a:p>
            <a:r>
              <a:rPr lang="en-US" sz="2000" dirty="0" smtClean="0"/>
              <a:t>……</a:t>
            </a:r>
            <a:endParaRPr lang="en-US" sz="3600" dirty="0"/>
          </a:p>
        </p:txBody>
      </p:sp>
      <p:sp>
        <p:nvSpPr>
          <p:cNvPr id="3" name="Title 2"/>
          <p:cNvSpPr>
            <a:spLocks noGrp="1"/>
          </p:cNvSpPr>
          <p:nvPr>
            <p:ph type="title"/>
          </p:nvPr>
        </p:nvSpPr>
        <p:spPr>
          <a:xfrm>
            <a:off x="406800" y="620756"/>
            <a:ext cx="6592043" cy="507995"/>
          </a:xfrm>
        </p:spPr>
        <p:txBody>
          <a:bodyPr/>
          <a:lstStyle/>
          <a:p>
            <a:r>
              <a:rPr lang="en-US" dirty="0"/>
              <a:t>Upper level Observable entity hierarchy clean </a:t>
            </a:r>
            <a:r>
              <a:rPr lang="en-US" dirty="0" smtClean="0"/>
              <a:t>up: Existing groupers types</a:t>
            </a:r>
            <a:endParaRPr lang="en-US" dirty="0"/>
          </a:p>
        </p:txBody>
      </p:sp>
    </p:spTree>
    <p:extLst>
      <p:ext uri="{BB962C8B-B14F-4D97-AF65-F5344CB8AC3E}">
        <p14:creationId xmlns:p14="http://schemas.microsoft.com/office/powerpoint/2010/main" val="3056774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fontAlgn="base"/>
            <a:r>
              <a:rPr lang="en-US" sz="2800" dirty="0"/>
              <a:t>It will be very hard to define observables "somehow related to </a:t>
            </a:r>
            <a:r>
              <a:rPr lang="en-US" sz="2800" dirty="0" smtClean="0"/>
              <a:t>X“</a:t>
            </a:r>
          </a:p>
          <a:p>
            <a:pPr lvl="1" fontAlgn="base"/>
            <a:r>
              <a:rPr lang="en-US" dirty="0" smtClean="0"/>
              <a:t>Do </a:t>
            </a:r>
            <a:r>
              <a:rPr lang="en-US" dirty="0"/>
              <a:t>we need to </a:t>
            </a:r>
            <a:r>
              <a:rPr lang="en-US" dirty="0" smtClean="0"/>
              <a:t>group? </a:t>
            </a:r>
            <a:r>
              <a:rPr lang="en-US" dirty="0"/>
              <a:t>e.g. any measurements during </a:t>
            </a:r>
            <a:r>
              <a:rPr lang="en-US" dirty="0" smtClean="0"/>
              <a:t>cardiopulmonary </a:t>
            </a:r>
            <a:r>
              <a:rPr lang="en-US" dirty="0"/>
              <a:t>bypass and observables characterizing </a:t>
            </a:r>
            <a:r>
              <a:rPr lang="en-US" dirty="0" smtClean="0"/>
              <a:t>cardiopulmonary bypass?</a:t>
            </a:r>
          </a:p>
          <a:p>
            <a:pPr fontAlgn="base"/>
            <a:r>
              <a:rPr lang="en-US" sz="2800" dirty="0"/>
              <a:t>J</a:t>
            </a:r>
            <a:r>
              <a:rPr lang="en-US" sz="2800" dirty="0" smtClean="0"/>
              <a:t>ustification </a:t>
            </a:r>
            <a:r>
              <a:rPr lang="en-US" sz="2800" dirty="0"/>
              <a:t>for groupers in the past was that Observables was a primitive </a:t>
            </a:r>
            <a:r>
              <a:rPr lang="en-US" sz="2800" dirty="0" smtClean="0"/>
              <a:t>hierarchy</a:t>
            </a:r>
          </a:p>
          <a:p>
            <a:pPr lvl="1" fontAlgn="base"/>
            <a:r>
              <a:rPr lang="en-US" dirty="0" smtClean="0"/>
              <a:t>We </a:t>
            </a:r>
            <a:r>
              <a:rPr lang="en-US" dirty="0"/>
              <a:t>can be more judicious in the use of groupers now that we are defining </a:t>
            </a:r>
            <a:r>
              <a:rPr lang="en-US" dirty="0" smtClean="0"/>
              <a:t>them</a:t>
            </a:r>
          </a:p>
          <a:p>
            <a:pPr fontAlgn="base"/>
            <a:r>
              <a:rPr lang="en-US" sz="2800" dirty="0" smtClean="0"/>
              <a:t>Guidelines for grouper concepts in Observables hierarchy? …..</a:t>
            </a:r>
            <a:endParaRPr lang="en-US" sz="3600" dirty="0"/>
          </a:p>
          <a:p>
            <a:pPr fontAlgn="base"/>
            <a:endParaRPr lang="en-US" sz="3600" dirty="0"/>
          </a:p>
          <a:p>
            <a:pPr fontAlgn="base"/>
            <a:endParaRPr lang="en-US" sz="3600" dirty="0"/>
          </a:p>
        </p:txBody>
      </p:sp>
      <p:sp>
        <p:nvSpPr>
          <p:cNvPr id="3" name="Title 2"/>
          <p:cNvSpPr>
            <a:spLocks noGrp="1"/>
          </p:cNvSpPr>
          <p:nvPr>
            <p:ph type="title"/>
          </p:nvPr>
        </p:nvSpPr>
        <p:spPr>
          <a:xfrm>
            <a:off x="406800" y="620756"/>
            <a:ext cx="6592043" cy="507995"/>
          </a:xfrm>
        </p:spPr>
        <p:txBody>
          <a:bodyPr/>
          <a:lstStyle/>
          <a:p>
            <a:r>
              <a:rPr lang="en-US" dirty="0"/>
              <a:t>Upper level Observable entity hierarchy clean </a:t>
            </a:r>
            <a:r>
              <a:rPr lang="en-US" dirty="0" smtClean="0"/>
              <a:t>up: Grouper types going forward</a:t>
            </a:r>
            <a:endParaRPr lang="en-US" dirty="0"/>
          </a:p>
        </p:txBody>
      </p:sp>
    </p:spTree>
    <p:extLst>
      <p:ext uri="{BB962C8B-B14F-4D97-AF65-F5344CB8AC3E}">
        <p14:creationId xmlns:p14="http://schemas.microsoft.com/office/powerpoint/2010/main" val="514339947"/>
      </p:ext>
    </p:extLst>
  </p:cSld>
  <p:clrMapOvr>
    <a:masterClrMapping/>
  </p:clrMapOvr>
</p:sld>
</file>

<file path=ppt/theme/theme1.xml><?xml version="1.0" encoding="utf-8"?>
<a:theme xmlns:a="http://schemas.openxmlformats.org/drawingml/2006/main" name="Slide deck simple SI">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 deck simple SI</Template>
  <TotalTime>220</TotalTime>
  <Words>1311</Words>
  <Application>Microsoft Office PowerPoint</Application>
  <PresentationFormat>On-screen Show (4:3)</PresentationFormat>
  <Paragraphs>117</Paragraphs>
  <Slides>15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Museo 300</vt:lpstr>
      <vt:lpstr>Museo 500</vt:lpstr>
      <vt:lpstr>Slide deck simple SI</vt:lpstr>
      <vt:lpstr>Observables Implementation Issues</vt:lpstr>
      <vt:lpstr>Topics</vt:lpstr>
      <vt:lpstr>Precondition attribute and values</vt:lpstr>
      <vt:lpstr>Precondition attribute and values</vt:lpstr>
      <vt:lpstr>Precondition attribute and values</vt:lpstr>
      <vt:lpstr>Precondition attribute and values</vt:lpstr>
      <vt:lpstr>Upper level Observable entity hierarchy clean up: Principles</vt:lpstr>
      <vt:lpstr>Upper level Observable entity hierarchy clean up: Existing groupers types</vt:lpstr>
      <vt:lpstr>Upper level Observable entity hierarchy clean up: Grouper types going forward</vt:lpstr>
      <vt:lpstr>Upper level Observable entity hierarchy clean up: Detail observables</vt:lpstr>
      <vt:lpstr>Upper level Observable entity hierarchy clean up: Former detail observables</vt:lpstr>
      <vt:lpstr>Upper level Observable entity hierarchy clean up: Former detail observables</vt:lpstr>
      <vt:lpstr>Upper level Observable entity hierarchy clean up: Former detail observables</vt:lpstr>
      <vt:lpstr>Upper level Observable entity hierarchy clean up: Former detail observables</vt:lpstr>
      <vt:lpstr>Upper level Observable entity hierarchy clean up: Feature and measure observables</vt:lpstr>
    </vt:vector>
  </TitlesOfParts>
  <Manager/>
  <Company>SNOMED International</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Observables Implementation Issues</dc:title>
  <dc:subject/>
  <dc:creator>Sue Santamaria</dc:creator>
  <cp:keywords/>
  <dc:description/>
  <cp:lastModifiedBy>Suzanne Santamaria</cp:lastModifiedBy>
  <cp:revision>21</cp:revision>
  <dcterms:created xsi:type="dcterms:W3CDTF">2017-04-12T13:56:50Z</dcterms:created>
  <dcterms:modified xsi:type="dcterms:W3CDTF">2017-04-25T09:39:00Z</dcterms:modified>
  <cp:category/>
</cp:coreProperties>
</file>