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7"/>
  </p:notesMasterIdLst>
  <p:sldIdLst>
    <p:sldId id="258" r:id="rId2"/>
    <p:sldId id="269" r:id="rId3"/>
    <p:sldId id="261" r:id="rId4"/>
    <p:sldId id="267" r:id="rId5"/>
    <p:sldId id="271" r:id="rId6"/>
    <p:sldId id="281" r:id="rId7"/>
    <p:sldId id="265" r:id="rId8"/>
    <p:sldId id="282" r:id="rId9"/>
    <p:sldId id="283" r:id="rId10"/>
    <p:sldId id="284" r:id="rId11"/>
    <p:sldId id="285" r:id="rId12"/>
    <p:sldId id="288" r:id="rId13"/>
    <p:sldId id="289" r:id="rId14"/>
    <p:sldId id="286" r:id="rId15"/>
    <p:sldId id="287" r:id="rId16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83598" autoAdjust="0"/>
  </p:normalViewPr>
  <p:slideViewPr>
    <p:cSldViewPr snapToGrid="0" snapToObjects="1">
      <p:cViewPr varScale="1">
        <p:scale>
          <a:sx n="63" d="100"/>
          <a:sy n="63" d="100"/>
        </p:scale>
        <p:origin x="17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infertility-and-reproduction/semen-analysis#1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baseline="0" dirty="0" smtClean="0"/>
              <a:t>LOINC parts in the top 2000 have been mapped since creation of beta release.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2570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Create</a:t>
            </a:r>
            <a:r>
              <a:rPr lang="en-CA" baseline="0" dirty="0" smtClean="0"/>
              <a:t> generic properties: Telephone number, Reference citation? (this one to be further reviewed for proper naming)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144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Follow up with Daniel via email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9403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Add them as precondition. All defined.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9992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62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Create the technique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402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Yes to both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3675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Composition: the nature of something's ingredients or constituents; the way in which a whole or mixture is made up. </a:t>
            </a:r>
          </a:p>
          <a:p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Turbidity is the cloudiness or haziness of a fluid caused by large numbers of individual particles that are generally invisible to the naked eye, similar to smoke in air</a:t>
            </a:r>
          </a:p>
          <a:p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with definition</a:t>
            </a:r>
          </a:p>
          <a:p>
            <a:endParaRPr lang="en-CA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01883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CA" i="1" dirty="0" smtClean="0"/>
              <a:t>“Semen is a thick gel at the time of ejaculation. It normally becomes liquid within 20 minutes after ejaculation. Liquefaction time is the time it takes for the semen to turn to liquid.” – </a:t>
            </a:r>
            <a:r>
              <a:rPr lang="en-CA" i="1" dirty="0" smtClean="0">
                <a:hlinkClick r:id="rId3"/>
              </a:rPr>
              <a:t>WebMD</a:t>
            </a:r>
            <a:endParaRPr lang="en-CA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9357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 (qualifier value)</a:t>
            </a:r>
            <a:r>
              <a:rPr lang="en-CA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| 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SCTID: 397669002</a:t>
            </a:r>
          </a:p>
          <a:p>
            <a:pPr fontAlgn="ctr"/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be further discussed </a:t>
            </a:r>
            <a:r>
              <a:rPr lang="en-CA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CA" sz="12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upcoming </a:t>
            </a:r>
            <a:r>
              <a:rPr lang="en-CA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OIMP call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8091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Create</a:t>
            </a:r>
            <a:r>
              <a:rPr lang="en-CA" baseline="0" dirty="0" smtClean="0"/>
              <a:t> generic properties: Address and Person Name</a:t>
            </a: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2523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LOINC – SNOMED CT </a:t>
            </a:r>
            <a:br>
              <a:rPr lang="en-US" dirty="0"/>
            </a:br>
            <a:r>
              <a:rPr lang="en-US" dirty="0"/>
              <a:t>Cooperation on Content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26500"/>
            <a:ext cx="6400799" cy="1469528"/>
          </a:xfrm>
        </p:spPr>
        <p:txBody>
          <a:bodyPr/>
          <a:lstStyle/>
          <a:p>
            <a:r>
              <a:rPr lang="en-US" dirty="0" smtClean="0"/>
              <a:t>SNOMED International</a:t>
            </a:r>
          </a:p>
          <a:p>
            <a:r>
              <a:rPr lang="en-US" dirty="0" smtClean="0"/>
              <a:t>Business Meetings - OIMP</a:t>
            </a:r>
            <a:endParaRPr lang="en-US" dirty="0"/>
          </a:p>
          <a:p>
            <a:r>
              <a:rPr lang="en-US" dirty="0" smtClean="0"/>
              <a:t>London, England, April 24-26</a:t>
            </a:r>
            <a:r>
              <a:rPr lang="en-US" dirty="0"/>
              <a:t>, </a:t>
            </a:r>
            <a:r>
              <a:rPr lang="en-US" dirty="0" smtClean="0"/>
              <a:t>2017</a:t>
            </a:r>
          </a:p>
          <a:p>
            <a:r>
              <a:rPr lang="en-US" dirty="0" smtClean="0"/>
              <a:t>Farzaneh Ashrafi and Suzanne Santamaria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LP14750-1 </a:t>
            </a:r>
            <a:r>
              <a:rPr lang="en-CA" dirty="0" smtClean="0"/>
              <a:t>Liquefaction </a:t>
            </a:r>
            <a:r>
              <a:rPr lang="en-CA" dirty="0" smtClean="0">
                <a:sym typeface="Wingdings" panose="05000000000000000000" pitchFamily="2" charset="2"/>
              </a:rPr>
              <a:t> Liquefaction time?</a:t>
            </a:r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en-CA" dirty="0" smtClean="0"/>
              <a:t>LP17864-7 </a:t>
            </a:r>
            <a:r>
              <a:rPr lang="en-CA" dirty="0"/>
              <a:t>Character </a:t>
            </a:r>
            <a:r>
              <a:rPr lang="en-CA" dirty="0">
                <a:sym typeface="Wingdings" panose="05000000000000000000" pitchFamily="2" charset="2"/>
              </a:rPr>
              <a:t> Appearance</a:t>
            </a:r>
            <a:r>
              <a:rPr lang="en-CA" dirty="0" smtClean="0">
                <a:sym typeface="Wingdings" panose="05000000000000000000" pitchFamily="2" charset="2"/>
              </a:rPr>
              <a:t>?</a:t>
            </a:r>
          </a:p>
          <a:p>
            <a:endParaRPr lang="en-CA" dirty="0">
              <a:sym typeface="Wingdings" panose="05000000000000000000" pitchFamily="2" charset="2"/>
            </a:endParaRPr>
          </a:p>
          <a:p>
            <a:endParaRPr lang="en-CA" dirty="0" smtClean="0">
              <a:sym typeface="Wingdings" panose="05000000000000000000" pitchFamily="2" charset="2"/>
            </a:endParaRPr>
          </a:p>
          <a:p>
            <a:endParaRPr lang="en-CA" dirty="0">
              <a:sym typeface="Wingdings" panose="05000000000000000000" pitchFamily="2" charset="2"/>
            </a:endParaRPr>
          </a:p>
          <a:p>
            <a:endParaRPr lang="en-CA" dirty="0" smtClean="0">
              <a:sym typeface="Wingdings" panose="05000000000000000000" pitchFamily="2" charset="2"/>
            </a:endParaRPr>
          </a:p>
          <a:p>
            <a:endParaRPr lang="en-CA" dirty="0" smtClean="0"/>
          </a:p>
          <a:p>
            <a:r>
              <a:rPr lang="en-CA" dirty="0" smtClean="0"/>
              <a:t>LP101395-4 Sex </a:t>
            </a:r>
            <a:r>
              <a:rPr lang="en-CA" dirty="0" smtClean="0">
                <a:sym typeface="Wingdings" panose="05000000000000000000" pitchFamily="2" charset="2"/>
              </a:rPr>
              <a:t> Biological sex?</a:t>
            </a:r>
            <a:endParaRPr lang="en-CA" dirty="0"/>
          </a:p>
          <a:p>
            <a:endParaRPr lang="en-CA" dirty="0"/>
          </a:p>
          <a:p>
            <a:pPr marL="129541" indent="0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Component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Property?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139735"/>
              </p:ext>
            </p:extLst>
          </p:nvPr>
        </p:nvGraphicFramePr>
        <p:xfrm>
          <a:off x="922019" y="3689836"/>
          <a:ext cx="7513320" cy="1386840"/>
        </p:xfrm>
        <a:graphic>
          <a:graphicData uri="http://schemas.openxmlformats.org/drawingml/2006/table">
            <a:tbl>
              <a:tblPr/>
              <a:tblGrid>
                <a:gridCol w="1021080"/>
                <a:gridCol w="2438400"/>
                <a:gridCol w="1112520"/>
                <a:gridCol w="853440"/>
                <a:gridCol w="495955"/>
                <a:gridCol w="790691"/>
                <a:gridCol w="801234"/>
              </a:tblGrid>
              <a:tr h="46228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9374-0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 of Cerebral spinal fluid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13359-5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 of Semen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14271-1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 of Synovial fluid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Synv fld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19244-3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 of Urine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589435"/>
              </p:ext>
            </p:extLst>
          </p:nvPr>
        </p:nvGraphicFramePr>
        <p:xfrm>
          <a:off x="899160" y="1859565"/>
          <a:ext cx="7452359" cy="603885"/>
        </p:xfrm>
        <a:graphic>
          <a:graphicData uri="http://schemas.openxmlformats.org/drawingml/2006/table">
            <a:tbl>
              <a:tblPr/>
              <a:tblGrid>
                <a:gridCol w="1143000"/>
                <a:gridCol w="2278461"/>
                <a:gridCol w="1020145"/>
                <a:gridCol w="874410"/>
                <a:gridCol w="635934"/>
                <a:gridCol w="745236"/>
                <a:gridCol w="755173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10580-9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Liquefaction [Time] in Semen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Liquefaction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Qn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472184"/>
              </p:ext>
            </p:extLst>
          </p:nvPr>
        </p:nvGraphicFramePr>
        <p:xfrm>
          <a:off x="769619" y="5624355"/>
          <a:ext cx="7711439" cy="863890"/>
        </p:xfrm>
        <a:graphic>
          <a:graphicData uri="http://schemas.openxmlformats.org/drawingml/2006/table">
            <a:tbl>
              <a:tblPr/>
              <a:tblGrid>
                <a:gridCol w="949935"/>
                <a:gridCol w="2632678"/>
                <a:gridCol w="1044929"/>
                <a:gridCol w="895653"/>
                <a:gridCol w="651384"/>
                <a:gridCol w="763341"/>
                <a:gridCol w="773519"/>
              </a:tblGrid>
              <a:tr h="57433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60478-5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Sex of tick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^Tick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44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endParaRPr lang="en-CA" dirty="0"/>
          </a:p>
          <a:p>
            <a:r>
              <a:rPr lang="en-CA" dirty="0"/>
              <a:t>LP28815-6 </a:t>
            </a:r>
            <a:r>
              <a:rPr lang="en-CA" dirty="0" smtClean="0"/>
              <a:t>Age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/>
              <a:t>LP19507-0 Gestational age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Component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Property?</a:t>
            </a:r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38201" y="2589937"/>
          <a:ext cx="7696198" cy="603885"/>
        </p:xfrm>
        <a:graphic>
          <a:graphicData uri="http://schemas.openxmlformats.org/drawingml/2006/table">
            <a:tbl>
              <a:tblPr/>
              <a:tblGrid>
                <a:gridCol w="948058"/>
                <a:gridCol w="2627474"/>
                <a:gridCol w="1042864"/>
                <a:gridCol w="893883"/>
                <a:gridCol w="650097"/>
                <a:gridCol w="761832"/>
                <a:gridCol w="771990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30525-0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^Patient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Qn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883920" y="4045215"/>
          <a:ext cx="8229599" cy="807834"/>
        </p:xfrm>
        <a:graphic>
          <a:graphicData uri="http://schemas.openxmlformats.org/drawingml/2006/table">
            <a:tbl>
              <a:tblPr/>
              <a:tblGrid>
                <a:gridCol w="1005840"/>
                <a:gridCol w="1889760"/>
                <a:gridCol w="1203960"/>
                <a:gridCol w="883920"/>
                <a:gridCol w="533400"/>
                <a:gridCol w="792480"/>
                <a:gridCol w="941484"/>
                <a:gridCol w="978755"/>
              </a:tblGrid>
              <a:tr h="371819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91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33901-0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Gestational age of fetus by Amniocentesis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Gestational age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^Fetus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Qn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Amniocentesis</a:t>
                      </a:r>
                    </a:p>
                  </a:txBody>
                  <a:tcPr marL="9295" marR="9295" marT="9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918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LP6775-3 </a:t>
            </a:r>
            <a:r>
              <a:rPr lang="en-CA" dirty="0" err="1" smtClean="0"/>
              <a:t>Addr</a:t>
            </a:r>
            <a:r>
              <a:rPr lang="en-CA" dirty="0" smtClean="0"/>
              <a:t> </a:t>
            </a:r>
            <a:r>
              <a:rPr lang="en-CA" dirty="0" smtClean="0">
                <a:sym typeface="Wingdings" panose="05000000000000000000" pitchFamily="2" charset="2"/>
              </a:rPr>
              <a:t> </a:t>
            </a:r>
            <a:r>
              <a:rPr lang="en-CA" dirty="0" smtClean="0"/>
              <a:t>Address</a:t>
            </a:r>
          </a:p>
          <a:p>
            <a:pPr lvl="1"/>
            <a:endParaRPr lang="en-CA" dirty="0" smtClean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 smtClean="0"/>
              <a:t>LP6844-7 </a:t>
            </a:r>
            <a:r>
              <a:rPr lang="en-CA" dirty="0" err="1" smtClean="0"/>
              <a:t>Pn</a:t>
            </a:r>
            <a:r>
              <a:rPr lang="en-CA" dirty="0" smtClean="0"/>
              <a:t> </a:t>
            </a:r>
            <a:r>
              <a:rPr lang="en-CA" dirty="0"/>
              <a:t>--&gt; Person </a:t>
            </a:r>
            <a:r>
              <a:rPr lang="en-CA" dirty="0" smtClean="0"/>
              <a:t>Name</a:t>
            </a:r>
          </a:p>
          <a:p>
            <a:endParaRPr lang="en-US" dirty="0"/>
          </a:p>
          <a:p>
            <a:endParaRPr lang="en-US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Property </a:t>
            </a:r>
            <a:r>
              <a:rPr lang="en-US" dirty="0" smtClean="0">
                <a:sym typeface="Wingdings" panose="05000000000000000000" pitchFamily="2" charset="2"/>
              </a:rPr>
              <a:t> Property?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94360" y="2057400"/>
          <a:ext cx="8412480" cy="1235765"/>
        </p:xfrm>
        <a:graphic>
          <a:graphicData uri="http://schemas.openxmlformats.org/drawingml/2006/table">
            <a:tbl>
              <a:tblPr/>
              <a:tblGrid>
                <a:gridCol w="1066800"/>
                <a:gridCol w="2357911"/>
                <a:gridCol w="2376579"/>
                <a:gridCol w="804381"/>
                <a:gridCol w="585004"/>
                <a:gridCol w="685551"/>
                <a:gridCol w="536254"/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62331-4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Birth hospital facility address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Birth hospital facility address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Addr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68989-3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Performing laboratory [Address]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Performing laboratory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Addr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62327-2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Post-discharge provider practice address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Post-discharge provider practice address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Addr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Provider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777240" y="4409939"/>
          <a:ext cx="8275320" cy="1957409"/>
        </p:xfrm>
        <a:graphic>
          <a:graphicData uri="http://schemas.openxmlformats.org/drawingml/2006/table">
            <a:tbl>
              <a:tblPr/>
              <a:tblGrid>
                <a:gridCol w="845229"/>
                <a:gridCol w="3405065"/>
                <a:gridCol w="1525666"/>
                <a:gridCol w="701040"/>
                <a:gridCol w="411480"/>
                <a:gridCol w="975360"/>
                <a:gridCol w="411480"/>
              </a:tblGrid>
              <a:tr h="16221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18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79183-0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name of Guardian or legally authorized representative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First name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^Guardian or legally authorized representative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21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72486-4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 director name in Provider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 director name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Provider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18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79184-8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Last name of Guardian or legally authorized representative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Last name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^Guardian or legally authorized representative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213"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62324-9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Post-discharge provider name in Provider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Post-discharge provider name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Provider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LP6871-0 Tele --&gt; </a:t>
            </a:r>
            <a:r>
              <a:rPr lang="en-CA" dirty="0" smtClean="0"/>
              <a:t>Telephone </a:t>
            </a:r>
            <a:r>
              <a:rPr lang="en-CA" dirty="0"/>
              <a:t>number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 smtClean="0"/>
              <a:t>LP6788-6 Bib </a:t>
            </a:r>
            <a:r>
              <a:rPr lang="en-CA" dirty="0"/>
              <a:t>--&gt; Bibliographic </a:t>
            </a:r>
            <a:r>
              <a:rPr lang="en-CA" dirty="0" smtClean="0"/>
              <a:t>citation</a:t>
            </a:r>
          </a:p>
          <a:p>
            <a:endParaRPr lang="en-CA" dirty="0" smtClean="0"/>
          </a:p>
          <a:p>
            <a:pPr marL="129541" indent="0">
              <a:buNone/>
            </a:pPr>
            <a:endParaRPr lang="en-CA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Property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Property</a:t>
            </a:r>
            <a:r>
              <a:rPr lang="en-US" dirty="0">
                <a:sym typeface="Wingdings" panose="05000000000000000000" pitchFamily="2" charset="2"/>
              </a:rPr>
              <a:t>?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08673" y="5121323"/>
          <a:ext cx="7878126" cy="966683"/>
        </p:xfrm>
        <a:graphic>
          <a:graphicData uri="http://schemas.openxmlformats.org/drawingml/2006/table">
            <a:tbl>
              <a:tblPr/>
              <a:tblGrid>
                <a:gridCol w="1080781"/>
                <a:gridCol w="2164386"/>
                <a:gridCol w="1188720"/>
                <a:gridCol w="868680"/>
                <a:gridCol w="426720"/>
                <a:gridCol w="1539240"/>
                <a:gridCol w="609599"/>
              </a:tblGrid>
              <a:tr h="317078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3911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75608-0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Citation [Bibliographic Citation] in Reference lab test Narrative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Citation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lab test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95350" y="2118360"/>
          <a:ext cx="7532369" cy="2244943"/>
        </p:xfrm>
        <a:graphic>
          <a:graphicData uri="http://schemas.openxmlformats.org/drawingml/2006/table">
            <a:tbl>
              <a:tblPr/>
              <a:tblGrid>
                <a:gridCol w="1085850"/>
                <a:gridCol w="1957006"/>
                <a:gridCol w="1703479"/>
                <a:gridCol w="858241"/>
                <a:gridCol w="624176"/>
                <a:gridCol w="731456"/>
                <a:gridCol w="572161"/>
              </a:tblGrid>
              <a:tr h="33656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17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62332-2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Birth hospital facility phone number in Facility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Birth hospital facility phone number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17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75549-6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Performing laboratory phone [Telephone number] in Facility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Performing laboratory phone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Facility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917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62328-0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Post-discharge provider practice telephone number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Post-discharge provider practice telephone number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88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LP6967-6 </a:t>
            </a:r>
            <a:r>
              <a:rPr lang="en-CA" dirty="0" err="1" smtClean="0"/>
              <a:t>Stdy</a:t>
            </a:r>
            <a:r>
              <a:rPr lang="en-CA" dirty="0" smtClean="0"/>
              <a:t> </a:t>
            </a:r>
            <a:r>
              <a:rPr lang="en-CA" dirty="0">
                <a:sym typeface="Wingdings" panose="05000000000000000000" pitchFamily="2" charset="2"/>
              </a:rPr>
              <a:t> Duration of the </a:t>
            </a:r>
            <a:r>
              <a:rPr lang="en-CA" dirty="0" smtClean="0">
                <a:sym typeface="Wingdings" panose="05000000000000000000" pitchFamily="2" charset="2"/>
              </a:rPr>
              <a:t>study</a:t>
            </a:r>
            <a:endParaRPr lang="en-US" dirty="0" smtClean="0"/>
          </a:p>
          <a:p>
            <a:r>
              <a:rPr lang="en-CA" dirty="0"/>
              <a:t>2.4 -Time Aspect (point or moment in time vs. time </a:t>
            </a:r>
            <a:r>
              <a:rPr lang="en-CA" dirty="0" smtClean="0"/>
              <a:t>interval</a:t>
            </a:r>
            <a:r>
              <a:rPr lang="en-CA" dirty="0"/>
              <a:t>) (3rd </a:t>
            </a:r>
            <a:r>
              <a:rPr lang="en-CA" dirty="0" smtClean="0"/>
              <a:t>part): </a:t>
            </a:r>
          </a:p>
          <a:p>
            <a:pPr lvl="2"/>
            <a:r>
              <a:rPr lang="en-CA" dirty="0" smtClean="0"/>
              <a:t>We </a:t>
            </a:r>
            <a:r>
              <a:rPr lang="en-CA" dirty="0"/>
              <a:t>also allow indirect specifications of a time window. </a:t>
            </a:r>
            <a:r>
              <a:rPr lang="en-CA" dirty="0" err="1"/>
              <a:t>Stdy</a:t>
            </a:r>
            <a:r>
              <a:rPr lang="en-CA" dirty="0"/>
              <a:t> identifies the duration of the study (without specifying an exact time); </a:t>
            </a:r>
            <a:r>
              <a:rPr lang="en-CA" dirty="0" err="1"/>
              <a:t>Enctr</a:t>
            </a:r>
            <a:r>
              <a:rPr lang="en-CA" dirty="0"/>
              <a:t> identifies the Encounter (ER visit, hospital stay, etc</a:t>
            </a:r>
            <a:r>
              <a:rPr lang="en-CA" dirty="0" smtClean="0"/>
              <a:t>.).</a:t>
            </a:r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Part: Time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253" y="4136358"/>
            <a:ext cx="7584081" cy="6828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168" y="4942446"/>
            <a:ext cx="47910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15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attribute specifies temporal relationships for a measurement </a:t>
            </a:r>
            <a:r>
              <a:rPr lang="en-US" dirty="0" smtClean="0"/>
              <a:t>procedure.</a:t>
            </a:r>
            <a:endParaRPr lang="en-CA" dirty="0"/>
          </a:p>
          <a:p>
            <a:pPr lvl="1"/>
            <a:r>
              <a:rPr lang="en-CA" dirty="0" smtClean="0"/>
              <a:t>389001</a:t>
            </a:r>
            <a:r>
              <a:rPr lang="en-CA" dirty="0"/>
              <a:t> |Time frame|</a:t>
            </a:r>
            <a:endParaRPr lang="en-CA" dirty="0" smtClean="0"/>
          </a:p>
          <a:p>
            <a:pPr lvl="2"/>
            <a:r>
              <a:rPr lang="en-CA" dirty="0" smtClean="0"/>
              <a:t>Indefinite </a:t>
            </a:r>
            <a:r>
              <a:rPr lang="en-CA" dirty="0"/>
              <a:t>time (qualifier </a:t>
            </a:r>
            <a:r>
              <a:rPr lang="en-CA" dirty="0" smtClean="0"/>
              <a:t>value) | SCTID</a:t>
            </a:r>
            <a:r>
              <a:rPr lang="en-CA" dirty="0"/>
              <a:t>: </a:t>
            </a:r>
            <a:r>
              <a:rPr lang="en-CA" dirty="0" smtClean="0"/>
              <a:t>89557005</a:t>
            </a:r>
          </a:p>
          <a:p>
            <a:pPr lvl="2"/>
            <a:r>
              <a:rPr lang="en-CA" dirty="0" smtClean="0"/>
              <a:t>Indefinite period</a:t>
            </a:r>
          </a:p>
          <a:p>
            <a:pPr lvl="1" fontAlgn="ctr"/>
            <a:r>
              <a:rPr lang="en-CA" dirty="0" smtClean="0"/>
              <a:t>272117007 | Time </a:t>
            </a:r>
            <a:r>
              <a:rPr lang="en-CA" dirty="0"/>
              <a:t>periods (qualifier </a:t>
            </a:r>
            <a:r>
              <a:rPr lang="en-CA" dirty="0" smtClean="0"/>
              <a:t>value) | -- Should be added range of acceptable values?</a:t>
            </a:r>
          </a:p>
          <a:p>
            <a:pPr lvl="1" fontAlgn="ctr"/>
            <a:endParaRPr lang="en-CA" dirty="0" smtClean="0"/>
          </a:p>
          <a:p>
            <a:pPr lvl="1" fontAlgn="ctr"/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Part: Time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87" y="4113847"/>
            <a:ext cx="4946333" cy="241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Beta release published on March 31, 2017</a:t>
            </a:r>
          </a:p>
          <a:p>
            <a:pPr lvl="1"/>
            <a:r>
              <a:rPr lang="en-US" dirty="0" smtClean="0"/>
              <a:t>6629 LOINC parts linked to SNOMED CT precordinated concepts</a:t>
            </a:r>
          </a:p>
          <a:p>
            <a:pPr lvl="1"/>
            <a:r>
              <a:rPr lang="en-US" dirty="0" smtClean="0"/>
              <a:t>21971 LOINC terms linked to SNOMED CT post coordinated expressions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Production release</a:t>
            </a:r>
          </a:p>
          <a:p>
            <a:pPr lvl="1"/>
            <a:r>
              <a:rPr lang="en-US" dirty="0" smtClean="0"/>
              <a:t>Content: Beta release + applicable fixes resulted from the review</a:t>
            </a:r>
          </a:p>
          <a:p>
            <a:pPr lvl="1"/>
            <a:r>
              <a:rPr lang="en-US" dirty="0" smtClean="0"/>
              <a:t>Timing: A SNOMED CT international July 2017 release derivative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Will be published after SNOMED CT July 2017 release and before end of September 2017</a:t>
            </a:r>
          </a:p>
          <a:p>
            <a:pPr marL="12954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the project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2442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Items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6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Numbered specimens</a:t>
            </a:r>
          </a:p>
          <a:p>
            <a:pPr lvl="1"/>
            <a:r>
              <a:rPr lang="en-CA" sz="1800" dirty="0"/>
              <a:t>LP20166-2 </a:t>
            </a:r>
            <a:r>
              <a:rPr lang="en-CA" sz="1800" dirty="0" smtClean="0"/>
              <a:t>1st </a:t>
            </a:r>
            <a:r>
              <a:rPr lang="en-CA" sz="1800" dirty="0"/>
              <a:t>specimen</a:t>
            </a:r>
            <a:br>
              <a:rPr lang="en-CA" sz="1800" dirty="0"/>
            </a:br>
            <a:r>
              <a:rPr lang="en-CA" sz="1800" dirty="0"/>
              <a:t>LP20165-4 </a:t>
            </a:r>
            <a:r>
              <a:rPr lang="en-CA" sz="1800" dirty="0" smtClean="0"/>
              <a:t>2nd </a:t>
            </a:r>
            <a:r>
              <a:rPr lang="en-CA" sz="1800" dirty="0"/>
              <a:t>specimen</a:t>
            </a:r>
            <a:br>
              <a:rPr lang="en-CA" sz="1800" dirty="0"/>
            </a:br>
            <a:r>
              <a:rPr lang="en-CA" sz="1800" dirty="0"/>
              <a:t>LP20465-8 </a:t>
            </a:r>
            <a:r>
              <a:rPr lang="en-CA" sz="1800" dirty="0" smtClean="0"/>
              <a:t>3rd specimen</a:t>
            </a:r>
          </a:p>
          <a:p>
            <a:r>
              <a:rPr lang="en-CA" dirty="0" smtClean="0"/>
              <a:t>LOINC Manual: 2.2.2 </a:t>
            </a:r>
            <a:r>
              <a:rPr lang="en-CA" dirty="0"/>
              <a:t>- Challenge test (2nd subpart</a:t>
            </a:r>
            <a:r>
              <a:rPr lang="en-CA" dirty="0" smtClean="0"/>
              <a:t>)</a:t>
            </a:r>
          </a:p>
          <a:p>
            <a:pPr lvl="1"/>
            <a:r>
              <a:rPr lang="en-CA" sz="1800" dirty="0" smtClean="0"/>
              <a:t>In </a:t>
            </a:r>
            <a:r>
              <a:rPr lang="en-CA" sz="1800" dirty="0"/>
              <a:t>addition to specifying a time elapsed since challenge, </a:t>
            </a:r>
            <a:r>
              <a:rPr lang="en-CA" sz="1800" dirty="0" smtClean="0"/>
              <a:t>the </a:t>
            </a:r>
            <a:r>
              <a:rPr lang="en-CA" sz="1800" dirty="0"/>
              <a:t>time delay slot can be used </a:t>
            </a:r>
            <a:r>
              <a:rPr lang="en-CA" sz="1800" dirty="0" smtClean="0"/>
              <a:t>to name </a:t>
            </a:r>
            <a:r>
              <a:rPr lang="en-CA" sz="1800" dirty="0"/>
              <a:t>a clock time </a:t>
            </a:r>
            <a:r>
              <a:rPr lang="en-CA" sz="1800" dirty="0" smtClean="0"/>
              <a:t>when </a:t>
            </a:r>
            <a:r>
              <a:rPr lang="en-CA" sz="1800" dirty="0"/>
              <a:t>the measurement was taken, e.g., Glucose^10 AM specimen, </a:t>
            </a:r>
            <a:r>
              <a:rPr lang="en-CA" sz="1800" dirty="0" smtClean="0"/>
              <a:t>or to </a:t>
            </a:r>
            <a:r>
              <a:rPr lang="en-CA" sz="1800" dirty="0"/>
              <a:t>specify the ordering of specimens, e.g., </a:t>
            </a:r>
            <a:r>
              <a:rPr lang="en-CA" sz="1800" dirty="0" smtClean="0"/>
              <a:t>^</a:t>
            </a:r>
            <a:r>
              <a:rPr lang="en-CA" sz="1800" dirty="0"/>
              <a:t>1st specimen, ^2nd specimen. </a:t>
            </a:r>
            <a:r>
              <a:rPr lang="en-CA" sz="1800" dirty="0" smtClean="0"/>
              <a:t>Use </a:t>
            </a:r>
            <a:r>
              <a:rPr lang="en-CA" sz="1800" dirty="0"/>
              <a:t>this syntax to indicate pre- and post-immunization specimens, acute and </a:t>
            </a:r>
            <a:r>
              <a:rPr lang="en-CA" sz="1800" dirty="0" smtClean="0"/>
              <a:t>convalescent </a:t>
            </a:r>
            <a:r>
              <a:rPr lang="en-CA" sz="1800" dirty="0"/>
              <a:t>specimens, or a series of specimens for which no more detailed information is available. </a:t>
            </a:r>
            <a:endParaRPr lang="en-CA" sz="1800" dirty="0" smtClean="0"/>
          </a:p>
          <a:p>
            <a:r>
              <a:rPr lang="en-CA" dirty="0" smtClean="0"/>
              <a:t>SNOMED Precondition </a:t>
            </a:r>
            <a:r>
              <a:rPr lang="en-CA" dirty="0" smtClean="0"/>
              <a:t>attribute</a:t>
            </a:r>
            <a:endParaRPr lang="en-CA" dirty="0" smtClean="0"/>
          </a:p>
          <a:p>
            <a:pPr lvl="1"/>
            <a:r>
              <a:rPr lang="en-CA" sz="1800" dirty="0" smtClean="0"/>
              <a:t>This </a:t>
            </a:r>
            <a:r>
              <a:rPr lang="en-CA" sz="1800" dirty="0"/>
              <a:t>attribute is used to specify body state, timing, challenges, and other situations that must be true of the entity to be observed.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Part: Challenge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22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Top 2000 (SI and </a:t>
            </a:r>
            <a:r>
              <a:rPr lang="en-CA" dirty="0" smtClean="0"/>
              <a:t>US) – ordering of specimens</a:t>
            </a:r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Part: Challenge</a:t>
            </a:r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012511"/>
              </p:ext>
            </p:extLst>
          </p:nvPr>
        </p:nvGraphicFramePr>
        <p:xfrm>
          <a:off x="1017270" y="2125028"/>
          <a:ext cx="7669530" cy="3985289"/>
        </p:xfrm>
        <a:graphic>
          <a:graphicData uri="http://schemas.openxmlformats.org/drawingml/2006/table">
            <a:tbl>
              <a:tblPr/>
              <a:tblGrid>
                <a:gridCol w="1010474"/>
                <a:gridCol w="6659056"/>
              </a:tblGrid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42909-2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Gastric fluid --1st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42910-0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Gastric fluid --2nd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42911-8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Gastric fluid --3rd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14563-1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Stool --1st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14564-9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Stool --2nd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14565-6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Stool --3rd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12503-9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</a:t>
                      </a:r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[Presence] in Stool --4th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12504-7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Stool --5th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27401-9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Stool --6th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27925-7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 [Presence] in Stool --7th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2299"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27926-5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Hemoglobin.gastrointestinal</a:t>
                      </a:r>
                      <a:r>
                        <a:rPr lang="en-CA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[Presence] in Stool --8th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Pre- </a:t>
            </a:r>
            <a:r>
              <a:rPr lang="en-CA" dirty="0"/>
              <a:t>and post-immunization specimens, acute and convalescent </a:t>
            </a:r>
            <a:r>
              <a:rPr lang="en-CA" dirty="0" smtClean="0"/>
              <a:t>specimens and challenge tests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Part: Challenge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096" y="2499197"/>
            <a:ext cx="7406944" cy="396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LP6486-7 – Reported </a:t>
            </a:r>
            <a:r>
              <a:rPr lang="en-US" dirty="0" smtClean="0">
                <a:sym typeface="Wingdings" panose="05000000000000000000" pitchFamily="2" charset="2"/>
              </a:rPr>
              <a:t> Technique?</a:t>
            </a:r>
            <a:endParaRPr lang="en-US" dirty="0" smtClean="0"/>
          </a:p>
          <a:p>
            <a:r>
              <a:rPr lang="en-CA" dirty="0" smtClean="0"/>
              <a:t>2.7.9.1 </a:t>
            </a:r>
            <a:r>
              <a:rPr lang="en-CA" dirty="0"/>
              <a:t>- Estimated versus measured values </a:t>
            </a:r>
          </a:p>
          <a:p>
            <a:pPr lvl="1"/>
            <a:r>
              <a:rPr lang="en-CA" dirty="0"/>
              <a:t>For some kinds of clinical measures we distinguish the Method Reported from Estimated and Measured. </a:t>
            </a:r>
            <a:r>
              <a:rPr lang="en-CA" dirty="0" smtClean="0"/>
              <a:t>For </a:t>
            </a:r>
            <a:r>
              <a:rPr lang="en-CA" dirty="0"/>
              <a:t>example, reported body weight is the stated weight from a patient or surrogate. Estimated body weight is </a:t>
            </a:r>
            <a:r>
              <a:rPr lang="en-CA" dirty="0" smtClean="0"/>
              <a:t>estimated </a:t>
            </a:r>
            <a:r>
              <a:rPr lang="en-CA" dirty="0"/>
              <a:t>by an observer, and measured would be the body weight as measured on a scale. </a:t>
            </a:r>
            <a:endParaRPr lang="en-CA" dirty="0" smtClean="0"/>
          </a:p>
          <a:p>
            <a:r>
              <a:rPr lang="en-US" dirty="0" smtClean="0"/>
              <a:t>SNOMED CT Editorial Guideline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attribute is used to specify the systematic method of a procedure used to accomplish a specific activity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No procedure concept in SNOMED CT that uses “reported”</a:t>
            </a:r>
            <a:endParaRPr lang="en-CA" dirty="0"/>
          </a:p>
          <a:p>
            <a:pPr lvl="1"/>
            <a:endParaRPr lang="en-US" dirty="0"/>
          </a:p>
          <a:p>
            <a:pPr lvl="1"/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Part: Method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355194"/>
              </p:ext>
            </p:extLst>
          </p:nvPr>
        </p:nvGraphicFramePr>
        <p:xfrm>
          <a:off x="777240" y="5104475"/>
          <a:ext cx="7909560" cy="1569720"/>
        </p:xfrm>
        <a:graphic>
          <a:graphicData uri="http://schemas.openxmlformats.org/drawingml/2006/table">
            <a:tbl>
              <a:tblPr/>
              <a:tblGrid>
                <a:gridCol w="950913"/>
                <a:gridCol w="1868487"/>
                <a:gridCol w="1106514"/>
                <a:gridCol w="896575"/>
                <a:gridCol w="652055"/>
                <a:gridCol w="764126"/>
                <a:gridCol w="597717"/>
                <a:gridCol w="1073173"/>
              </a:tblGrid>
              <a:tr h="5232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METHOD_TYP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32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21612-7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 - Reported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^Patient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Qn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32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49541-6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Fasting status - Reported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Fasting status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^Patient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1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LP18013-0 </a:t>
            </a:r>
            <a:r>
              <a:rPr lang="en-CA" dirty="0" smtClean="0"/>
              <a:t>Size </a:t>
            </a:r>
            <a:r>
              <a:rPr lang="en-CA" dirty="0" smtClean="0">
                <a:sym typeface="Wingdings" panose="05000000000000000000" pitchFamily="2" charset="2"/>
              </a:rPr>
              <a:t> </a:t>
            </a:r>
            <a:r>
              <a:rPr lang="en-CA" dirty="0" err="1"/>
              <a:t>Entitic</a:t>
            </a:r>
            <a:r>
              <a:rPr lang="en-CA" dirty="0"/>
              <a:t> volume (property) (qualifier value) | SCTID: 118537009</a:t>
            </a:r>
            <a:r>
              <a:rPr lang="en-CA" dirty="0" smtClean="0"/>
              <a:t>?</a:t>
            </a:r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en-CA" dirty="0" smtClean="0"/>
              <a:t>LP14742-8 </a:t>
            </a:r>
            <a:r>
              <a:rPr lang="en-CA" dirty="0"/>
              <a:t>Clarity </a:t>
            </a:r>
            <a:r>
              <a:rPr lang="en-CA" dirty="0">
                <a:sym typeface="Wingdings" panose="05000000000000000000" pitchFamily="2" charset="2"/>
              </a:rPr>
              <a:t> Clarity of Specimen</a:t>
            </a:r>
            <a:r>
              <a:rPr lang="en-CA" dirty="0" smtClean="0">
                <a:sym typeface="Wingdings" panose="05000000000000000000" pitchFamily="2" charset="2"/>
              </a:rPr>
              <a:t>?</a:t>
            </a:r>
          </a:p>
          <a:p>
            <a:endParaRPr lang="en-CA" dirty="0">
              <a:sym typeface="Wingdings" panose="05000000000000000000" pitchFamily="2" charset="2"/>
            </a:endParaRPr>
          </a:p>
          <a:p>
            <a:endParaRPr lang="en-CA" dirty="0" smtClean="0">
              <a:sym typeface="Wingdings" panose="05000000000000000000" pitchFamily="2" charset="2"/>
            </a:endParaRPr>
          </a:p>
          <a:p>
            <a:endParaRPr lang="en-CA" dirty="0">
              <a:sym typeface="Wingdings" panose="05000000000000000000" pitchFamily="2" charset="2"/>
            </a:endParaRPr>
          </a:p>
          <a:p>
            <a:endParaRPr lang="en-CA" dirty="0" smtClean="0">
              <a:sym typeface="Wingdings" panose="05000000000000000000" pitchFamily="2" charset="2"/>
            </a:endParaRPr>
          </a:p>
          <a:p>
            <a:endParaRPr lang="en-CA" dirty="0">
              <a:sym typeface="Wingdings" panose="05000000000000000000" pitchFamily="2" charset="2"/>
            </a:endParaRPr>
          </a:p>
          <a:p>
            <a:endParaRPr lang="en-CA" dirty="0" smtClean="0">
              <a:sym typeface="Wingdings" panose="05000000000000000000" pitchFamily="2" charset="2"/>
            </a:endParaRPr>
          </a:p>
          <a:p>
            <a:endParaRPr lang="en-CA" dirty="0">
              <a:sym typeface="Wingdings" panose="05000000000000000000" pitchFamily="2" charset="2"/>
            </a:endParaRPr>
          </a:p>
          <a:p>
            <a:endParaRPr lang="en-CA" dirty="0" smtClean="0">
              <a:sym typeface="Wingdings" panose="05000000000000000000" pitchFamily="2" charset="2"/>
            </a:endParaRPr>
          </a:p>
          <a:p>
            <a:endParaRPr lang="en-CA" dirty="0">
              <a:sym typeface="Wingdings" panose="05000000000000000000" pitchFamily="2" charset="2"/>
            </a:endParaRPr>
          </a:p>
          <a:p>
            <a:pPr marL="129541" indent="0">
              <a:buNone/>
            </a:pPr>
            <a:endParaRPr lang="en-CA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Component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Property?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716619"/>
              </p:ext>
            </p:extLst>
          </p:nvPr>
        </p:nvGraphicFramePr>
        <p:xfrm>
          <a:off x="198120" y="3988057"/>
          <a:ext cx="8488680" cy="3459480"/>
        </p:xfrm>
        <a:graphic>
          <a:graphicData uri="http://schemas.openxmlformats.org/drawingml/2006/table">
            <a:tbl>
              <a:tblPr/>
              <a:tblGrid>
                <a:gridCol w="970879"/>
                <a:gridCol w="3381337"/>
                <a:gridCol w="1145711"/>
                <a:gridCol w="982038"/>
                <a:gridCol w="714210"/>
                <a:gridCol w="639813"/>
                <a:gridCol w="654692"/>
              </a:tblGrid>
              <a:tr h="775167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58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50552-9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 in Urine by </a:t>
                      </a:r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Refractometry</a:t>
                      </a:r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automated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58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49736-2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 of Cerebral spinal fluid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6398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61193-9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 of Pleural fluid from Fetus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Plr fld^fetus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58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10568-4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 of Semen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58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33515-8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 of Unspecified specimen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58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32167-9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 of Urine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182163"/>
              </p:ext>
            </p:extLst>
          </p:nvPr>
        </p:nvGraphicFramePr>
        <p:xfrm>
          <a:off x="457200" y="2509415"/>
          <a:ext cx="8214360" cy="659148"/>
        </p:xfrm>
        <a:graphic>
          <a:graphicData uri="http://schemas.openxmlformats.org/drawingml/2006/table">
            <a:tbl>
              <a:tblPr/>
              <a:tblGrid>
                <a:gridCol w="1022232"/>
                <a:gridCol w="2749072"/>
                <a:gridCol w="1124455"/>
                <a:gridCol w="963818"/>
                <a:gridCol w="700958"/>
                <a:gridCol w="821436"/>
                <a:gridCol w="832389"/>
              </a:tblGrid>
              <a:tr h="436263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132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9802-0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Size [Entitic volume] of Stone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EntVol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Qn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LP18008-0 </a:t>
            </a:r>
            <a:r>
              <a:rPr lang="en-CA" dirty="0" smtClean="0"/>
              <a:t>Composition</a:t>
            </a:r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r>
              <a:rPr lang="en-CA" dirty="0"/>
              <a:t>LP19465-1 </a:t>
            </a:r>
            <a:r>
              <a:rPr lang="en-CA" dirty="0" smtClean="0"/>
              <a:t>Turbidity </a:t>
            </a:r>
            <a:r>
              <a:rPr lang="en-CA" dirty="0" smtClean="0">
                <a:sym typeface="Wingdings" panose="05000000000000000000" pitchFamily="2" charset="2"/>
              </a:rPr>
              <a:t> Turbidity of fluid?</a:t>
            </a:r>
          </a:p>
          <a:p>
            <a:pPr lvl="1" fontAlgn="ctr"/>
            <a:r>
              <a:rPr lang="en-CA" dirty="0" smtClean="0"/>
              <a:t>250433008 | Turbidity </a:t>
            </a:r>
            <a:r>
              <a:rPr lang="en-CA" dirty="0"/>
              <a:t>of fluid (observable </a:t>
            </a:r>
            <a:r>
              <a:rPr lang="en-CA" dirty="0" smtClean="0"/>
              <a:t>entity)</a:t>
            </a:r>
            <a:endParaRPr lang="en-CA" dirty="0"/>
          </a:p>
          <a:p>
            <a:endParaRPr lang="en-CA" dirty="0" smtClean="0"/>
          </a:p>
          <a:p>
            <a:pPr marL="129541" indent="0">
              <a:buNone/>
            </a:pP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Component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Property?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38351"/>
              </p:ext>
            </p:extLst>
          </p:nvPr>
        </p:nvGraphicFramePr>
        <p:xfrm>
          <a:off x="701038" y="1935480"/>
          <a:ext cx="7604763" cy="899160"/>
        </p:xfrm>
        <a:graphic>
          <a:graphicData uri="http://schemas.openxmlformats.org/drawingml/2006/table">
            <a:tbl>
              <a:tblPr/>
              <a:tblGrid>
                <a:gridCol w="1097282"/>
                <a:gridCol w="2178671"/>
                <a:gridCol w="1095541"/>
                <a:gridCol w="939035"/>
                <a:gridCol w="682935"/>
                <a:gridCol w="800314"/>
                <a:gridCol w="810985"/>
              </a:tblGrid>
              <a:tr h="59944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72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9795-6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Composition in Stone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Composition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Calculus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85568"/>
              </p:ext>
            </p:extLst>
          </p:nvPr>
        </p:nvGraphicFramePr>
        <p:xfrm>
          <a:off x="762001" y="3855720"/>
          <a:ext cx="7757160" cy="2785110"/>
        </p:xfrm>
        <a:graphic>
          <a:graphicData uri="http://schemas.openxmlformats.org/drawingml/2006/table">
            <a:tbl>
              <a:tblPr/>
              <a:tblGrid>
                <a:gridCol w="944879"/>
                <a:gridCol w="3124200"/>
                <a:gridCol w="1036320"/>
                <a:gridCol w="822960"/>
                <a:gridCol w="421515"/>
                <a:gridCol w="828165"/>
                <a:gridCol w="579121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LOINC_NUM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LONG_COMMON_NAME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COMPONENT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PROPERTY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SCALE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33326-0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 [Presence] of Amniotic fluid Qualitative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Amnio fld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20513-8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 [Presence] of Body fluid Qualitative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Body fld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20512-0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 [Presence] of Cerebral spinal fluid Qualitative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40681-9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 [Presence] of Serum or Plasma Qualitative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Ser/Plas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48053-3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 [Presence] of Synovial fluid Qualitative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Synv fld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20627-6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 [Presence] of Urine Qualitative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Turbidity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PrThr</a:t>
                      </a:r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2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deck simple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</Template>
  <TotalTime>2586</TotalTime>
  <Words>1248</Words>
  <Application>Microsoft Office PowerPoint</Application>
  <PresentationFormat>On-screen Show (4:3)</PresentationFormat>
  <Paragraphs>498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Museo 300</vt:lpstr>
      <vt:lpstr>Museo 500</vt:lpstr>
      <vt:lpstr>Wingdings</vt:lpstr>
      <vt:lpstr>Slide deck simple SI</vt:lpstr>
      <vt:lpstr>LOINC – SNOMED CT  Cooperation on Content</vt:lpstr>
      <vt:lpstr>Update on the project</vt:lpstr>
      <vt:lpstr>Discussion Items</vt:lpstr>
      <vt:lpstr>LOINC Part: Challenge</vt:lpstr>
      <vt:lpstr>LOINC Part: Challenge</vt:lpstr>
      <vt:lpstr>LOINC Part: Challenge</vt:lpstr>
      <vt:lpstr>LOINC Part: Method</vt:lpstr>
      <vt:lpstr>LOINC Component  Property?</vt:lpstr>
      <vt:lpstr>LOINC Component  Property?</vt:lpstr>
      <vt:lpstr>LOINC Component  Property?</vt:lpstr>
      <vt:lpstr>LOINC Component  Property?</vt:lpstr>
      <vt:lpstr>LOINC Property  Property?</vt:lpstr>
      <vt:lpstr>LOINC Property  Property?</vt:lpstr>
      <vt:lpstr>LOINC Part: Time</vt:lpstr>
      <vt:lpstr>LOINC Part: Time</vt:lpstr>
    </vt:vector>
  </TitlesOfParts>
  <Manager/>
  <Company>SNOMED International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Farzaneh</dc:creator>
  <cp:keywords/>
  <dc:description/>
  <cp:lastModifiedBy>Farzaneh</cp:lastModifiedBy>
  <cp:revision>81</cp:revision>
  <dcterms:created xsi:type="dcterms:W3CDTF">2017-04-10T17:54:06Z</dcterms:created>
  <dcterms:modified xsi:type="dcterms:W3CDTF">2017-04-26T10:42:25Z</dcterms:modified>
  <cp:category/>
</cp:coreProperties>
</file>