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3BA372E3-B8C1-489B-8690-8CAC0F993272}">
  <a:tblStyle styleId="{3BA372E3-B8C1-489B-8690-8CAC0F993272}" styleName="Table_0"/>
  <a:tblStyle styleId="{F2E6BE52-21C7-4ADE-95A2-C7EE45D67855}" styleName="Table_1">
    <a:wholeTbl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sv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sv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sv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sv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sv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sv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sv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sv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sv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sv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sv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sv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0.png"/><Relationship Id="rId4" Type="http://schemas.openxmlformats.org/officeDocument/2006/relationships/image" Target="../media/image0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confluence.ihtsdotools.org/pages/viewpage.action?pageId=33495376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sv"/>
              <a:t>Daniel Karlsson</a:t>
            </a:r>
            <a:br>
              <a:rPr lang="sv"/>
            </a:br>
            <a:r>
              <a:rPr lang="sv"/>
              <a:t>Yongsheng Gao</a:t>
            </a:r>
          </a:p>
        </p:txBody>
      </p:sp>
      <p:pic>
        <p:nvPicPr>
          <p:cNvPr id="55" name="Shape 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562" y="1899225"/>
            <a:ext cx="8524875" cy="84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sv"/>
              <a:t>Relationship group zero (RG0)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sv"/>
              <a:t>A.k.a. ungrouped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sv"/>
              <a:t>A technique to group relationships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sv"/>
              <a:t>When an relationship is not explicitly grouped (RG0) the logic meaning is that each relationships is given an unique relationship group, “self grouping”</a:t>
            </a:r>
          </a:p>
        </p:txBody>
      </p:sp>
      <p:pic>
        <p:nvPicPr>
          <p:cNvPr id="62" name="Shape 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07900" y="2636600"/>
            <a:ext cx="6136100" cy="943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Shape 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3" y="2636600"/>
            <a:ext cx="5177603" cy="250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sv"/>
              <a:t>Editorial guide on relationship grouping</a:t>
            </a:r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sv" sz="2100">
                <a:solidFill>
                  <a:srgbClr val="333333"/>
                </a:solidFill>
                <a:highlight>
                  <a:srgbClr val="FFFFFF"/>
                </a:highlight>
                <a:hlinkClick r:id="rId3"/>
              </a:rPr>
              <a:t>5.3 Relationship groups in SNOMED CT (aka Role groups)</a:t>
            </a:r>
            <a:r>
              <a:rPr lang="sv" sz="210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</a:p>
        </p:txBody>
      </p:sp>
      <p:sp>
        <p:nvSpPr>
          <p:cNvPr id="70" name="Shape 70"/>
          <p:cNvSpPr txBox="1"/>
          <p:nvPr/>
        </p:nvSpPr>
        <p:spPr>
          <a:xfrm>
            <a:off x="0" y="1651900"/>
            <a:ext cx="4607700" cy="32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95275" lvl="0" marL="457200" rtl="0">
              <a:lnSpc>
                <a:spcPct val="115000"/>
              </a:lnSpc>
              <a:spcBef>
                <a:spcPts val="800"/>
              </a:spcBef>
              <a:buClr>
                <a:srgbClr val="333333"/>
              </a:buClr>
              <a:buSzPct val="95454"/>
            </a:pPr>
            <a:r>
              <a:rPr lang="sv" sz="1050">
                <a:solidFill>
                  <a:srgbClr val="333333"/>
                </a:solidFill>
                <a:highlight>
                  <a:srgbClr val="FFFFFF"/>
                </a:highlight>
              </a:rPr>
              <a:t>Multiple attributes and their values can be grouped together into "</a:t>
            </a:r>
            <a:r>
              <a:rPr i="1" lang="sv" sz="1050">
                <a:solidFill>
                  <a:srgbClr val="333333"/>
                </a:solidFill>
                <a:highlight>
                  <a:srgbClr val="FFFFFF"/>
                </a:highlight>
              </a:rPr>
              <a:t>Relationshipgroups</a:t>
            </a:r>
            <a:r>
              <a:rPr lang="sv" sz="1050">
                <a:solidFill>
                  <a:srgbClr val="333333"/>
                </a:solidFill>
                <a:highlight>
                  <a:srgbClr val="FFFFFF"/>
                </a:highlight>
              </a:rPr>
              <a:t>" to add clarity to </a:t>
            </a:r>
            <a:r>
              <a:rPr i="1" lang="sv" sz="1050">
                <a:solidFill>
                  <a:srgbClr val="333333"/>
                </a:solidFill>
                <a:highlight>
                  <a:srgbClr val="FFFFFF"/>
                </a:highlight>
              </a:rPr>
              <a:t>concept</a:t>
            </a:r>
            <a:r>
              <a:rPr lang="sv" sz="1050">
                <a:solidFill>
                  <a:srgbClr val="333333"/>
                </a:solidFill>
                <a:highlight>
                  <a:srgbClr val="FFFFFF"/>
                </a:highlight>
              </a:rPr>
              <a:t> definitions.</a:t>
            </a:r>
          </a:p>
          <a:p>
            <a:pPr indent="-295275" lvl="0" marL="457200" rtl="0">
              <a:lnSpc>
                <a:spcPct val="115000"/>
              </a:lnSpc>
              <a:spcBef>
                <a:spcPts val="800"/>
              </a:spcBef>
              <a:buClr>
                <a:srgbClr val="333333"/>
              </a:buClr>
              <a:buSzPct val="95454"/>
            </a:pPr>
            <a:r>
              <a:rPr lang="sv" sz="1050">
                <a:solidFill>
                  <a:srgbClr val="333333"/>
                </a:solidFill>
                <a:highlight>
                  <a:srgbClr val="FFFFFF"/>
                </a:highlight>
              </a:rPr>
              <a:t>Relationship groups refine inheritance; a grouped set of attributes is more specific than the same attributes that are not grouped.</a:t>
            </a:r>
          </a:p>
          <a:p>
            <a:pPr indent="-295275" lvl="0" marL="457200" rtl="0">
              <a:lnSpc>
                <a:spcPct val="115000"/>
              </a:lnSpc>
              <a:spcBef>
                <a:spcPts val="800"/>
              </a:spcBef>
              <a:buClr>
                <a:srgbClr val="333333"/>
              </a:buClr>
              <a:buSzPct val="95454"/>
            </a:pPr>
            <a:r>
              <a:rPr i="1" lang="sv" sz="1050">
                <a:solidFill>
                  <a:srgbClr val="333333"/>
                </a:solidFill>
                <a:highlight>
                  <a:srgbClr val="FFFFFF"/>
                </a:highlight>
              </a:rPr>
              <a:t>Relationship groups</a:t>
            </a:r>
            <a:r>
              <a:rPr lang="sv" sz="1050">
                <a:solidFill>
                  <a:srgbClr val="333333"/>
                </a:solidFill>
                <a:highlight>
                  <a:srgbClr val="FFFFFF"/>
                </a:highlight>
              </a:rPr>
              <a:t> are not limited to | Clinical finding | and | Procedure | </a:t>
            </a:r>
            <a:r>
              <a:rPr i="1" lang="sv" sz="1050">
                <a:solidFill>
                  <a:srgbClr val="333333"/>
                </a:solidFill>
                <a:highlight>
                  <a:srgbClr val="FFFFFF"/>
                </a:highlight>
              </a:rPr>
              <a:t>concepts</a:t>
            </a:r>
            <a:r>
              <a:rPr lang="sv" sz="1050">
                <a:solidFill>
                  <a:srgbClr val="333333"/>
                </a:solidFill>
                <a:highlight>
                  <a:srgbClr val="FFFFFF"/>
                </a:highlight>
              </a:rPr>
              <a:t>.</a:t>
            </a:r>
          </a:p>
          <a:p>
            <a:pPr indent="-295275" lvl="0" marL="457200" rtl="0">
              <a:lnSpc>
                <a:spcPct val="115000"/>
              </a:lnSpc>
              <a:spcBef>
                <a:spcPts val="800"/>
              </a:spcBef>
              <a:buClr>
                <a:srgbClr val="333333"/>
              </a:buClr>
              <a:buSzPct val="95454"/>
            </a:pPr>
            <a:r>
              <a:rPr lang="sv" sz="1050">
                <a:solidFill>
                  <a:srgbClr val="333333"/>
                </a:solidFill>
                <a:highlight>
                  <a:srgbClr val="FFFFFF"/>
                </a:highlight>
              </a:rPr>
              <a:t>A </a:t>
            </a:r>
            <a:r>
              <a:rPr i="1" lang="sv" sz="1050">
                <a:solidFill>
                  <a:srgbClr val="333333"/>
                </a:solidFill>
                <a:highlight>
                  <a:srgbClr val="FFFFFF"/>
                </a:highlight>
              </a:rPr>
              <a:t>Relationshipgroup</a:t>
            </a:r>
            <a:r>
              <a:rPr lang="sv" sz="1050">
                <a:solidFill>
                  <a:srgbClr val="333333"/>
                </a:solidFill>
                <a:highlight>
                  <a:srgbClr val="FFFFFF"/>
                </a:highlight>
              </a:rPr>
              <a:t> combines an </a:t>
            </a:r>
            <a:r>
              <a:rPr i="1" lang="sv" sz="1050">
                <a:solidFill>
                  <a:srgbClr val="333333"/>
                </a:solidFill>
                <a:highlight>
                  <a:srgbClr val="FFFFFF"/>
                </a:highlight>
              </a:rPr>
              <a:t>attribute-valuepair</a:t>
            </a:r>
            <a:r>
              <a:rPr lang="sv" sz="1050">
                <a:solidFill>
                  <a:srgbClr val="333333"/>
                </a:solidFill>
                <a:highlight>
                  <a:srgbClr val="FFFFFF"/>
                </a:highlight>
              </a:rPr>
              <a:t> with one or more other </a:t>
            </a:r>
            <a:r>
              <a:rPr i="1" lang="sv" sz="1050">
                <a:solidFill>
                  <a:srgbClr val="333333"/>
                </a:solidFill>
                <a:highlight>
                  <a:srgbClr val="FFFFFF"/>
                </a:highlight>
              </a:rPr>
              <a:t>attribute-valuepairs</a:t>
            </a:r>
            <a:r>
              <a:rPr lang="sv" sz="1050">
                <a:solidFill>
                  <a:srgbClr val="333333"/>
                </a:solidFill>
                <a:highlight>
                  <a:srgbClr val="FFFFFF"/>
                </a:highlight>
              </a:rPr>
              <a:t>. </a:t>
            </a:r>
            <a:r>
              <a:rPr i="1" lang="sv" sz="1050">
                <a:solidFill>
                  <a:srgbClr val="333333"/>
                </a:solidFill>
                <a:highlight>
                  <a:srgbClr val="FFFFFF"/>
                </a:highlight>
              </a:rPr>
              <a:t>Relationship groups</a:t>
            </a:r>
            <a:r>
              <a:rPr lang="sv" sz="1050">
                <a:solidFill>
                  <a:srgbClr val="333333"/>
                </a:solidFill>
                <a:highlight>
                  <a:srgbClr val="FFFFFF"/>
                </a:highlight>
              </a:rPr>
              <a:t> originated to add clarity to | Clinical finding | </a:t>
            </a:r>
            <a:r>
              <a:rPr i="1" lang="sv" sz="1050">
                <a:solidFill>
                  <a:srgbClr val="333333"/>
                </a:solidFill>
                <a:highlight>
                  <a:srgbClr val="FFFFFF"/>
                </a:highlight>
              </a:rPr>
              <a:t>concepts</a:t>
            </a:r>
            <a:r>
              <a:rPr lang="sv" sz="1050">
                <a:solidFill>
                  <a:srgbClr val="333333"/>
                </a:solidFill>
                <a:highlight>
                  <a:srgbClr val="FFFFFF"/>
                </a:highlight>
              </a:rPr>
              <a:t> which require multiple | ASSOCIATED MORPHOLOGY | attributes and multiple | FINDING SITE | attributes and to | Procedure | which require multiple | METHOD | attributes and multiple | PROCEDURE SITE | attributes.</a:t>
            </a:r>
          </a:p>
        </p:txBody>
      </p:sp>
      <p:sp>
        <p:nvSpPr>
          <p:cNvPr id="71" name="Shape 71"/>
          <p:cNvSpPr txBox="1"/>
          <p:nvPr/>
        </p:nvSpPr>
        <p:spPr>
          <a:xfrm>
            <a:off x="4536300" y="1651900"/>
            <a:ext cx="46077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800"/>
              </a:spcBef>
              <a:buNone/>
            </a:pPr>
            <a:r>
              <a:rPr lang="sv" sz="1050">
                <a:solidFill>
                  <a:srgbClr val="333333"/>
                </a:solidFill>
                <a:highlight>
                  <a:srgbClr val="FFFFFF"/>
                </a:highlight>
              </a:rPr>
              <a:t>In the clinical findings hierarchy: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sv" sz="1050">
                <a:solidFill>
                  <a:srgbClr val="333333"/>
                </a:solidFill>
                <a:highlight>
                  <a:srgbClr val="FFFFFF"/>
                </a:highlight>
              </a:rPr>
              <a:t>1. FINDING SITE and MORPHOLOGY are </a:t>
            </a:r>
            <a:r>
              <a:rPr lang="sv" sz="1050" u="sng">
                <a:solidFill>
                  <a:srgbClr val="333333"/>
                </a:solidFill>
                <a:highlight>
                  <a:srgbClr val="FFFFFF"/>
                </a:highlight>
              </a:rPr>
              <a:t>always</a:t>
            </a:r>
            <a:r>
              <a:rPr lang="sv" sz="1050">
                <a:solidFill>
                  <a:srgbClr val="333333"/>
                </a:solidFill>
                <a:highlight>
                  <a:srgbClr val="FFFFFF"/>
                </a:highlight>
              </a:rPr>
              <a:t> grouped where both present - and can be further grouped with OCCURRENCE where specified.</a:t>
            </a:r>
          </a:p>
          <a:p>
            <a:pPr lvl="0" rtl="0">
              <a:lnSpc>
                <a:spcPct val="115000"/>
              </a:lnSpc>
              <a:spcBef>
                <a:spcPts val="800"/>
              </a:spcBef>
              <a:buNone/>
            </a:pPr>
            <a:r>
              <a:rPr lang="sv" sz="1050">
                <a:solidFill>
                  <a:srgbClr val="333333"/>
                </a:solidFill>
                <a:highlight>
                  <a:srgbClr val="FFFFFF"/>
                </a:highlight>
              </a:rPr>
              <a:t>2. If more than one CAUSATIVE AGENT is present these are grouped with FINDING SITE and/or MORPHOLOGY - and can be further grouped with OCCURRENCE where specified.</a:t>
            </a:r>
          </a:p>
          <a:p>
            <a:pPr lvl="0" rtl="0">
              <a:lnSpc>
                <a:spcPct val="115000"/>
              </a:lnSpc>
              <a:spcBef>
                <a:spcPts val="800"/>
              </a:spcBef>
              <a:buNone/>
            </a:pPr>
            <a:r>
              <a:rPr lang="sv" sz="1050">
                <a:solidFill>
                  <a:srgbClr val="333333"/>
                </a:solidFill>
                <a:highlight>
                  <a:srgbClr val="FFFFFF"/>
                </a:highlight>
              </a:rPr>
              <a:t>3. If an Organism then it also has to have a pathological process within that role group - can be infectious or parasitic. </a:t>
            </a:r>
          </a:p>
          <a:p>
            <a:pPr lvl="0" rtl="0">
              <a:lnSpc>
                <a:spcPct val="115000"/>
              </a:lnSpc>
              <a:spcBef>
                <a:spcPts val="800"/>
              </a:spcBef>
              <a:buNone/>
            </a:pPr>
            <a:r>
              <a:rPr lang="sv" sz="1050">
                <a:solidFill>
                  <a:srgbClr val="333333"/>
                </a:solidFill>
                <a:highlight>
                  <a:srgbClr val="FFFFFF"/>
                </a:highlight>
              </a:rPr>
              <a:t>3. DUE_TO and AFTER are exclusively role group 0.</a:t>
            </a:r>
          </a:p>
          <a:p>
            <a:pPr lvl="0" rtl="0">
              <a:lnSpc>
                <a:spcPct val="115000"/>
              </a:lnSpc>
              <a:spcBef>
                <a:spcPts val="800"/>
              </a:spcBef>
              <a:buNone/>
            </a:pPr>
            <a:r>
              <a:rPr lang="sv" sz="1050">
                <a:solidFill>
                  <a:srgbClr val="333333"/>
                </a:solidFill>
                <a:highlight>
                  <a:srgbClr val="FFFFFF"/>
                </a:highlight>
              </a:rPr>
              <a:t>4. Clinical course is not role grouped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sv"/>
              <a:t>RG0 </a:t>
            </a:r>
            <a:r>
              <a:rPr lang="sv"/>
              <a:t>inconsistency</a:t>
            </a: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aphicFrame>
        <p:nvGraphicFramePr>
          <p:cNvPr id="78" name="Shape 78"/>
          <p:cNvGraphicFramePr/>
          <p:nvPr/>
        </p:nvGraphicFramePr>
        <p:xfrm>
          <a:off x="816212" y="1814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{3BA372E3-B8C1-489B-8690-8CAC0F993272}</a:tableStyleId>
              </a:tblPr>
              <a:tblGrid>
                <a:gridCol w="3739625"/>
                <a:gridCol w="1210800"/>
                <a:gridCol w="1134150"/>
                <a:gridCol w="1141800"/>
              </a:tblGrid>
              <a:tr h="6217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800"/>
                        </a:spcBef>
                        <a:buNone/>
                      </a:pPr>
                      <a:r>
                        <a:rPr b="1" lang="sv" sz="1050">
                          <a:solidFill>
                            <a:srgbClr val="333333"/>
                          </a:solidFill>
                        </a:rPr>
                        <a:t>Indicator</a:t>
                      </a:r>
                    </a:p>
                  </a:txBody>
                  <a:tcPr marT="66675" marB="66675" marR="95250" marL="95250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800"/>
                        </a:spcBef>
                        <a:buNone/>
                      </a:pPr>
                      <a:r>
                        <a:rPr b="1" lang="sv" sz="1050">
                          <a:solidFill>
                            <a:srgbClr val="333333"/>
                          </a:solidFill>
                        </a:rPr>
                        <a:t>404684003 | Clinical finding (finding) |</a:t>
                      </a:r>
                    </a:p>
                  </a:txBody>
                  <a:tcPr marT="66675" marB="66675" marR="95250" marL="95250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800"/>
                        </a:spcBef>
                        <a:buNone/>
                      </a:pPr>
                      <a:r>
                        <a:rPr b="1" lang="sv" sz="1050">
                          <a:solidFill>
                            <a:srgbClr val="333333"/>
                          </a:solidFill>
                        </a:rPr>
                        <a:t>71388002 | Procedure (procedure) |</a:t>
                      </a:r>
                    </a:p>
                  </a:txBody>
                  <a:tcPr marT="66675" marB="66675" marR="95250" marL="95250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800"/>
                        </a:spcBef>
                        <a:buNone/>
                      </a:pPr>
                      <a:r>
                        <a:rPr b="1" lang="sv" sz="1050">
                          <a:solidFill>
                            <a:srgbClr val="333333"/>
                          </a:solidFill>
                        </a:rPr>
                        <a:t>123038009 | Specimen (specimen) |</a:t>
                      </a:r>
                    </a:p>
                  </a:txBody>
                  <a:tcPr marT="66675" marB="66675" marR="95250" marL="95250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0F0F0"/>
                    </a:solidFill>
                  </a:tcPr>
                </a:tc>
              </a:tr>
              <a:tr h="4776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800"/>
                        </a:spcBef>
                        <a:buNone/>
                      </a:pPr>
                      <a:r>
                        <a:rPr lang="sv" sz="1050">
                          <a:solidFill>
                            <a:srgbClr val="333333"/>
                          </a:solidFill>
                        </a:rPr>
                        <a:t>Percentage of concepts with attribute relationships which have relationship group 0 in distribution (inferred) form (i.e. the rest do not)</a:t>
                      </a:r>
                    </a:p>
                  </a:txBody>
                  <a:tcPr marT="66675" marB="66675" marR="95250" marL="95250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800"/>
                        </a:spcBef>
                        <a:buNone/>
                      </a:pPr>
                      <a:r>
                        <a:rPr lang="sv" sz="1050">
                          <a:solidFill>
                            <a:srgbClr val="333333"/>
                          </a:solidFill>
                        </a:rPr>
                        <a:t>63 %</a:t>
                      </a:r>
                    </a:p>
                  </a:txBody>
                  <a:tcPr marT="66675" marB="66675" marR="95250" marL="95250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800"/>
                        </a:spcBef>
                        <a:buNone/>
                      </a:pPr>
                      <a:r>
                        <a:rPr lang="sv" sz="1050">
                          <a:solidFill>
                            <a:srgbClr val="333333"/>
                          </a:solidFill>
                        </a:rPr>
                        <a:t>40 %</a:t>
                      </a:r>
                    </a:p>
                  </a:txBody>
                  <a:tcPr marT="66675" marB="66675" marR="95250" marL="95250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800"/>
                        </a:spcBef>
                        <a:buNone/>
                      </a:pPr>
                      <a:r>
                        <a:rPr lang="sv" sz="1050">
                          <a:solidFill>
                            <a:srgbClr val="333333"/>
                          </a:solidFill>
                        </a:rPr>
                        <a:t>30 %</a:t>
                      </a:r>
                    </a:p>
                  </a:txBody>
                  <a:tcPr marT="66675" marB="66675" marR="95250" marL="95250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6217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800"/>
                        </a:spcBef>
                        <a:buNone/>
                      </a:pPr>
                      <a:r>
                        <a:rPr lang="sv" sz="1050">
                          <a:solidFill>
                            <a:srgbClr val="333333"/>
                          </a:solidFill>
                        </a:rPr>
                        <a:t>Percentage of concepts with attribute relationships which have relationship group 0 in stated form (i.e. the rest do not)</a:t>
                      </a:r>
                    </a:p>
                  </a:txBody>
                  <a:tcPr marT="66675" marB="66675" marR="95250" marL="95250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800"/>
                        </a:spcBef>
                        <a:buNone/>
                      </a:pPr>
                      <a:r>
                        <a:rPr lang="sv" sz="1050">
                          <a:solidFill>
                            <a:srgbClr val="333333"/>
                          </a:solidFill>
                        </a:rPr>
                        <a:t>47 %</a:t>
                      </a:r>
                    </a:p>
                  </a:txBody>
                  <a:tcPr marT="66675" marB="66675" marR="95250" marL="95250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800"/>
                        </a:spcBef>
                        <a:buNone/>
                      </a:pPr>
                      <a:r>
                        <a:rPr lang="sv" sz="1050">
                          <a:solidFill>
                            <a:srgbClr val="333333"/>
                          </a:solidFill>
                        </a:rPr>
                        <a:t>28 %</a:t>
                      </a:r>
                    </a:p>
                  </a:txBody>
                  <a:tcPr marT="66675" marB="66675" marR="95250" marL="95250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800"/>
                        </a:spcBef>
                        <a:buNone/>
                      </a:pPr>
                      <a:r>
                        <a:rPr lang="sv" sz="1050">
                          <a:solidFill>
                            <a:srgbClr val="333333"/>
                          </a:solidFill>
                        </a:rPr>
                        <a:t>28 %</a:t>
                      </a:r>
                      <a:br>
                        <a:rPr lang="sv" sz="1050">
                          <a:solidFill>
                            <a:srgbClr val="333333"/>
                          </a:solidFill>
                        </a:rPr>
                      </a:br>
                      <a:br>
                        <a:rPr lang="sv" sz="1050">
                          <a:solidFill>
                            <a:srgbClr val="333333"/>
                          </a:solidFill>
                        </a:rPr>
                      </a:br>
                    </a:p>
                  </a:txBody>
                  <a:tcPr marT="66675" marB="66675" marR="95250" marL="95250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sv"/>
              <a:t>Scope/size of problem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sv"/>
              <a:t>31 673 concepts with single relationship in RG0</a:t>
            </a:r>
          </a:p>
          <a:p>
            <a:pPr indent="-228600" lvl="0" marL="457200" rtl="0">
              <a:spcBef>
                <a:spcPts val="0"/>
              </a:spcBef>
            </a:pPr>
            <a:r>
              <a:rPr lang="sv"/>
              <a:t>T</a:t>
            </a:r>
            <a:r>
              <a:rPr lang="sv"/>
              <a:t>wo or more relationships in RG0</a:t>
            </a:r>
          </a:p>
          <a:p>
            <a:pPr indent="-228600" lvl="0" marL="457200" rtl="0">
              <a:spcBef>
                <a:spcPts val="0"/>
              </a:spcBef>
            </a:pPr>
            <a:r>
              <a:rPr lang="sv"/>
              <a:t>1 690 active concepts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sv"/>
              <a:t>Not counting IsA, “Never grouped”, non-defining, sub-hierarchies with known proposed/implemented models (infections, hypersensitivity, education procedures, total ~ 1 000 concepts)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sv"/>
              <a:t>Other proposed/implemented models might exist, upper bound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sv"/>
              <a:t>Small test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sv"/>
              <a:t>Sample of 100 concepts with 2 or more RG0 relationships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>
              <a:spcBef>
                <a:spcPts val="0"/>
              </a:spcBef>
            </a:pPr>
            <a:r>
              <a:rPr lang="sv"/>
              <a:t>Chi2 = 78.189, p ≈ 0</a:t>
            </a:r>
          </a:p>
        </p:txBody>
      </p:sp>
      <p:graphicFrame>
        <p:nvGraphicFramePr>
          <p:cNvPr id="91" name="Shape 91"/>
          <p:cNvGraphicFramePr/>
          <p:nvPr/>
        </p:nvGraphicFramePr>
        <p:xfrm>
          <a:off x="952500" y="21784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{F2E6BE52-21C7-4ADE-95A2-C7EE45D67855}</a:tableStyleId>
              </a:tblPr>
              <a:tblGrid>
                <a:gridCol w="2413000"/>
                <a:gridCol w="2413000"/>
                <a:gridCol w="2413000"/>
              </a:tblGrid>
              <a:tr h="3873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sv"/>
                        <a:t>reviewer 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sv"/>
                        <a:t>reviewer 2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sv"/>
                        <a:t>join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sv"/>
                        <a:t>93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sv"/>
                        <a:t>29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sv"/>
                        <a:t>self group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sv"/>
                        <a:t>5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sv"/>
                        <a:t>56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sv"/>
              <a:t>Proposal - 1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sv"/>
              <a:t>Always explicit relationship grouping (RG1+) - no more implicit grouping</a:t>
            </a:r>
          </a:p>
          <a:p>
            <a:pPr indent="-228600" lvl="0" marL="457200" rtl="0">
              <a:spcBef>
                <a:spcPts val="0"/>
              </a:spcBef>
            </a:pPr>
            <a:r>
              <a:rPr lang="sv"/>
              <a:t>Always grouping of Clinical finding, Procedure, Specimen, Situation, </a:t>
            </a:r>
            <a:r>
              <a:rPr lang="sv"/>
              <a:t>Pharmaceutical/Biological products (new model) </a:t>
            </a:r>
            <a:r>
              <a:rPr lang="sv"/>
              <a:t>etc. hierarchy relationships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sv"/>
              <a:t>A one-time transform to move RG0 relationships to RG1+ for these hierarchies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sv"/>
              <a:t>Particularly, a single relationship in RG0 is explicitly “self grouped”</a:t>
            </a:r>
          </a:p>
          <a:p>
            <a:pPr indent="-228600" lvl="0" marL="457200" rtl="0">
              <a:spcBef>
                <a:spcPts val="0"/>
              </a:spcBef>
            </a:pPr>
            <a:r>
              <a:rPr lang="sv"/>
              <a:t>Relationship group 0 means not relationship grouped: </a:t>
            </a:r>
            <a:r>
              <a:rPr lang="sv"/>
              <a:t>Pharmaceutical/ Biological products (old model), </a:t>
            </a:r>
            <a:r>
              <a:rPr lang="sv"/>
              <a:t>Observables, Anatomy, etc.</a:t>
            </a: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</a:pPr>
            <a:r>
              <a:rPr lang="sv"/>
              <a:t>Proposal to be used with other consistency-improving measures: e.g. proximal-primitive modeling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sv"/>
              <a:t>Proposal - 2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sv"/>
              <a:t>Benefit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sv"/>
              <a:t>Simplified guidance, simplified MRCM, simplified logic interpretation (OWL transformation)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sv"/>
              <a:t>Identify and improve the consistency for role grouping</a:t>
            </a:r>
          </a:p>
          <a:p>
            <a:pPr indent="-228600" lvl="0" marL="457200" rtl="0">
              <a:spcBef>
                <a:spcPts val="0"/>
              </a:spcBef>
            </a:pPr>
            <a:r>
              <a:rPr lang="sv"/>
              <a:t>Drawback</a:t>
            </a:r>
          </a:p>
          <a:p>
            <a:pPr indent="-228600" lvl="1" marL="914400" rtl="0">
              <a:spcBef>
                <a:spcPts val="0"/>
              </a:spcBef>
            </a:pPr>
            <a:r>
              <a:rPr lang="sv"/>
              <a:t>Manual review of the 1690 RG0 concepts(?)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sv"/>
              <a:t>Consequences for modeling and post-coordination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sv"/>
              <a:t>Consequences for MRCM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sv"/>
              <a:t>Proposal - 3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sv"/>
              <a:t>For discussion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sv"/>
              <a:t>Should we have a Condition/Process part interpretation of relationship groups?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sv"/>
              <a:t>How to manage specific cases: e.g. multiple finding sites (757 2+ finding sites in one group)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sv"/>
              <a:t>Consistency with current RG1+ concepts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