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2">
  <p:sldMasterIdLst>
    <p:sldMasterId id="2147483648" r:id="rId1"/>
  </p:sldMasterIdLst>
  <p:sldIdLst>
    <p:sldId id="256" r:id="rId2"/>
    <p:sldId id="257" r:id="rId3"/>
    <p:sldId id="258" r:id="rId4"/>
    <p:sldId id="263" r:id="rId5"/>
    <p:sldId id="259" r:id="rId6"/>
    <p:sldId id="260" r:id="rId7"/>
    <p:sldId id="262" r:id="rId8"/>
    <p:sldId id="264" r:id="rId9"/>
    <p:sldId id="265" r:id="rId10"/>
    <p:sldId id="266" r:id="rId11"/>
    <p:sldId id="267" r:id="rId12"/>
    <p:sldId id="268" r:id="rId13"/>
    <p:sldId id="269" r:id="rId14"/>
    <p:sldId id="270" r:id="rId15"/>
    <p:sldId id="271" r:id="rId16"/>
    <p:sldId id="272"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973"/>
    <p:restoredTop sz="94626"/>
  </p:normalViewPr>
  <p:slideViewPr>
    <p:cSldViewPr snapToGrid="0" snapToObjects="1">
      <p:cViewPr>
        <p:scale>
          <a:sx n="100" d="100"/>
          <a:sy n="100" d="100"/>
        </p:scale>
        <p:origin x="1576" y="143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8D42501-6C81-E246-AE0E-AD1FE9CE7189}" type="datetimeFigureOut">
              <a:rPr lang="en-US" smtClean="0"/>
              <a:t>2/15/17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CADD26-384B-A24E-9BE3-A7742735921E}" type="slidenum">
              <a:rPr lang="en-US" smtClean="0"/>
              <a:t>‹#›</a:t>
            </a:fld>
            <a:endParaRPr lang="en-US"/>
          </a:p>
        </p:txBody>
      </p:sp>
    </p:spTree>
    <p:extLst>
      <p:ext uri="{BB962C8B-B14F-4D97-AF65-F5344CB8AC3E}">
        <p14:creationId xmlns:p14="http://schemas.microsoft.com/office/powerpoint/2010/main" val="8199154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8D42501-6C81-E246-AE0E-AD1FE9CE7189}" type="datetimeFigureOut">
              <a:rPr lang="en-US" smtClean="0"/>
              <a:t>2/15/17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CADD26-384B-A24E-9BE3-A7742735921E}" type="slidenum">
              <a:rPr lang="en-US" smtClean="0"/>
              <a:t>‹#›</a:t>
            </a:fld>
            <a:endParaRPr lang="en-US"/>
          </a:p>
        </p:txBody>
      </p:sp>
    </p:spTree>
    <p:extLst>
      <p:ext uri="{BB962C8B-B14F-4D97-AF65-F5344CB8AC3E}">
        <p14:creationId xmlns:p14="http://schemas.microsoft.com/office/powerpoint/2010/main" val="20927319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8D42501-6C81-E246-AE0E-AD1FE9CE7189}" type="datetimeFigureOut">
              <a:rPr lang="en-US" smtClean="0"/>
              <a:t>2/15/17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CADD26-384B-A24E-9BE3-A7742735921E}" type="slidenum">
              <a:rPr lang="en-US" smtClean="0"/>
              <a:t>‹#›</a:t>
            </a:fld>
            <a:endParaRPr lang="en-US"/>
          </a:p>
        </p:txBody>
      </p:sp>
    </p:spTree>
    <p:extLst>
      <p:ext uri="{BB962C8B-B14F-4D97-AF65-F5344CB8AC3E}">
        <p14:creationId xmlns:p14="http://schemas.microsoft.com/office/powerpoint/2010/main" val="10591836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8D42501-6C81-E246-AE0E-AD1FE9CE7189}" type="datetimeFigureOut">
              <a:rPr lang="en-US" smtClean="0"/>
              <a:t>2/15/17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CADD26-384B-A24E-9BE3-A7742735921E}" type="slidenum">
              <a:rPr lang="en-US" smtClean="0"/>
              <a:t>‹#›</a:t>
            </a:fld>
            <a:endParaRPr lang="en-US"/>
          </a:p>
        </p:txBody>
      </p:sp>
    </p:spTree>
    <p:extLst>
      <p:ext uri="{BB962C8B-B14F-4D97-AF65-F5344CB8AC3E}">
        <p14:creationId xmlns:p14="http://schemas.microsoft.com/office/powerpoint/2010/main" val="20643764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8D42501-6C81-E246-AE0E-AD1FE9CE7189}" type="datetimeFigureOut">
              <a:rPr lang="en-US" smtClean="0"/>
              <a:t>2/15/17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CADD26-384B-A24E-9BE3-A7742735921E}" type="slidenum">
              <a:rPr lang="en-US" smtClean="0"/>
              <a:t>‹#›</a:t>
            </a:fld>
            <a:endParaRPr lang="en-US"/>
          </a:p>
        </p:txBody>
      </p:sp>
    </p:spTree>
    <p:extLst>
      <p:ext uri="{BB962C8B-B14F-4D97-AF65-F5344CB8AC3E}">
        <p14:creationId xmlns:p14="http://schemas.microsoft.com/office/powerpoint/2010/main" val="12283706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838200" y="1825625"/>
            <a:ext cx="361768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8D42501-6C81-E246-AE0E-AD1FE9CE7189}" type="datetimeFigureOut">
              <a:rPr lang="en-US" smtClean="0"/>
              <a:t>2/15/17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CADD26-384B-A24E-9BE3-A7742735921E}" type="slidenum">
              <a:rPr lang="en-US" smtClean="0"/>
              <a:t>‹#›</a:t>
            </a:fld>
            <a:endParaRPr lang="en-US"/>
          </a:p>
        </p:txBody>
      </p:sp>
      <p:sp>
        <p:nvSpPr>
          <p:cNvPr id="8" name="Content Placeholder 2"/>
          <p:cNvSpPr>
            <a:spLocks noGrp="1"/>
          </p:cNvSpPr>
          <p:nvPr>
            <p:ph sz="half" idx="13"/>
          </p:nvPr>
        </p:nvSpPr>
        <p:spPr>
          <a:xfrm>
            <a:off x="4764314" y="1825625"/>
            <a:ext cx="3617686" cy="435133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Content Placeholder 2"/>
          <p:cNvSpPr>
            <a:spLocks noGrp="1"/>
          </p:cNvSpPr>
          <p:nvPr>
            <p:ph sz="half" idx="14"/>
          </p:nvPr>
        </p:nvSpPr>
        <p:spPr>
          <a:xfrm>
            <a:off x="8574314" y="1825625"/>
            <a:ext cx="361768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656361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8D42501-6C81-E246-AE0E-AD1FE9CE7189}" type="datetimeFigureOut">
              <a:rPr lang="en-US" smtClean="0"/>
              <a:t>2/15/17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4CADD26-384B-A24E-9BE3-A7742735921E}" type="slidenum">
              <a:rPr lang="en-US" smtClean="0"/>
              <a:t>‹#›</a:t>
            </a:fld>
            <a:endParaRPr lang="en-US"/>
          </a:p>
        </p:txBody>
      </p:sp>
    </p:spTree>
    <p:extLst>
      <p:ext uri="{BB962C8B-B14F-4D97-AF65-F5344CB8AC3E}">
        <p14:creationId xmlns:p14="http://schemas.microsoft.com/office/powerpoint/2010/main" val="13087369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8D42501-6C81-E246-AE0E-AD1FE9CE7189}" type="datetimeFigureOut">
              <a:rPr lang="en-US" smtClean="0"/>
              <a:t>2/15/17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4CADD26-384B-A24E-9BE3-A7742735921E}" type="slidenum">
              <a:rPr lang="en-US" smtClean="0"/>
              <a:t>‹#›</a:t>
            </a:fld>
            <a:endParaRPr lang="en-US"/>
          </a:p>
        </p:txBody>
      </p:sp>
    </p:spTree>
    <p:extLst>
      <p:ext uri="{BB962C8B-B14F-4D97-AF65-F5344CB8AC3E}">
        <p14:creationId xmlns:p14="http://schemas.microsoft.com/office/powerpoint/2010/main" val="14137001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8D42501-6C81-E246-AE0E-AD1FE9CE7189}" type="datetimeFigureOut">
              <a:rPr lang="en-US" smtClean="0"/>
              <a:t>2/15/17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4CADD26-384B-A24E-9BE3-A7742735921E}" type="slidenum">
              <a:rPr lang="en-US" smtClean="0"/>
              <a:t>‹#›</a:t>
            </a:fld>
            <a:endParaRPr lang="en-US"/>
          </a:p>
        </p:txBody>
      </p:sp>
    </p:spTree>
    <p:extLst>
      <p:ext uri="{BB962C8B-B14F-4D97-AF65-F5344CB8AC3E}">
        <p14:creationId xmlns:p14="http://schemas.microsoft.com/office/powerpoint/2010/main" val="2998884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8D42501-6C81-E246-AE0E-AD1FE9CE7189}" type="datetimeFigureOut">
              <a:rPr lang="en-US" smtClean="0"/>
              <a:t>2/15/17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CADD26-384B-A24E-9BE3-A7742735921E}" type="slidenum">
              <a:rPr lang="en-US" smtClean="0"/>
              <a:t>‹#›</a:t>
            </a:fld>
            <a:endParaRPr lang="en-US"/>
          </a:p>
        </p:txBody>
      </p:sp>
    </p:spTree>
    <p:extLst>
      <p:ext uri="{BB962C8B-B14F-4D97-AF65-F5344CB8AC3E}">
        <p14:creationId xmlns:p14="http://schemas.microsoft.com/office/powerpoint/2010/main" val="813285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8D42501-6C81-E246-AE0E-AD1FE9CE7189}" type="datetimeFigureOut">
              <a:rPr lang="en-US" smtClean="0"/>
              <a:t>2/15/17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CADD26-384B-A24E-9BE3-A7742735921E}" type="slidenum">
              <a:rPr lang="en-US" smtClean="0"/>
              <a:t>‹#›</a:t>
            </a:fld>
            <a:endParaRPr lang="en-US"/>
          </a:p>
        </p:txBody>
      </p:sp>
    </p:spTree>
    <p:extLst>
      <p:ext uri="{BB962C8B-B14F-4D97-AF65-F5344CB8AC3E}">
        <p14:creationId xmlns:p14="http://schemas.microsoft.com/office/powerpoint/2010/main" val="108939077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8D42501-6C81-E246-AE0E-AD1FE9CE7189}" type="datetimeFigureOut">
              <a:rPr lang="en-US" smtClean="0"/>
              <a:t>2/15/17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4CADD26-384B-A24E-9BE3-A7742735921E}" type="slidenum">
              <a:rPr lang="en-US" smtClean="0"/>
              <a:t>‹#›</a:t>
            </a:fld>
            <a:endParaRPr lang="en-US"/>
          </a:p>
        </p:txBody>
      </p:sp>
    </p:spTree>
    <p:extLst>
      <p:ext uri="{BB962C8B-B14F-4D97-AF65-F5344CB8AC3E}">
        <p14:creationId xmlns:p14="http://schemas.microsoft.com/office/powerpoint/2010/main" val="10789654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_ftn1"/><Relationship Id="rId3" Type="http://schemas.openxmlformats.org/officeDocument/2006/relationships/hyperlink" Target="#_ftnref1"/></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14.xml.rels><?xml version="1.0" encoding="UTF-8" standalone="yes"?>
<Relationships xmlns="http://schemas.openxmlformats.org/package/2006/relationships"><Relationship Id="rId3" Type="http://schemas.openxmlformats.org/officeDocument/2006/relationships/image" Target="../media/image3.jpg"/><Relationship Id="rId4" Type="http://schemas.openxmlformats.org/officeDocument/2006/relationships/image" Target="../media/image4.jpg"/><Relationship Id="rId1" Type="http://schemas.openxmlformats.org/officeDocument/2006/relationships/slideLayout" Target="../slideLayouts/slideLayout4.xml"/><Relationship Id="rId2" Type="http://schemas.openxmlformats.org/officeDocument/2006/relationships/image" Target="../media/image2.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ECE update to EAG</a:t>
            </a:r>
            <a:endParaRPr lang="en-US" dirty="0"/>
          </a:p>
        </p:txBody>
      </p:sp>
      <p:sp>
        <p:nvSpPr>
          <p:cNvPr id="3" name="Subtitle 2"/>
          <p:cNvSpPr>
            <a:spLocks noGrp="1"/>
          </p:cNvSpPr>
          <p:nvPr>
            <p:ph type="subTitle" idx="1"/>
          </p:nvPr>
        </p:nvSpPr>
        <p:spPr/>
        <p:txBody>
          <a:bodyPr/>
          <a:lstStyle/>
          <a:p>
            <a:r>
              <a:rPr lang="en-US" dirty="0" smtClean="0"/>
              <a:t>February 17, 2017</a:t>
            </a:r>
          </a:p>
          <a:p>
            <a:r>
              <a:rPr lang="en-US" dirty="0" smtClean="0"/>
              <a:t>Bruce Goldberg, MD, PhD</a:t>
            </a:r>
            <a:endParaRPr lang="en-US" dirty="0"/>
          </a:p>
        </p:txBody>
      </p:sp>
    </p:spTree>
    <p:extLst>
      <p:ext uri="{BB962C8B-B14F-4D97-AF65-F5344CB8AC3E}">
        <p14:creationId xmlns:p14="http://schemas.microsoft.com/office/powerpoint/2010/main" val="120815977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a:t>Background</a:t>
            </a:r>
            <a:r>
              <a:rPr lang="en-US" dirty="0"/>
              <a:t> </a:t>
            </a:r>
          </a:p>
        </p:txBody>
      </p:sp>
      <p:sp>
        <p:nvSpPr>
          <p:cNvPr id="5" name="Content Placeholder 4"/>
          <p:cNvSpPr>
            <a:spLocks noGrp="1"/>
          </p:cNvSpPr>
          <p:nvPr>
            <p:ph idx="1"/>
          </p:nvPr>
        </p:nvSpPr>
        <p:spPr/>
        <p:txBody>
          <a:bodyPr>
            <a:normAutofit fontScale="85000" lnSpcReduction="20000"/>
          </a:bodyPr>
          <a:lstStyle/>
          <a:p>
            <a:r>
              <a:rPr lang="en-US" dirty="0"/>
              <a:t>From a historical perspective, allergic conditions were initially represented in SNOMED CT as three partially related hierarchies of Disorder due to allergic reaction, Allergy (modeled using has definitional manifestation = allergic reaction) and allergic </a:t>
            </a:r>
            <a:r>
              <a:rPr lang="en-US" dirty="0" smtClean="0"/>
              <a:t>reaction.</a:t>
            </a:r>
          </a:p>
          <a:p>
            <a:r>
              <a:rPr lang="en-US" dirty="0" smtClean="0"/>
              <a:t>The </a:t>
            </a:r>
            <a:r>
              <a:rPr lang="en-US" dirty="0"/>
              <a:t>first major revision of allergy content was accomplished in 2006 as an attempt to harmonize this area with the WAO/ EAACI nomenclature of allergic disease which specifies a broad domain of hypersensitivity while emphasizing the distinction between allergy (immune hypersensitivity) and non-immunologic hypersensitivity (</a:t>
            </a:r>
            <a:r>
              <a:rPr lang="en-US" dirty="0" smtClean="0"/>
              <a:t>pseudoallergy). </a:t>
            </a:r>
          </a:p>
          <a:p>
            <a:r>
              <a:rPr lang="en-US" dirty="0"/>
              <a:t>H</a:t>
            </a:r>
            <a:r>
              <a:rPr lang="en-US" dirty="0" smtClean="0"/>
              <a:t>ypersensitivity </a:t>
            </a:r>
            <a:r>
              <a:rPr lang="en-US" dirty="0"/>
              <a:t>disorder was created as a parent of the 3 allergy hierarchies as well as a pseudoallergy </a:t>
            </a:r>
            <a:r>
              <a:rPr lang="en-US" dirty="0" smtClean="0"/>
              <a:t>hierarchy.</a:t>
            </a:r>
          </a:p>
          <a:p>
            <a:r>
              <a:rPr lang="en-US" dirty="0" smtClean="0"/>
              <a:t>A </a:t>
            </a:r>
            <a:r>
              <a:rPr lang="en-US" dirty="0"/>
              <a:t>decision was made to redefine the top-level hierarchies using pathological processes (hypersensitivity process, allergic process, pseudoallergic process) analogous to the method used to define the similar </a:t>
            </a:r>
            <a:r>
              <a:rPr lang="en-US" dirty="0" smtClean="0"/>
              <a:t>autoimmune disease. </a:t>
            </a:r>
            <a:endParaRPr lang="en-US" dirty="0"/>
          </a:p>
        </p:txBody>
      </p:sp>
    </p:spTree>
    <p:extLst>
      <p:ext uri="{BB962C8B-B14F-4D97-AF65-F5344CB8AC3E}">
        <p14:creationId xmlns:p14="http://schemas.microsoft.com/office/powerpoint/2010/main" val="12886729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Evolution of allergy models</a:t>
            </a:r>
            <a:r>
              <a:rPr lang="en-US" dirty="0"/>
              <a:t> </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87730538"/>
              </p:ext>
            </p:extLst>
          </p:nvPr>
        </p:nvGraphicFramePr>
        <p:xfrm>
          <a:off x="1772331" y="4528456"/>
          <a:ext cx="5937250" cy="1361695"/>
        </p:xfrm>
        <a:graphic>
          <a:graphicData uri="http://schemas.openxmlformats.org/drawingml/2006/table">
            <a:tbl>
              <a:tblPr firstRow="1" firstCol="1" bandRow="1">
                <a:tableStyleId>{5C22544A-7EE6-4342-B048-85BDC9FD1C3A}</a:tableStyleId>
              </a:tblPr>
              <a:tblGrid>
                <a:gridCol w="2968625"/>
                <a:gridCol w="2968625"/>
              </a:tblGrid>
              <a:tr h="272339">
                <a:tc>
                  <a:txBody>
                    <a:bodyPr/>
                    <a:lstStyle/>
                    <a:p>
                      <a:pPr marL="0" marR="0">
                        <a:spcBef>
                          <a:spcPts val="0"/>
                        </a:spcBef>
                        <a:spcAft>
                          <a:spcPts val="0"/>
                        </a:spcAft>
                      </a:pPr>
                      <a:r>
                        <a:rPr lang="en-US" sz="1200">
                          <a:effectLst/>
                        </a:rPr>
                        <a:t>FSN format</a:t>
                      </a:r>
                      <a:endParaRPr lang="en-US" sz="1200">
                        <a:effectLst/>
                        <a:latin typeface="Calibri" charset="0"/>
                        <a:ea typeface="Calibri" charset="0"/>
                        <a:cs typeface="Times New Roman" charset="0"/>
                      </a:endParaRPr>
                    </a:p>
                  </a:txBody>
                  <a:tcPr marL="68580" marR="68580" marT="0" marB="0"/>
                </a:tc>
                <a:tc>
                  <a:txBody>
                    <a:bodyPr/>
                    <a:lstStyle/>
                    <a:p>
                      <a:pPr marL="0" marR="0">
                        <a:spcBef>
                          <a:spcPts val="0"/>
                        </a:spcBef>
                        <a:spcAft>
                          <a:spcPts val="0"/>
                        </a:spcAft>
                      </a:pPr>
                      <a:r>
                        <a:rPr lang="en-US" sz="1200" dirty="0" smtClean="0">
                          <a:effectLst/>
                        </a:rPr>
                        <a:t>Interpretation</a:t>
                      </a:r>
                      <a:endParaRPr lang="en-US" sz="1200" dirty="0">
                        <a:effectLst/>
                        <a:latin typeface="Calibri" charset="0"/>
                        <a:ea typeface="Calibri" charset="0"/>
                        <a:cs typeface="Times New Roman" charset="0"/>
                      </a:endParaRPr>
                    </a:p>
                  </a:txBody>
                  <a:tcPr marL="68580" marR="68580" marT="0" marB="0"/>
                </a:tc>
              </a:tr>
              <a:tr h="272339">
                <a:tc>
                  <a:txBody>
                    <a:bodyPr/>
                    <a:lstStyle/>
                    <a:p>
                      <a:pPr marL="0" marR="0">
                        <a:spcBef>
                          <a:spcPts val="0"/>
                        </a:spcBef>
                        <a:spcAft>
                          <a:spcPts val="0"/>
                        </a:spcAft>
                      </a:pPr>
                      <a:r>
                        <a:rPr lang="en-US" sz="1200">
                          <a:effectLst/>
                        </a:rPr>
                        <a:t>Allergy (to X), (X) allergy</a:t>
                      </a:r>
                      <a:endParaRPr lang="en-US" sz="1200">
                        <a:effectLst/>
                        <a:latin typeface="Calibri" charset="0"/>
                        <a:ea typeface="Calibri" charset="0"/>
                        <a:cs typeface="Times New Roman" charset="0"/>
                      </a:endParaRPr>
                    </a:p>
                  </a:txBody>
                  <a:tcPr marL="68580" marR="68580" marT="0" marB="0"/>
                </a:tc>
                <a:tc>
                  <a:txBody>
                    <a:bodyPr/>
                    <a:lstStyle/>
                    <a:p>
                      <a:pPr marL="0" marR="0">
                        <a:spcBef>
                          <a:spcPts val="0"/>
                        </a:spcBef>
                        <a:spcAft>
                          <a:spcPts val="0"/>
                        </a:spcAft>
                      </a:pPr>
                      <a:r>
                        <a:rPr lang="en-US" sz="1200" smtClean="0">
                          <a:effectLst/>
                        </a:rPr>
                        <a:t>Pathological disposition</a:t>
                      </a:r>
                      <a:endParaRPr lang="en-US" sz="1200">
                        <a:effectLst/>
                        <a:latin typeface="Calibri" charset="0"/>
                        <a:ea typeface="Calibri" charset="0"/>
                        <a:cs typeface="Times New Roman" charset="0"/>
                      </a:endParaRPr>
                    </a:p>
                  </a:txBody>
                  <a:tcPr marL="68580" marR="68580" marT="0" marB="0"/>
                </a:tc>
              </a:tr>
              <a:tr h="272339">
                <a:tc>
                  <a:txBody>
                    <a:bodyPr/>
                    <a:lstStyle/>
                    <a:p>
                      <a:pPr marL="0" marR="0">
                        <a:spcBef>
                          <a:spcPts val="0"/>
                        </a:spcBef>
                        <a:spcAft>
                          <a:spcPts val="0"/>
                        </a:spcAft>
                      </a:pPr>
                      <a:r>
                        <a:rPr lang="en-US" sz="1200" dirty="0">
                          <a:effectLst/>
                        </a:rPr>
                        <a:t>Allergic reaction (to X)</a:t>
                      </a:r>
                      <a:endParaRPr lang="en-US" sz="1200" dirty="0">
                        <a:effectLst/>
                        <a:latin typeface="Calibri" charset="0"/>
                        <a:ea typeface="Calibri" charset="0"/>
                        <a:cs typeface="Times New Roman" charset="0"/>
                      </a:endParaRPr>
                    </a:p>
                  </a:txBody>
                  <a:tcPr marL="68580" marR="68580" marT="0" marB="0"/>
                </a:tc>
                <a:tc>
                  <a:txBody>
                    <a:bodyPr/>
                    <a:lstStyle/>
                    <a:p>
                      <a:pPr marL="0" marR="0">
                        <a:spcBef>
                          <a:spcPts val="0"/>
                        </a:spcBef>
                        <a:spcAft>
                          <a:spcPts val="0"/>
                        </a:spcAft>
                      </a:pPr>
                      <a:r>
                        <a:rPr lang="en-US" sz="1200" dirty="0" smtClean="0">
                          <a:effectLst/>
                        </a:rPr>
                        <a:t>Pathological process</a:t>
                      </a:r>
                      <a:endParaRPr lang="en-US" sz="1200" dirty="0">
                        <a:effectLst/>
                        <a:latin typeface="Calibri" charset="0"/>
                        <a:ea typeface="Calibri" charset="0"/>
                        <a:cs typeface="Times New Roman" charset="0"/>
                      </a:endParaRPr>
                    </a:p>
                  </a:txBody>
                  <a:tcPr marL="68580" marR="68580" marT="0" marB="0"/>
                </a:tc>
              </a:tr>
              <a:tr h="544678">
                <a:tc>
                  <a:txBody>
                    <a:bodyPr/>
                    <a:lstStyle/>
                    <a:p>
                      <a:pPr marL="0" marR="0">
                        <a:spcBef>
                          <a:spcPts val="0"/>
                        </a:spcBef>
                        <a:spcAft>
                          <a:spcPts val="0"/>
                        </a:spcAft>
                      </a:pPr>
                      <a:r>
                        <a:rPr lang="en-US" sz="1200" dirty="0">
                          <a:effectLst/>
                        </a:rPr>
                        <a:t>Allergic disease (due to X) e.g. allergic rhinitis due to pollen</a:t>
                      </a:r>
                      <a:endParaRPr lang="en-US" sz="1200" dirty="0">
                        <a:effectLst/>
                        <a:latin typeface="Calibri" charset="0"/>
                        <a:ea typeface="Calibri" charset="0"/>
                        <a:cs typeface="Times New Roman" charset="0"/>
                      </a:endParaRPr>
                    </a:p>
                  </a:txBody>
                  <a:tcPr marL="68580" marR="68580" marT="0" marB="0"/>
                </a:tc>
                <a:tc>
                  <a:txBody>
                    <a:bodyPr/>
                    <a:lstStyle/>
                    <a:p>
                      <a:pPr marL="0" marR="0">
                        <a:spcBef>
                          <a:spcPts val="0"/>
                        </a:spcBef>
                        <a:spcAft>
                          <a:spcPts val="0"/>
                        </a:spcAft>
                      </a:pPr>
                      <a:r>
                        <a:rPr lang="en-US" sz="1200" dirty="0" smtClean="0">
                          <a:effectLst/>
                        </a:rPr>
                        <a:t>Pathological disposition or process</a:t>
                      </a:r>
                      <a:endParaRPr lang="en-US" sz="1200" dirty="0">
                        <a:effectLst/>
                        <a:latin typeface="Calibri" charset="0"/>
                        <a:ea typeface="Calibri" charset="0"/>
                        <a:cs typeface="Times New Roman" charset="0"/>
                      </a:endParaRPr>
                    </a:p>
                  </a:txBody>
                  <a:tcPr marL="68580" marR="68580" marT="0" marB="0"/>
                </a:tc>
              </a:tr>
            </a:tbl>
          </a:graphicData>
        </a:graphic>
      </p:graphicFrame>
      <p:sp>
        <p:nvSpPr>
          <p:cNvPr id="5" name="Rectangle 1"/>
          <p:cNvSpPr>
            <a:spLocks noChangeArrowheads="1"/>
          </p:cNvSpPr>
          <p:nvPr/>
        </p:nvSpPr>
        <p:spPr bwMode="auto">
          <a:xfrm>
            <a:off x="994682" y="1762404"/>
            <a:ext cx="8541204" cy="25853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anchor="ctr" anchorCtr="0" compatLnSpc="1">
            <a:prstTxWarp prst="textNoShape">
              <a:avLst/>
            </a:prstTxWarp>
            <a:spAutoFit/>
          </a:bodyPr>
          <a:lstStyle/>
          <a:p>
            <a:pPr marL="342900" marR="0" lvl="0" indent="-342900" algn="l" defTabSz="914400" rtl="0" eaLnBrk="0" fontAlgn="base" latinLnBrk="0" hangingPunct="0">
              <a:lnSpc>
                <a:spcPct val="100000"/>
              </a:lnSpc>
              <a:spcBef>
                <a:spcPct val="0"/>
              </a:spcBef>
              <a:spcAft>
                <a:spcPct val="0"/>
              </a:spcAft>
              <a:buClrTx/>
              <a:buSzTx/>
              <a:buFont typeface="+mj-lt"/>
              <a:buAutoNum type="arabicPeriod"/>
              <a:tabLst/>
            </a:pPr>
            <a:r>
              <a:rPr kumimoji="0" lang="x-none" altLang="x-none" sz="1800" b="0" i="0" u="none" strike="noStrike" cap="none" normalizeH="0" baseline="0" dirty="0">
                <a:ln>
                  <a:noFill/>
                </a:ln>
                <a:solidFill>
                  <a:schemeClr val="tx1"/>
                </a:solidFill>
                <a:effectLst/>
                <a:latin typeface="Arial" charset="0"/>
              </a:rPr>
              <a:t>After exploring several options, it was decided to adopt the model described by Schultz et. Al. which conflates clinical disorders as conditions with represent either pathological dispositions (propensities), pathological processes (reactions) or pathological structures</a:t>
            </a:r>
            <a:r>
              <a:rPr kumimoji="0" lang="x-none" altLang="x-none" sz="1800" b="0" i="0" u="none" strike="noStrike" cap="none" normalizeH="0" baseline="0" dirty="0">
                <a:ln>
                  <a:noFill/>
                </a:ln>
                <a:solidFill>
                  <a:schemeClr val="tx1"/>
                </a:solidFill>
                <a:effectLst/>
                <a:latin typeface="Arial" charset="0"/>
                <a:hlinkClick r:id="rId2"/>
              </a:rPr>
              <a:t>[</a:t>
            </a:r>
            <a:r>
              <a:rPr kumimoji="0" lang="x-none" altLang="x-none" sz="1800" b="0" i="0" u="none" strike="noStrike" cap="none" normalizeH="0" baseline="0" dirty="0" bmk="">
                <a:ln>
                  <a:noFill/>
                </a:ln>
                <a:solidFill>
                  <a:schemeClr val="tx1"/>
                </a:solidFill>
                <a:effectLst/>
                <a:latin typeface="Arial" charset="0"/>
                <a:hlinkClick r:id="rId2"/>
              </a:rPr>
              <a:t>1</a:t>
            </a:r>
            <a:r>
              <a:rPr kumimoji="0" lang="x-none" altLang="x-none" sz="1800" b="0" i="0" u="none" strike="noStrike" cap="none" normalizeH="0" baseline="0" dirty="0" smtClean="0" bmk="">
                <a:ln>
                  <a:noFill/>
                </a:ln>
                <a:solidFill>
                  <a:schemeClr val="tx1"/>
                </a:solidFill>
                <a:effectLst/>
                <a:latin typeface="Arial" charset="0"/>
                <a:hlinkClick r:id="rId2"/>
              </a:rPr>
              <a:t>]</a:t>
            </a:r>
            <a:r>
              <a:rPr kumimoji="0" lang="x-none" altLang="x-none" sz="1800" b="0" i="0" u="none" strike="noStrike" cap="none" normalizeH="0" baseline="0" dirty="0" smtClean="0">
                <a:ln>
                  <a:noFill/>
                </a:ln>
                <a:solidFill>
                  <a:schemeClr val="tx1"/>
                </a:solidFill>
                <a:effectLst/>
                <a:latin typeface="Arial" charset="0"/>
              </a:rPr>
              <a:t>.</a:t>
            </a:r>
            <a:endParaRPr kumimoji="0" lang="en-US" altLang="x-none" sz="1800" b="0" i="0" u="none" strike="noStrike" cap="none" normalizeH="0" baseline="0" dirty="0" smtClean="0">
              <a:ln>
                <a:noFill/>
              </a:ln>
              <a:solidFill>
                <a:schemeClr val="tx1"/>
              </a:solidFill>
              <a:effectLst/>
              <a:latin typeface="Arial" charset="0"/>
            </a:endParaRPr>
          </a:p>
          <a:p>
            <a:pPr marL="342900" marR="0" lvl="0" indent="-342900" algn="l" defTabSz="914400" rtl="0" eaLnBrk="0" fontAlgn="base" latinLnBrk="0" hangingPunct="0">
              <a:lnSpc>
                <a:spcPct val="100000"/>
              </a:lnSpc>
              <a:spcBef>
                <a:spcPct val="0"/>
              </a:spcBef>
              <a:spcAft>
                <a:spcPct val="0"/>
              </a:spcAft>
              <a:buClrTx/>
              <a:buSzTx/>
              <a:buFont typeface="+mj-lt"/>
              <a:buAutoNum type="arabicPeriod"/>
              <a:tabLst/>
            </a:pPr>
            <a:r>
              <a:rPr kumimoji="0" lang="x-none" altLang="x-none" sz="1800" b="0" i="0" u="none" strike="noStrike" cap="none" normalizeH="0" baseline="0" dirty="0" smtClean="0">
                <a:ln>
                  <a:noFill/>
                </a:ln>
                <a:solidFill>
                  <a:schemeClr val="tx1"/>
                </a:solidFill>
                <a:effectLst/>
                <a:latin typeface="Arial" charset="0"/>
              </a:rPr>
              <a:t>Pathological </a:t>
            </a:r>
            <a:r>
              <a:rPr kumimoji="0" lang="x-none" altLang="x-none" sz="1800" b="0" i="0" u="none" strike="noStrike" cap="none" normalizeH="0" baseline="0" dirty="0">
                <a:ln>
                  <a:noFill/>
                </a:ln>
                <a:solidFill>
                  <a:schemeClr val="tx1"/>
                </a:solidFill>
                <a:effectLst/>
                <a:latin typeface="Arial" charset="0"/>
              </a:rPr>
              <a:t>structure was felt to not be applicable to </a:t>
            </a:r>
            <a:r>
              <a:rPr kumimoji="0" lang="x-none" altLang="x-none" sz="1800" b="0" i="0" u="none" strike="noStrike" cap="none" normalizeH="0" baseline="0" dirty="0" smtClean="0">
                <a:ln>
                  <a:noFill/>
                </a:ln>
                <a:solidFill>
                  <a:schemeClr val="tx1"/>
                </a:solidFill>
                <a:effectLst/>
                <a:latin typeface="Arial" charset="0"/>
              </a:rPr>
              <a:t>allergy.</a:t>
            </a:r>
            <a:endParaRPr kumimoji="0" lang="en-US" altLang="x-none" sz="1800" b="0" i="0" u="none" strike="noStrike" cap="none" normalizeH="0" baseline="0" dirty="0" smtClean="0">
              <a:ln>
                <a:noFill/>
              </a:ln>
              <a:solidFill>
                <a:schemeClr val="tx1"/>
              </a:solidFill>
              <a:effectLst/>
              <a:latin typeface="Arial" charset="0"/>
            </a:endParaRPr>
          </a:p>
          <a:p>
            <a:pPr marL="342900" marR="0" lvl="0" indent="-342900" algn="l" defTabSz="914400" rtl="0" eaLnBrk="0" fontAlgn="base" latinLnBrk="0" hangingPunct="0">
              <a:lnSpc>
                <a:spcPct val="100000"/>
              </a:lnSpc>
              <a:spcBef>
                <a:spcPct val="0"/>
              </a:spcBef>
              <a:spcAft>
                <a:spcPct val="0"/>
              </a:spcAft>
              <a:buClrTx/>
              <a:buSzTx/>
              <a:buFont typeface="+mj-lt"/>
              <a:buAutoNum type="arabicPeriod"/>
              <a:tabLst/>
            </a:pPr>
            <a:r>
              <a:rPr kumimoji="0" lang="x-none" altLang="x-none" sz="1800" b="0" i="0" u="none" strike="noStrike" cap="none" normalizeH="0" baseline="0" dirty="0" smtClean="0">
                <a:ln>
                  <a:noFill/>
                </a:ln>
                <a:solidFill>
                  <a:schemeClr val="tx1"/>
                </a:solidFill>
                <a:effectLst/>
                <a:latin typeface="Arial" charset="0"/>
              </a:rPr>
              <a:t>Schultz’s </a:t>
            </a:r>
            <a:r>
              <a:rPr kumimoji="0" lang="x-none" altLang="x-none" sz="1800" b="0" i="0" u="none" strike="noStrike" cap="none" normalizeH="0" baseline="0" dirty="0">
                <a:ln>
                  <a:noFill/>
                </a:ln>
                <a:solidFill>
                  <a:schemeClr val="tx1"/>
                </a:solidFill>
                <a:effectLst/>
                <a:latin typeface="Arial" charset="0"/>
              </a:rPr>
              <a:t>model also allows for the uncertainty of interpreting some clinical disorders as dispositions and </a:t>
            </a:r>
            <a:r>
              <a:rPr kumimoji="0" lang="x-none" altLang="x-none" sz="1800" b="0" i="0" u="none" strike="noStrike" cap="none" normalizeH="0" baseline="0" dirty="0" smtClean="0">
                <a:ln>
                  <a:noFill/>
                </a:ln>
                <a:solidFill>
                  <a:schemeClr val="tx1"/>
                </a:solidFill>
                <a:effectLst/>
                <a:latin typeface="Arial" charset="0"/>
              </a:rPr>
              <a:t>processes.</a:t>
            </a:r>
            <a:endParaRPr kumimoji="0" lang="en-US" altLang="x-none" sz="1800" b="0" i="0" u="none" strike="noStrike" cap="none" normalizeH="0" baseline="0" dirty="0" smtClean="0">
              <a:ln>
                <a:noFill/>
              </a:ln>
              <a:solidFill>
                <a:schemeClr val="tx1"/>
              </a:solidFill>
              <a:effectLst/>
              <a:latin typeface="Arial" charset="0"/>
            </a:endParaRPr>
          </a:p>
          <a:p>
            <a:pPr marL="342900" marR="0" lvl="0" indent="-342900" algn="l" defTabSz="914400" rtl="0" eaLnBrk="0" fontAlgn="base" latinLnBrk="0" hangingPunct="0">
              <a:lnSpc>
                <a:spcPct val="100000"/>
              </a:lnSpc>
              <a:spcBef>
                <a:spcPct val="0"/>
              </a:spcBef>
              <a:spcAft>
                <a:spcPct val="0"/>
              </a:spcAft>
              <a:buClrTx/>
              <a:buSzTx/>
              <a:buFont typeface="+mj-lt"/>
              <a:buAutoNum type="arabicPeriod"/>
              <a:tabLst/>
            </a:pPr>
            <a:r>
              <a:rPr kumimoji="0" lang="x-none" altLang="x-none" sz="1800" b="0" i="0" u="none" strike="noStrike" cap="none" normalizeH="0" baseline="0" dirty="0" smtClean="0">
                <a:ln>
                  <a:noFill/>
                </a:ln>
                <a:solidFill>
                  <a:schemeClr val="tx1"/>
                </a:solidFill>
                <a:effectLst/>
                <a:latin typeface="Arial" charset="0"/>
              </a:rPr>
              <a:t>The </a:t>
            </a:r>
            <a:r>
              <a:rPr kumimoji="0" lang="x-none" altLang="x-none" sz="1800" b="0" i="0" u="none" strike="noStrike" cap="none" normalizeH="0" baseline="0" dirty="0">
                <a:ln>
                  <a:noFill/>
                </a:ln>
                <a:solidFill>
                  <a:schemeClr val="tx1"/>
                </a:solidFill>
                <a:effectLst/>
                <a:latin typeface="Arial" charset="0"/>
              </a:rPr>
              <a:t>wording of existing FSNs implies the intended meaning of the allergy concepts as Illustrated below</a:t>
            </a:r>
            <a:r>
              <a:rPr kumimoji="0" lang="x-none" altLang="x-none" sz="1800" b="0" i="0" u="none" strike="noStrike" cap="none" normalizeH="0" baseline="0" dirty="0" smtClean="0">
                <a:ln>
                  <a:noFill/>
                </a:ln>
                <a:solidFill>
                  <a:schemeClr val="tx1"/>
                </a:solidFill>
                <a:effectLst/>
                <a:latin typeface="Arial" charset="0"/>
              </a:rPr>
              <a:t>:</a:t>
            </a:r>
            <a:endParaRPr kumimoji="0" lang="x-none" altLang="x-none" sz="1800" b="0" i="0" u="none" strike="noStrike" cap="none" normalizeH="0" baseline="0" dirty="0">
              <a:ln>
                <a:noFill/>
              </a:ln>
              <a:solidFill>
                <a:schemeClr val="tx1"/>
              </a:solidFill>
              <a:effectLst/>
              <a:latin typeface="Arial" charset="0"/>
            </a:endParaRPr>
          </a:p>
        </p:txBody>
      </p:sp>
      <p:sp>
        <p:nvSpPr>
          <p:cNvPr id="7" name="Rectangle 3"/>
          <p:cNvSpPr>
            <a:spLocks noChangeArrowheads="1"/>
          </p:cNvSpPr>
          <p:nvPr/>
        </p:nvSpPr>
        <p:spPr bwMode="auto">
          <a:xfrm>
            <a:off x="838200" y="6096069"/>
            <a:ext cx="7834540" cy="600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x-none" altLang="x-none" sz="1100" b="0" i="0" u="none" strike="noStrike" cap="none" normalizeH="0" baseline="0" dirty="0">
                <a:ln>
                  <a:noFill/>
                </a:ln>
                <a:solidFill>
                  <a:schemeClr val="tx1"/>
                </a:solidFill>
                <a:effectLst/>
                <a:latin typeface="Arial" charset="0"/>
                <a:hlinkClick r:id="rId3"/>
              </a:rPr>
              <a:t>[</a:t>
            </a:r>
            <a:r>
              <a:rPr kumimoji="0" lang="x-none" altLang="x-none" sz="1100" b="0" i="0" u="none" strike="noStrike" cap="none" normalizeH="0" baseline="0" dirty="0" bmk="">
                <a:ln>
                  <a:noFill/>
                </a:ln>
                <a:solidFill>
                  <a:schemeClr val="tx1"/>
                </a:solidFill>
                <a:effectLst/>
                <a:latin typeface="Arial" charset="0"/>
                <a:hlinkClick r:id="rId3"/>
              </a:rPr>
              <a:t>1]</a:t>
            </a:r>
            <a:r>
              <a:rPr kumimoji="0" lang="x-none" altLang="x-none" sz="1100" b="0" i="0" u="none" strike="noStrike" cap="none" normalizeH="0" baseline="0" dirty="0">
                <a:ln>
                  <a:noFill/>
                </a:ln>
                <a:solidFill>
                  <a:schemeClr val="tx1"/>
                </a:solidFill>
                <a:effectLst/>
                <a:latin typeface="Arial" charset="0"/>
              </a:rPr>
              <a:t>Schulz, S., Spackman, K., James, A., Cocos, C., &amp; Boeker, M. (2011). Scalable representations of diseases in biomedical ontologies. Journal of Biomedical Semantics, 2(Suppl 2), S6. http://doi.org/10.1186/2041-1480-2-S2-S6</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x-none" altLang="x-none" sz="1100" b="0" i="0" u="none" strike="noStrike" cap="none" normalizeH="0" baseline="0" dirty="0">
              <a:ln>
                <a:noFill/>
              </a:ln>
              <a:solidFill>
                <a:schemeClr val="tx1"/>
              </a:solidFill>
              <a:effectLst/>
              <a:latin typeface="Arial" charset="0"/>
            </a:endParaRPr>
          </a:p>
        </p:txBody>
      </p:sp>
    </p:spTree>
    <p:extLst>
      <p:ext uri="{BB962C8B-B14F-4D97-AF65-F5344CB8AC3E}">
        <p14:creationId xmlns:p14="http://schemas.microsoft.com/office/powerpoint/2010/main" val="10672200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Representing the association of an allergen with an allergic disposition (allergy to x)</a:t>
            </a:r>
            <a:endParaRPr lang="en-US" dirty="0"/>
          </a:p>
        </p:txBody>
      </p:sp>
      <p:sp>
        <p:nvSpPr>
          <p:cNvPr id="3" name="Content Placeholder 2"/>
          <p:cNvSpPr>
            <a:spLocks noGrp="1"/>
          </p:cNvSpPr>
          <p:nvPr>
            <p:ph idx="1"/>
          </p:nvPr>
        </p:nvSpPr>
        <p:spPr/>
        <p:txBody>
          <a:bodyPr>
            <a:normAutofit fontScale="77500" lnSpcReduction="20000"/>
          </a:bodyPr>
          <a:lstStyle/>
          <a:p>
            <a:pPr lvl="0"/>
            <a:r>
              <a:rPr lang="en-US" dirty="0"/>
              <a:t>Simply using causative agent. This is incorrect not only from an ontological but also from a clinical standpoint. An allergy propensity to penicillin is not caused by penicillin but rather the realization of the propensity as an allergic reaction is caused by penicillin.</a:t>
            </a:r>
          </a:p>
          <a:p>
            <a:r>
              <a:rPr lang="en-US" dirty="0"/>
              <a:t>Creating a new role to represent the agent that causes the realization of the disposition as a </a:t>
            </a:r>
            <a:r>
              <a:rPr lang="en-US" dirty="0" smtClean="0"/>
              <a:t>process.</a:t>
            </a:r>
          </a:p>
          <a:p>
            <a:r>
              <a:rPr lang="en-US" dirty="0" smtClean="0"/>
              <a:t>Associating </a:t>
            </a:r>
            <a:r>
              <a:rPr lang="en-US" dirty="0"/>
              <a:t>the allergen as a causative agent within a role group with a process that is necessary for an allergic disposition to occur. This is the procedure used for the current model for allergic disposition in which the causative agent is role grouped with an after allergic sensitization (disorder) relationship. An allergy to substance X is therefore interpreted as necessarily following a sensitization (immune response to X) which is caused by X. </a:t>
            </a:r>
            <a:endParaRPr lang="en-US" dirty="0" smtClean="0"/>
          </a:p>
          <a:p>
            <a:pPr lvl="1"/>
            <a:r>
              <a:rPr lang="en-US" dirty="0" smtClean="0"/>
              <a:t>Alternatively, causative agent  substance and pathological process allergic process can be grouped in role group 1 and after allergic sensitization added to role group 0</a:t>
            </a:r>
          </a:p>
          <a:p>
            <a:r>
              <a:rPr lang="en-US" dirty="0" smtClean="0"/>
              <a:t>Use has realization allergic reaction in a role group with causative agent substance X</a:t>
            </a:r>
            <a:endParaRPr lang="en-US" dirty="0"/>
          </a:p>
          <a:p>
            <a:endParaRPr lang="en-US" dirty="0"/>
          </a:p>
        </p:txBody>
      </p:sp>
    </p:spTree>
    <p:extLst>
      <p:ext uri="{BB962C8B-B14F-4D97-AF65-F5344CB8AC3E}">
        <p14:creationId xmlns:p14="http://schemas.microsoft.com/office/powerpoint/2010/main" val="5336747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Has realization</a:t>
            </a:r>
            <a:endParaRPr lang="en-US" dirty="0"/>
          </a:p>
        </p:txBody>
      </p:sp>
      <p:sp>
        <p:nvSpPr>
          <p:cNvPr id="3" name="Content Placeholder 2"/>
          <p:cNvSpPr>
            <a:spLocks noGrp="1"/>
          </p:cNvSpPr>
          <p:nvPr>
            <p:ph idx="1"/>
          </p:nvPr>
        </p:nvSpPr>
        <p:spPr>
          <a:xfrm>
            <a:off x="838200" y="1825625"/>
            <a:ext cx="10515600" cy="4909004"/>
          </a:xfrm>
        </p:spPr>
        <p:txBody>
          <a:bodyPr/>
          <a:lstStyle/>
          <a:p>
            <a:r>
              <a:rPr lang="en-US" dirty="0" smtClean="0"/>
              <a:t>Potential </a:t>
            </a:r>
            <a:r>
              <a:rPr lang="en-US" dirty="0" smtClean="0"/>
              <a:t>values</a:t>
            </a:r>
            <a:endParaRPr lang="en-US" dirty="0" smtClean="0"/>
          </a:p>
          <a:p>
            <a:pPr marL="914400" lvl="1" indent="-457200">
              <a:buFont typeface="+mj-lt"/>
              <a:buAutoNum type="arabicPeriod"/>
            </a:pPr>
            <a:r>
              <a:rPr lang="en-US" dirty="0" smtClean="0"/>
              <a:t>Allergic reaction (disorder)</a:t>
            </a:r>
          </a:p>
          <a:p>
            <a:pPr lvl="2"/>
            <a:r>
              <a:rPr lang="en-US" dirty="0" smtClean="0"/>
              <a:t>Interpreted as a clinical life phase which includes a pathological process</a:t>
            </a:r>
          </a:p>
          <a:p>
            <a:pPr marL="914400" lvl="1" indent="-457200">
              <a:buFont typeface="+mj-lt"/>
              <a:buAutoNum type="arabicPeriod"/>
            </a:pPr>
            <a:r>
              <a:rPr lang="en-US" dirty="0" smtClean="0"/>
              <a:t>Allergic reaction to x</a:t>
            </a:r>
          </a:p>
          <a:p>
            <a:pPr lvl="2"/>
            <a:r>
              <a:rPr lang="en-US" dirty="0" smtClean="0"/>
              <a:t>Requires precoordination of many Allergic </a:t>
            </a:r>
            <a:r>
              <a:rPr lang="en-US" dirty="0"/>
              <a:t>reaction to </a:t>
            </a:r>
            <a:r>
              <a:rPr lang="en-US" dirty="0" smtClean="0"/>
              <a:t>x concepts that parallel Allergy to x</a:t>
            </a:r>
          </a:p>
          <a:p>
            <a:pPr marL="914400" lvl="1" indent="-457200">
              <a:buFont typeface="+mj-lt"/>
              <a:buAutoNum type="arabicPeriod"/>
            </a:pPr>
            <a:r>
              <a:rPr lang="en-US" dirty="0" smtClean="0"/>
              <a:t>Allergic reaction process (qualifier value)</a:t>
            </a:r>
            <a:endParaRPr lang="en-US" dirty="0"/>
          </a:p>
          <a:p>
            <a:pPr lvl="2"/>
            <a:endParaRPr lang="en-US" dirty="0" smtClean="0"/>
          </a:p>
          <a:p>
            <a:pPr lvl="1"/>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32915" y="3817257"/>
            <a:ext cx="3018971" cy="2798838"/>
          </a:xfrm>
          <a:prstGeom prst="rect">
            <a:avLst/>
          </a:prstGeom>
        </p:spPr>
      </p:pic>
    </p:spTree>
    <p:extLst>
      <p:ext uri="{BB962C8B-B14F-4D97-AF65-F5344CB8AC3E}">
        <p14:creationId xmlns:p14="http://schemas.microsoft.com/office/powerpoint/2010/main" val="112084072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Has realization </a:t>
            </a:r>
            <a:r>
              <a:rPr lang="mr-IN" dirty="0" smtClean="0"/>
              <a:t>–</a:t>
            </a:r>
            <a:r>
              <a:rPr lang="en-US" dirty="0" smtClean="0"/>
              <a:t> comparison of models</a:t>
            </a:r>
            <a:endParaRPr lang="en-US" dirty="0"/>
          </a:p>
        </p:txBody>
      </p:sp>
      <p:pic>
        <p:nvPicPr>
          <p:cNvPr id="4" name="Content Placeholder 3"/>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838200" y="1690688"/>
            <a:ext cx="6392357" cy="2144712"/>
          </a:xfrm>
        </p:spPr>
      </p:pic>
      <p:pic>
        <p:nvPicPr>
          <p:cNvPr id="8" name="Content Placeholder 7"/>
          <p:cNvPicPr>
            <a:picLocks noGrp="1" noChangeAspect="1"/>
          </p:cNvPicPr>
          <p:nvPr>
            <p:ph sz="half" idx="13"/>
          </p:nvPr>
        </p:nvPicPr>
        <p:blipFill>
          <a:blip r:embed="rId3">
            <a:extLst>
              <a:ext uri="{28A0092B-C50C-407E-A947-70E740481C1C}">
                <a14:useLocalDpi xmlns:a14="http://schemas.microsoft.com/office/drawing/2010/main" val="0"/>
              </a:ext>
            </a:extLst>
          </a:blip>
          <a:stretch>
            <a:fillRect/>
          </a:stretch>
        </p:blipFill>
        <p:spPr>
          <a:xfrm>
            <a:off x="838199" y="4001293"/>
            <a:ext cx="6392357" cy="1916907"/>
          </a:xfrm>
        </p:spPr>
      </p:pic>
      <p:pic>
        <p:nvPicPr>
          <p:cNvPr id="9" name="Content Placeholder 8"/>
          <p:cNvPicPr>
            <a:picLocks noGrp="1" noChangeAspect="1"/>
          </p:cNvPicPr>
          <p:nvPr>
            <p:ph sz="half" idx="14"/>
          </p:nvPr>
        </p:nvPicPr>
        <p:blipFill>
          <a:blip r:embed="rId4">
            <a:extLst>
              <a:ext uri="{28A0092B-C50C-407E-A947-70E740481C1C}">
                <a14:useLocalDpi xmlns:a14="http://schemas.microsoft.com/office/drawing/2010/main" val="0"/>
              </a:ext>
            </a:extLst>
          </a:blip>
          <a:stretch>
            <a:fillRect/>
          </a:stretch>
        </p:blipFill>
        <p:spPr>
          <a:xfrm>
            <a:off x="7354888" y="1690688"/>
            <a:ext cx="4684712" cy="2144712"/>
          </a:xfrm>
        </p:spPr>
      </p:pic>
    </p:spTree>
    <p:extLst>
      <p:ext uri="{BB962C8B-B14F-4D97-AF65-F5344CB8AC3E}">
        <p14:creationId xmlns:p14="http://schemas.microsoft.com/office/powerpoint/2010/main" val="76094573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Has realization - recommendation</a:t>
            </a:r>
            <a:endParaRPr lang="en-US" dirty="0"/>
          </a:p>
        </p:txBody>
      </p:sp>
      <p:sp>
        <p:nvSpPr>
          <p:cNvPr id="7" name="Content Placeholder 6"/>
          <p:cNvSpPr>
            <a:spLocks noGrp="1"/>
          </p:cNvSpPr>
          <p:nvPr>
            <p:ph idx="1"/>
          </p:nvPr>
        </p:nvSpPr>
        <p:spPr/>
        <p:txBody>
          <a:bodyPr/>
          <a:lstStyle/>
          <a:p>
            <a:r>
              <a:rPr lang="en-US" dirty="0" smtClean="0"/>
              <a:t>Use has realization allergic reaction process (qualifier value) in a role group with causative agent substance to represent the association of an allergen with an allergic disposition</a:t>
            </a:r>
          </a:p>
          <a:p>
            <a:pPr lvl="1"/>
            <a:r>
              <a:rPr lang="en-US" dirty="0" smtClean="0"/>
              <a:t>Process is the approved range for has realization in the observables model.</a:t>
            </a:r>
          </a:p>
          <a:p>
            <a:pPr lvl="1"/>
            <a:r>
              <a:rPr lang="en-US" dirty="0" smtClean="0"/>
              <a:t>This model is applicable to any disposition associated with a material agent unlike the current model for allergic disposition which is applicable only to allergy.</a:t>
            </a:r>
            <a:endParaRPr lang="en-US" dirty="0"/>
          </a:p>
        </p:txBody>
      </p:sp>
    </p:spTree>
    <p:extLst>
      <p:ext uri="{BB962C8B-B14F-4D97-AF65-F5344CB8AC3E}">
        <p14:creationId xmlns:p14="http://schemas.microsoft.com/office/powerpoint/2010/main" val="8110459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Remaining issues with allergy model</a:t>
            </a:r>
            <a:endParaRPr lang="en-US" dirty="0"/>
          </a:p>
        </p:txBody>
      </p:sp>
      <p:sp>
        <p:nvSpPr>
          <p:cNvPr id="3" name="Content Placeholder 2"/>
          <p:cNvSpPr>
            <a:spLocks noGrp="1"/>
          </p:cNvSpPr>
          <p:nvPr>
            <p:ph idx="1"/>
          </p:nvPr>
        </p:nvSpPr>
        <p:spPr/>
        <p:txBody>
          <a:bodyPr/>
          <a:lstStyle/>
          <a:p>
            <a:r>
              <a:rPr lang="en-US" dirty="0" smtClean="0"/>
              <a:t>Can the top level nodes, hypersensitivity condition, allergic condition, pseudoallergic condition which are essentially disjunctions be fully defined and if so is it appropriate to define using </a:t>
            </a:r>
            <a:r>
              <a:rPr lang="en-US" dirty="0" smtClean="0"/>
              <a:t>the pathological </a:t>
            </a:r>
            <a:r>
              <a:rPr lang="en-US" smtClean="0"/>
              <a:t>process </a:t>
            </a:r>
            <a:r>
              <a:rPr lang="en-US" smtClean="0"/>
              <a:t>role which </a:t>
            </a:r>
            <a:r>
              <a:rPr lang="en-US" dirty="0" smtClean="0"/>
              <a:t>would then be inherited by the corresponding disposition?</a:t>
            </a:r>
          </a:p>
          <a:p>
            <a:r>
              <a:rPr lang="en-US" dirty="0" smtClean="0"/>
              <a:t>What about allergic disorders that are also disjunctive, representing either dispositions or processes (reactions) ?</a:t>
            </a:r>
          </a:p>
          <a:p>
            <a:pPr lvl="1"/>
            <a:r>
              <a:rPr lang="en-US" dirty="0" smtClean="0"/>
              <a:t>Recommendation is to create parallel concepts of propensity to allergic disorder (caused by X) and allergic disorder (caused by x)</a:t>
            </a:r>
            <a:endParaRPr lang="en-US" dirty="0"/>
          </a:p>
        </p:txBody>
      </p:sp>
    </p:spTree>
    <p:extLst>
      <p:ext uri="{BB962C8B-B14F-4D97-AF65-F5344CB8AC3E}">
        <p14:creationId xmlns:p14="http://schemas.microsoft.com/office/powerpoint/2010/main" val="15608884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Modelling of Complications &amp; Sequela</a:t>
            </a:r>
            <a:r>
              <a:rPr lang="en-US" dirty="0"/>
              <a:t/>
            </a:r>
            <a:br>
              <a:rPr lang="en-US" dirty="0"/>
            </a:br>
            <a:endParaRPr lang="en-US" dirty="0"/>
          </a:p>
        </p:txBody>
      </p:sp>
    </p:spTree>
    <p:extLst>
      <p:ext uri="{BB962C8B-B14F-4D97-AF65-F5344CB8AC3E}">
        <p14:creationId xmlns:p14="http://schemas.microsoft.com/office/powerpoint/2010/main" val="10834896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DEFINITIONS</a:t>
            </a:r>
            <a:br>
              <a:rPr lang="en-US" dirty="0"/>
            </a:br>
            <a:endParaRPr lang="en-US" dirty="0"/>
          </a:p>
        </p:txBody>
      </p:sp>
      <p:sp>
        <p:nvSpPr>
          <p:cNvPr id="3" name="Content Placeholder 2"/>
          <p:cNvSpPr>
            <a:spLocks noGrp="1"/>
          </p:cNvSpPr>
          <p:nvPr>
            <p:ph idx="1"/>
          </p:nvPr>
        </p:nvSpPr>
        <p:spPr/>
        <p:txBody>
          <a:bodyPr/>
          <a:lstStyle/>
          <a:p>
            <a:r>
              <a:rPr lang="en-US" dirty="0"/>
              <a:t>Complication = a disorder </a:t>
            </a:r>
            <a:r>
              <a:rPr lang="en-US" u="sng" dirty="0"/>
              <a:t>caused by</a:t>
            </a:r>
            <a:r>
              <a:rPr lang="en-US" dirty="0"/>
              <a:t> another disorder, procedure or event.</a:t>
            </a:r>
            <a:r>
              <a:rPr lang="en-US" dirty="0" smtClean="0">
                <a:effectLst/>
              </a:rPr>
              <a:t> </a:t>
            </a:r>
          </a:p>
          <a:p>
            <a:r>
              <a:rPr lang="en-US" dirty="0"/>
              <a:t>Sequela = a disorder that </a:t>
            </a:r>
            <a:r>
              <a:rPr lang="en-US" u="sng" dirty="0"/>
              <a:t>follows</a:t>
            </a:r>
            <a:r>
              <a:rPr lang="en-US" dirty="0"/>
              <a:t> another disorder, procedure or event and where a causal relationship is specified, it may also be considered a kind of complication.</a:t>
            </a:r>
          </a:p>
          <a:p>
            <a:endParaRPr lang="en-US" dirty="0"/>
          </a:p>
        </p:txBody>
      </p:sp>
    </p:spTree>
    <p:extLst>
      <p:ext uri="{BB962C8B-B14F-4D97-AF65-F5344CB8AC3E}">
        <p14:creationId xmlns:p14="http://schemas.microsoft.com/office/powerpoint/2010/main" val="22689253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Issues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Based on the definition of a complication provided on the previous slide, all combined disorders and disorders combined with procedures and events for which a causal relationship exists should considered to be kinds of complications.</a:t>
            </a:r>
          </a:p>
          <a:p>
            <a:r>
              <a:rPr lang="en-US" dirty="0" smtClean="0"/>
              <a:t>Based on the definition of a complication provided on the previous slide, all combined disorders and disorders combined with procedures and events for which a temporal relationship of following exists with or without a causal relationship should considered to be kinds of sequelae. If a causal relationship is also present the sequela is also a kind of complication</a:t>
            </a:r>
          </a:p>
          <a:p>
            <a:r>
              <a:rPr lang="en-US" dirty="0" smtClean="0"/>
              <a:t>An exception to the above are surgical sequela which are considered </a:t>
            </a:r>
            <a:r>
              <a:rPr lang="en-US" dirty="0"/>
              <a:t>a</a:t>
            </a:r>
            <a:r>
              <a:rPr lang="en-US" dirty="0" smtClean="0"/>
              <a:t>n anticipated after effect of surgery and are not considered by surgeons to be surgical complications. Likewise surgeons do not consider postoperative complications to be surgical sequelae.</a:t>
            </a:r>
          </a:p>
          <a:p>
            <a:endParaRPr lang="en-US" dirty="0"/>
          </a:p>
        </p:txBody>
      </p:sp>
    </p:spTree>
    <p:extLst>
      <p:ext uri="{BB962C8B-B14F-4D97-AF65-F5344CB8AC3E}">
        <p14:creationId xmlns:p14="http://schemas.microsoft.com/office/powerpoint/2010/main" val="119852653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Complications and sequelae are of three types where: </a:t>
            </a:r>
            <a:br>
              <a:rPr lang="en-US" dirty="0"/>
            </a:br>
            <a:endParaRPr lang="en-US" dirty="0"/>
          </a:p>
        </p:txBody>
      </p:sp>
      <p:sp>
        <p:nvSpPr>
          <p:cNvPr id="3" name="Content Placeholder 2"/>
          <p:cNvSpPr>
            <a:spLocks noGrp="1"/>
          </p:cNvSpPr>
          <p:nvPr>
            <p:ph idx="1"/>
          </p:nvPr>
        </p:nvSpPr>
        <p:spPr/>
        <p:txBody>
          <a:bodyPr/>
          <a:lstStyle/>
          <a:p>
            <a:pPr marL="514350" lvl="0" indent="-514350">
              <a:buFont typeface="+mj-lt"/>
              <a:buAutoNum type="arabicPeriod"/>
            </a:pPr>
            <a:r>
              <a:rPr lang="en-US" dirty="0" smtClean="0"/>
              <a:t>The </a:t>
            </a:r>
            <a:r>
              <a:rPr lang="en-US" dirty="0"/>
              <a:t>cause is </a:t>
            </a:r>
            <a:r>
              <a:rPr lang="en-US" dirty="0" smtClean="0"/>
              <a:t>specified</a:t>
            </a:r>
            <a:r>
              <a:rPr lang="en-US" dirty="0"/>
              <a:t>.</a:t>
            </a:r>
          </a:p>
          <a:p>
            <a:pPr marL="514350" lvl="0" indent="-514350">
              <a:buFont typeface="+mj-lt"/>
              <a:buAutoNum type="arabicPeriod"/>
            </a:pPr>
            <a:r>
              <a:rPr lang="en-US" u="sng" dirty="0" smtClean="0"/>
              <a:t>Only</a:t>
            </a:r>
            <a:r>
              <a:rPr lang="en-US" dirty="0" smtClean="0"/>
              <a:t> </a:t>
            </a:r>
            <a:r>
              <a:rPr lang="en-US" dirty="0"/>
              <a:t>a temporal relationship to an associated entity is </a:t>
            </a:r>
            <a:r>
              <a:rPr lang="en-US" dirty="0" smtClean="0"/>
              <a:t>specified. </a:t>
            </a:r>
          </a:p>
          <a:p>
            <a:pPr marL="514350" indent="-514350">
              <a:buFont typeface="+mj-lt"/>
              <a:buAutoNum type="arabicPeriod"/>
            </a:pPr>
            <a:r>
              <a:rPr lang="en-US" dirty="0" smtClean="0"/>
              <a:t>Both a cause and a temporal relationship to the cause is specified.</a:t>
            </a:r>
          </a:p>
          <a:p>
            <a:pPr marL="0" lvl="0" indent="0">
              <a:buNone/>
            </a:pP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409248391"/>
              </p:ext>
            </p:extLst>
          </p:nvPr>
        </p:nvGraphicFramePr>
        <p:xfrm>
          <a:off x="2745073" y="3799523"/>
          <a:ext cx="5562600" cy="2377440"/>
        </p:xfrm>
        <a:graphic>
          <a:graphicData uri="http://schemas.openxmlformats.org/drawingml/2006/table">
            <a:tbl>
              <a:tblPr>
                <a:tableStyleId>{5C22544A-7EE6-4342-B048-85BDC9FD1C3A}</a:tableStyleId>
              </a:tblPr>
              <a:tblGrid>
                <a:gridCol w="1420036"/>
                <a:gridCol w="1620810"/>
                <a:gridCol w="1531224"/>
                <a:gridCol w="990530"/>
              </a:tblGrid>
              <a:tr h="0">
                <a:tc>
                  <a:txBody>
                    <a:bodyPr/>
                    <a:lstStyle/>
                    <a:p>
                      <a:pPr marL="0" marR="0">
                        <a:spcBef>
                          <a:spcPts val="0"/>
                        </a:spcBef>
                        <a:spcAft>
                          <a:spcPts val="0"/>
                        </a:spcAft>
                      </a:pPr>
                      <a:r>
                        <a:rPr lang="en-US" sz="1200">
                          <a:effectLst/>
                        </a:rPr>
                        <a:t>Type</a:t>
                      </a:r>
                      <a:endParaRPr lang="en-US" sz="1200">
                        <a:effectLst/>
                        <a:latin typeface="Cambria" charset="0"/>
                        <a:ea typeface="ＭＳ 明朝" charset="-128"/>
                        <a:cs typeface="Times New Roman" charset="0"/>
                      </a:endParaRPr>
                    </a:p>
                  </a:txBody>
                  <a:tcPr marL="68580" marR="68580" marT="0" marB="0"/>
                </a:tc>
                <a:tc gridSpan="2">
                  <a:txBody>
                    <a:bodyPr/>
                    <a:lstStyle/>
                    <a:p>
                      <a:pPr marL="0" marR="0" algn="ctr">
                        <a:spcBef>
                          <a:spcPts val="0"/>
                        </a:spcBef>
                        <a:spcAft>
                          <a:spcPts val="0"/>
                        </a:spcAft>
                      </a:pPr>
                      <a:r>
                        <a:rPr lang="en-US" sz="1200">
                          <a:effectLst/>
                        </a:rPr>
                        <a:t>Example</a:t>
                      </a:r>
                      <a:endParaRPr lang="en-US" sz="1200">
                        <a:effectLst/>
                        <a:latin typeface="Cambria" charset="0"/>
                        <a:ea typeface="ＭＳ 明朝" charset="-128"/>
                        <a:cs typeface="Times New Roman" charset="0"/>
                      </a:endParaRPr>
                    </a:p>
                  </a:txBody>
                  <a:tcPr marL="68580" marR="68580" marT="0" marB="0"/>
                </a:tc>
                <a:tc hMerge="1">
                  <a:txBody>
                    <a:bodyPr/>
                    <a:lstStyle/>
                    <a:p>
                      <a:endParaRPr lang="en-US"/>
                    </a:p>
                  </a:txBody>
                  <a:tcPr/>
                </a:tc>
                <a:tc>
                  <a:txBody>
                    <a:bodyPr/>
                    <a:lstStyle/>
                    <a:p>
                      <a:pPr marL="0" marR="0">
                        <a:spcBef>
                          <a:spcPts val="0"/>
                        </a:spcBef>
                        <a:spcAft>
                          <a:spcPts val="0"/>
                        </a:spcAft>
                      </a:pPr>
                      <a:r>
                        <a:rPr lang="en-US" sz="1200">
                          <a:effectLst/>
                        </a:rPr>
                        <a:t>Relationship</a:t>
                      </a:r>
                      <a:endParaRPr lang="en-US" sz="1200">
                        <a:effectLst/>
                        <a:latin typeface="Cambria" charset="0"/>
                        <a:ea typeface="ＭＳ 明朝" charset="-128"/>
                        <a:cs typeface="Times New Roman" charset="0"/>
                      </a:endParaRPr>
                    </a:p>
                  </a:txBody>
                  <a:tcPr marL="68580" marR="68580" marT="0" marB="0"/>
                </a:tc>
              </a:tr>
              <a:tr h="0">
                <a:tc>
                  <a:txBody>
                    <a:bodyPr/>
                    <a:lstStyle/>
                    <a:p>
                      <a:pPr marL="0" marR="0">
                        <a:spcBef>
                          <a:spcPts val="0"/>
                        </a:spcBef>
                        <a:spcAft>
                          <a:spcPts val="0"/>
                        </a:spcAft>
                      </a:pPr>
                      <a:r>
                        <a:rPr lang="en-US" sz="1200">
                          <a:effectLst/>
                        </a:rPr>
                        <a:t> </a:t>
                      </a:r>
                      <a:endParaRPr lang="en-US" sz="1200">
                        <a:effectLst/>
                        <a:latin typeface="Cambria" charset="0"/>
                        <a:ea typeface="ＭＳ 明朝" charset="-128"/>
                        <a:cs typeface="Times New Roman" charset="0"/>
                      </a:endParaRPr>
                    </a:p>
                  </a:txBody>
                  <a:tcPr marL="68580" marR="68580" marT="0" marB="0"/>
                </a:tc>
                <a:tc>
                  <a:txBody>
                    <a:bodyPr/>
                    <a:lstStyle/>
                    <a:p>
                      <a:pPr marL="0" marR="0" algn="ctr">
                        <a:spcBef>
                          <a:spcPts val="0"/>
                        </a:spcBef>
                        <a:spcAft>
                          <a:spcPts val="0"/>
                        </a:spcAft>
                      </a:pPr>
                      <a:r>
                        <a:rPr lang="en-US" sz="1200">
                          <a:effectLst/>
                        </a:rPr>
                        <a:t>Disorder&lt;Disorder</a:t>
                      </a:r>
                      <a:endParaRPr lang="en-US" sz="1200">
                        <a:effectLst/>
                        <a:latin typeface="Cambria" charset="0"/>
                        <a:ea typeface="ＭＳ 明朝" charset="-128"/>
                        <a:cs typeface="Times New Roman" charset="0"/>
                      </a:endParaRPr>
                    </a:p>
                  </a:txBody>
                  <a:tcPr marL="68580" marR="68580" marT="0" marB="0"/>
                </a:tc>
                <a:tc>
                  <a:txBody>
                    <a:bodyPr/>
                    <a:lstStyle/>
                    <a:p>
                      <a:pPr marL="0" marR="0" algn="ctr">
                        <a:spcBef>
                          <a:spcPts val="0"/>
                        </a:spcBef>
                        <a:spcAft>
                          <a:spcPts val="0"/>
                        </a:spcAft>
                      </a:pPr>
                      <a:r>
                        <a:rPr lang="en-US" sz="1200">
                          <a:effectLst/>
                        </a:rPr>
                        <a:t>Disorder&lt;Procedure</a:t>
                      </a:r>
                      <a:endParaRPr lang="en-US" sz="1200">
                        <a:effectLst/>
                        <a:latin typeface="Cambria" charset="0"/>
                        <a:ea typeface="ＭＳ 明朝" charset="-128"/>
                        <a:cs typeface="Times New Roman" charset="0"/>
                      </a:endParaRPr>
                    </a:p>
                  </a:txBody>
                  <a:tcPr marL="68580" marR="68580" marT="0" marB="0"/>
                </a:tc>
                <a:tc>
                  <a:txBody>
                    <a:bodyPr/>
                    <a:lstStyle/>
                    <a:p>
                      <a:pPr marL="0" marR="0">
                        <a:spcBef>
                          <a:spcPts val="0"/>
                        </a:spcBef>
                        <a:spcAft>
                          <a:spcPts val="0"/>
                        </a:spcAft>
                      </a:pPr>
                      <a:r>
                        <a:rPr lang="en-US" sz="1200">
                          <a:effectLst/>
                        </a:rPr>
                        <a:t> </a:t>
                      </a:r>
                      <a:endParaRPr lang="en-US" sz="1200">
                        <a:effectLst/>
                        <a:latin typeface="Cambria" charset="0"/>
                        <a:ea typeface="ＭＳ 明朝" charset="-128"/>
                        <a:cs typeface="Times New Roman" charset="0"/>
                      </a:endParaRPr>
                    </a:p>
                  </a:txBody>
                  <a:tcPr marL="68580" marR="68580" marT="0" marB="0"/>
                </a:tc>
              </a:tr>
              <a:tr h="0">
                <a:tc>
                  <a:txBody>
                    <a:bodyPr/>
                    <a:lstStyle/>
                    <a:p>
                      <a:pPr marL="342900" marR="0" lvl="0" indent="-342900">
                        <a:spcBef>
                          <a:spcPts val="0"/>
                        </a:spcBef>
                        <a:spcAft>
                          <a:spcPts val="0"/>
                        </a:spcAft>
                        <a:buFont typeface="+mj-lt"/>
                        <a:buAutoNum type="arabicPeriod"/>
                        <a:tabLst>
                          <a:tab pos="139700" algn="l"/>
                          <a:tab pos="457200" algn="l"/>
                        </a:tabLst>
                      </a:pPr>
                      <a:r>
                        <a:rPr lang="en-US" sz="1200">
                          <a:effectLst/>
                        </a:rPr>
                        <a:t>Specified cause</a:t>
                      </a:r>
                      <a:endParaRPr lang="en-US" sz="1200">
                        <a:effectLst/>
                        <a:latin typeface="Cambria" charset="0"/>
                        <a:ea typeface="ＭＳ 明朝" charset="-128"/>
                        <a:cs typeface="Times New Roman" charset="0"/>
                      </a:endParaRPr>
                    </a:p>
                  </a:txBody>
                  <a:tcPr marL="68580" marR="68580" marT="0" marB="0"/>
                </a:tc>
                <a:tc>
                  <a:txBody>
                    <a:bodyPr/>
                    <a:lstStyle/>
                    <a:p>
                      <a:pPr marL="0" marR="0">
                        <a:spcBef>
                          <a:spcPts val="0"/>
                        </a:spcBef>
                        <a:spcAft>
                          <a:spcPts val="0"/>
                        </a:spcAft>
                      </a:pPr>
                      <a:r>
                        <a:rPr lang="en-US" sz="1200">
                          <a:effectLst/>
                        </a:rPr>
                        <a:t>116225000 Complication of injury (disorder)</a:t>
                      </a:r>
                      <a:endParaRPr lang="en-US" sz="1200">
                        <a:effectLst/>
                        <a:latin typeface="Cambria" charset="0"/>
                        <a:ea typeface="ＭＳ 明朝" charset="-128"/>
                        <a:cs typeface="Times New Roman" charset="0"/>
                      </a:endParaRPr>
                    </a:p>
                  </a:txBody>
                  <a:tcPr marL="68580" marR="68580" marT="0" marB="0"/>
                </a:tc>
                <a:tc>
                  <a:txBody>
                    <a:bodyPr/>
                    <a:lstStyle/>
                    <a:p>
                      <a:pPr marL="0" marR="0">
                        <a:spcBef>
                          <a:spcPts val="0"/>
                        </a:spcBef>
                        <a:spcAft>
                          <a:spcPts val="0"/>
                        </a:spcAft>
                      </a:pPr>
                      <a:r>
                        <a:rPr lang="en-US" sz="1200">
                          <a:effectLst/>
                        </a:rPr>
                        <a:t>47724003</a:t>
                      </a:r>
                    </a:p>
                    <a:p>
                      <a:pPr marL="0" marR="0">
                        <a:spcBef>
                          <a:spcPts val="0"/>
                        </a:spcBef>
                        <a:spcAft>
                          <a:spcPts val="0"/>
                        </a:spcAft>
                      </a:pPr>
                      <a:r>
                        <a:rPr lang="en-US" sz="1200">
                          <a:effectLst/>
                        </a:rPr>
                        <a:t>Complication of injection (disorder)</a:t>
                      </a:r>
                      <a:endParaRPr lang="en-US" sz="1200">
                        <a:effectLst/>
                        <a:latin typeface="Cambria" charset="0"/>
                        <a:ea typeface="ＭＳ 明朝" charset="-128"/>
                        <a:cs typeface="Times New Roman" charset="0"/>
                      </a:endParaRPr>
                    </a:p>
                  </a:txBody>
                  <a:tcPr marL="68580" marR="68580" marT="0" marB="0"/>
                </a:tc>
                <a:tc>
                  <a:txBody>
                    <a:bodyPr/>
                    <a:lstStyle/>
                    <a:p>
                      <a:pPr marL="0" marR="0">
                        <a:spcBef>
                          <a:spcPts val="0"/>
                        </a:spcBef>
                        <a:spcAft>
                          <a:spcPts val="0"/>
                        </a:spcAft>
                      </a:pPr>
                      <a:r>
                        <a:rPr lang="en-US" sz="1200">
                          <a:effectLst/>
                        </a:rPr>
                        <a:t>DUE_TO</a:t>
                      </a:r>
                      <a:endParaRPr lang="en-US" sz="1200">
                        <a:effectLst/>
                        <a:latin typeface="Cambria" charset="0"/>
                        <a:ea typeface="ＭＳ 明朝" charset="-128"/>
                        <a:cs typeface="Times New Roman" charset="0"/>
                      </a:endParaRPr>
                    </a:p>
                  </a:txBody>
                  <a:tcPr marL="68580" marR="68580" marT="0" marB="0"/>
                </a:tc>
              </a:tr>
              <a:tr h="0">
                <a:tc>
                  <a:txBody>
                    <a:bodyPr/>
                    <a:lstStyle/>
                    <a:p>
                      <a:pPr marL="342900" marR="0" lvl="0" indent="-342900">
                        <a:spcBef>
                          <a:spcPts val="0"/>
                        </a:spcBef>
                        <a:spcAft>
                          <a:spcPts val="0"/>
                        </a:spcAft>
                        <a:buFont typeface="+mj-lt"/>
                        <a:buAutoNum type="arabicPeriod" startAt="2"/>
                        <a:tabLst>
                          <a:tab pos="139700" algn="l"/>
                          <a:tab pos="457200" algn="l"/>
                        </a:tabLst>
                      </a:pPr>
                      <a:r>
                        <a:rPr lang="en-US" sz="1200">
                          <a:effectLst/>
                        </a:rPr>
                        <a:t>Temporal only</a:t>
                      </a:r>
                      <a:endParaRPr lang="en-US" sz="1200">
                        <a:effectLst/>
                        <a:latin typeface="Cambria" charset="0"/>
                        <a:ea typeface="ＭＳ 明朝" charset="-128"/>
                        <a:cs typeface="Times New Roman" charset="0"/>
                      </a:endParaRPr>
                    </a:p>
                  </a:txBody>
                  <a:tcPr marL="68580" marR="68580" marT="0" marB="0"/>
                </a:tc>
                <a:tc>
                  <a:txBody>
                    <a:bodyPr/>
                    <a:lstStyle/>
                    <a:p>
                      <a:pPr marL="0" marR="0">
                        <a:spcBef>
                          <a:spcPts val="0"/>
                        </a:spcBef>
                        <a:spcAft>
                          <a:spcPts val="0"/>
                        </a:spcAft>
                      </a:pPr>
                      <a:r>
                        <a:rPr lang="en-US" sz="1200">
                          <a:effectLst/>
                        </a:rPr>
                        <a:t>403216007</a:t>
                      </a:r>
                    </a:p>
                    <a:p>
                      <a:pPr marL="0" marR="0">
                        <a:spcBef>
                          <a:spcPts val="0"/>
                        </a:spcBef>
                        <a:spcAft>
                          <a:spcPts val="0"/>
                        </a:spcAft>
                      </a:pPr>
                      <a:r>
                        <a:rPr lang="en-US" sz="1200">
                          <a:effectLst/>
                        </a:rPr>
                        <a:t>Sweet's disease following infection (disorder)</a:t>
                      </a:r>
                      <a:endParaRPr lang="en-US" sz="1200">
                        <a:effectLst/>
                        <a:latin typeface="Cambria" charset="0"/>
                        <a:ea typeface="ＭＳ 明朝" charset="-128"/>
                        <a:cs typeface="Times New Roman" charset="0"/>
                      </a:endParaRPr>
                    </a:p>
                  </a:txBody>
                  <a:tcPr marL="68580" marR="68580" marT="0" marB="0"/>
                </a:tc>
                <a:tc>
                  <a:txBody>
                    <a:bodyPr/>
                    <a:lstStyle/>
                    <a:p>
                      <a:pPr marL="0" marR="0">
                        <a:spcBef>
                          <a:spcPts val="0"/>
                        </a:spcBef>
                        <a:spcAft>
                          <a:spcPts val="0"/>
                        </a:spcAft>
                      </a:pPr>
                      <a:r>
                        <a:rPr lang="en-US" sz="1200">
                          <a:effectLst/>
                        </a:rPr>
                        <a:t>*22247000 Dehiscence of surgical wound (disorder)</a:t>
                      </a:r>
                      <a:endParaRPr lang="en-US" sz="1200">
                        <a:effectLst/>
                        <a:latin typeface="Cambria" charset="0"/>
                        <a:ea typeface="ＭＳ 明朝" charset="-128"/>
                        <a:cs typeface="Times New Roman" charset="0"/>
                      </a:endParaRPr>
                    </a:p>
                  </a:txBody>
                  <a:tcPr marL="68580" marR="68580" marT="0" marB="0"/>
                </a:tc>
                <a:tc>
                  <a:txBody>
                    <a:bodyPr/>
                    <a:lstStyle/>
                    <a:p>
                      <a:pPr marL="0" marR="0">
                        <a:spcBef>
                          <a:spcPts val="0"/>
                        </a:spcBef>
                        <a:spcAft>
                          <a:spcPts val="0"/>
                        </a:spcAft>
                      </a:pPr>
                      <a:r>
                        <a:rPr lang="en-US" sz="1200">
                          <a:effectLst/>
                        </a:rPr>
                        <a:t>AFTER</a:t>
                      </a:r>
                      <a:endParaRPr lang="en-US" sz="1200">
                        <a:effectLst/>
                        <a:latin typeface="Cambria" charset="0"/>
                        <a:ea typeface="ＭＳ 明朝" charset="-128"/>
                        <a:cs typeface="Times New Roman" charset="0"/>
                      </a:endParaRPr>
                    </a:p>
                  </a:txBody>
                  <a:tcPr marL="68580" marR="68580" marT="0" marB="0"/>
                </a:tc>
              </a:tr>
              <a:tr h="0">
                <a:tc>
                  <a:txBody>
                    <a:bodyPr/>
                    <a:lstStyle/>
                    <a:p>
                      <a:pPr marL="342900" marR="0" lvl="0" indent="-342900">
                        <a:spcBef>
                          <a:spcPts val="0"/>
                        </a:spcBef>
                        <a:spcAft>
                          <a:spcPts val="0"/>
                        </a:spcAft>
                        <a:buFont typeface="+mj-lt"/>
                        <a:buAutoNum type="arabicPeriod" startAt="3"/>
                        <a:tabLst>
                          <a:tab pos="139700" algn="l"/>
                          <a:tab pos="457200" algn="l"/>
                        </a:tabLst>
                      </a:pPr>
                      <a:r>
                        <a:rPr lang="en-US" sz="1200">
                          <a:effectLst/>
                        </a:rPr>
                        <a:t>Causal + temporal </a:t>
                      </a:r>
                      <a:endParaRPr lang="en-US" sz="1200">
                        <a:effectLst/>
                        <a:latin typeface="Cambria" charset="0"/>
                        <a:ea typeface="ＭＳ 明朝" charset="-128"/>
                        <a:cs typeface="Times New Roman" charset="0"/>
                      </a:endParaRPr>
                    </a:p>
                  </a:txBody>
                  <a:tcPr marL="68580" marR="68580" marT="0" marB="0"/>
                </a:tc>
                <a:tc>
                  <a:txBody>
                    <a:bodyPr/>
                    <a:lstStyle/>
                    <a:p>
                      <a:pPr marL="0" marR="0">
                        <a:spcBef>
                          <a:spcPts val="0"/>
                        </a:spcBef>
                        <a:spcAft>
                          <a:spcPts val="0"/>
                        </a:spcAft>
                      </a:pPr>
                      <a:r>
                        <a:rPr lang="en-US" sz="1200">
                          <a:effectLst/>
                        </a:rPr>
                        <a:t>236427002 </a:t>
                      </a:r>
                    </a:p>
                    <a:p>
                      <a:pPr marL="0" marR="0">
                        <a:spcBef>
                          <a:spcPts val="0"/>
                        </a:spcBef>
                        <a:spcAft>
                          <a:spcPts val="0"/>
                        </a:spcAft>
                      </a:pPr>
                      <a:r>
                        <a:rPr lang="en-US" sz="1200">
                          <a:effectLst/>
                        </a:rPr>
                        <a:t>Post-traumatic acute tubular necrosis (disorder)</a:t>
                      </a:r>
                      <a:endParaRPr lang="en-US" sz="1200">
                        <a:effectLst/>
                        <a:latin typeface="Cambria" charset="0"/>
                        <a:ea typeface="ＭＳ 明朝" charset="-128"/>
                        <a:cs typeface="Times New Roman" charset="0"/>
                      </a:endParaRPr>
                    </a:p>
                  </a:txBody>
                  <a:tcPr marL="68580" marR="68580" marT="0" marB="0"/>
                </a:tc>
                <a:tc>
                  <a:txBody>
                    <a:bodyPr/>
                    <a:lstStyle/>
                    <a:p>
                      <a:pPr marL="0" marR="0">
                        <a:spcBef>
                          <a:spcPts val="0"/>
                        </a:spcBef>
                        <a:spcAft>
                          <a:spcPts val="0"/>
                        </a:spcAft>
                      </a:pPr>
                      <a:r>
                        <a:rPr lang="en-US" sz="1200">
                          <a:effectLst/>
                        </a:rPr>
                        <a:t>SCTID: 73781000 </a:t>
                      </a:r>
                    </a:p>
                    <a:p>
                      <a:pPr marL="0" marR="0">
                        <a:spcBef>
                          <a:spcPts val="0"/>
                        </a:spcBef>
                        <a:spcAft>
                          <a:spcPts val="0"/>
                        </a:spcAft>
                      </a:pPr>
                      <a:r>
                        <a:rPr lang="en-US" sz="1200">
                          <a:effectLst/>
                        </a:rPr>
                        <a:t>Late radiation dermatitis (disorder)</a:t>
                      </a:r>
                    </a:p>
                    <a:p>
                      <a:pPr marL="0" marR="0">
                        <a:spcBef>
                          <a:spcPts val="0"/>
                        </a:spcBef>
                        <a:spcAft>
                          <a:spcPts val="0"/>
                        </a:spcAft>
                      </a:pPr>
                      <a:r>
                        <a:rPr lang="en-US" sz="1200">
                          <a:effectLst/>
                        </a:rPr>
                        <a:t> </a:t>
                      </a:r>
                      <a:endParaRPr lang="en-US" sz="1200">
                        <a:effectLst/>
                        <a:latin typeface="Cambria" charset="0"/>
                        <a:ea typeface="ＭＳ 明朝" charset="-128"/>
                        <a:cs typeface="Times New Roman" charset="0"/>
                      </a:endParaRPr>
                    </a:p>
                  </a:txBody>
                  <a:tcPr marL="68580" marR="68580" marT="0" marB="0"/>
                </a:tc>
                <a:tc>
                  <a:txBody>
                    <a:bodyPr/>
                    <a:lstStyle/>
                    <a:p>
                      <a:pPr marL="0" marR="0">
                        <a:spcBef>
                          <a:spcPts val="0"/>
                        </a:spcBef>
                        <a:spcAft>
                          <a:spcPts val="0"/>
                        </a:spcAft>
                      </a:pPr>
                      <a:r>
                        <a:rPr lang="en-US" sz="1200" dirty="0">
                          <a:effectLst/>
                        </a:rPr>
                        <a:t>DUE_TO &amp; AFTER</a:t>
                      </a:r>
                      <a:endParaRPr lang="en-US" sz="1200" dirty="0">
                        <a:effectLst/>
                        <a:latin typeface="Cambria" charset="0"/>
                        <a:ea typeface="ＭＳ 明朝" charset="-128"/>
                        <a:cs typeface="Times New Roman" charset="0"/>
                      </a:endParaRPr>
                    </a:p>
                  </a:txBody>
                  <a:tcPr marL="68580" marR="68580" marT="0" marB="0"/>
                </a:tc>
              </a:tr>
            </a:tbl>
          </a:graphicData>
        </a:graphic>
      </p:graphicFrame>
    </p:spTree>
    <p:extLst>
      <p:ext uri="{BB962C8B-B14F-4D97-AF65-F5344CB8AC3E}">
        <p14:creationId xmlns:p14="http://schemas.microsoft.com/office/powerpoint/2010/main" val="7461247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ASSIGNING PARENTS</a:t>
            </a:r>
            <a:r>
              <a:rPr lang="en-US" dirty="0"/>
              <a:t/>
            </a:r>
            <a:br>
              <a:rPr lang="en-US" dirty="0"/>
            </a:br>
            <a:endParaRPr lang="en-US" dirty="0"/>
          </a:p>
        </p:txBody>
      </p:sp>
      <p:sp>
        <p:nvSpPr>
          <p:cNvPr id="13" name="Content Placeholder 12"/>
          <p:cNvSpPr>
            <a:spLocks noGrp="1"/>
          </p:cNvSpPr>
          <p:nvPr>
            <p:ph sz="half" idx="1"/>
          </p:nvPr>
        </p:nvSpPr>
        <p:spPr/>
        <p:txBody>
          <a:bodyPr>
            <a:normAutofit/>
          </a:bodyPr>
          <a:lstStyle/>
          <a:p>
            <a:endParaRPr lang="en-US" dirty="0"/>
          </a:p>
        </p:txBody>
      </p:sp>
      <p:sp>
        <p:nvSpPr>
          <p:cNvPr id="14" name="Content Placeholder 13"/>
          <p:cNvSpPr>
            <a:spLocks noGrp="1"/>
          </p:cNvSpPr>
          <p:nvPr>
            <p:ph sz="half" idx="4294967295"/>
          </p:nvPr>
        </p:nvSpPr>
        <p:spPr>
          <a:xfrm>
            <a:off x="6172200" y="1825625"/>
            <a:ext cx="5181600" cy="4351338"/>
          </a:xfrm>
        </p:spPr>
        <p:txBody>
          <a:bodyPr>
            <a:normAutofit fontScale="92500" lnSpcReduction="20000"/>
          </a:bodyPr>
          <a:lstStyle/>
          <a:p>
            <a:pPr lvl="0"/>
            <a:r>
              <a:rPr lang="en-US" dirty="0"/>
              <a:t>Concepts modeled with DUE_TO have an additional IS_A relationship to </a:t>
            </a:r>
            <a:r>
              <a:rPr lang="en-US" i="1" dirty="0"/>
              <a:t>Complication (disorder)</a:t>
            </a:r>
            <a:r>
              <a:rPr lang="en-US" dirty="0"/>
              <a:t> SCTID: 116223007</a:t>
            </a:r>
          </a:p>
          <a:p>
            <a:pPr lvl="0"/>
            <a:r>
              <a:rPr lang="en-US" dirty="0"/>
              <a:t>Concepts modeled with AFTER have an additional IS_A relationship to </a:t>
            </a:r>
            <a:r>
              <a:rPr lang="en-US" i="1" dirty="0"/>
              <a:t>Sequela</a:t>
            </a:r>
            <a:r>
              <a:rPr lang="en-US" dirty="0"/>
              <a:t> (disorder) SCTID: 362977000</a:t>
            </a:r>
          </a:p>
          <a:p>
            <a:pPr lvl="0"/>
            <a:r>
              <a:rPr lang="en-US" dirty="0"/>
              <a:t>Concepts modeled with </a:t>
            </a:r>
            <a:r>
              <a:rPr lang="en-US" u="sng" dirty="0"/>
              <a:t>both</a:t>
            </a:r>
            <a:r>
              <a:rPr lang="en-US" dirty="0"/>
              <a:t> DUE_TO &amp; AFTER have an additional IS_A relationship to </a:t>
            </a:r>
            <a:r>
              <a:rPr lang="en-US" i="1" dirty="0"/>
              <a:t>Complication (disorder)</a:t>
            </a:r>
            <a:r>
              <a:rPr lang="en-US" dirty="0"/>
              <a:t> SCTID: 116223007 &amp; </a:t>
            </a:r>
            <a:r>
              <a:rPr lang="en-US" i="1" dirty="0"/>
              <a:t>Sequela</a:t>
            </a:r>
            <a:r>
              <a:rPr lang="en-US" dirty="0"/>
              <a:t> (disorder) SCTID: 362977000</a:t>
            </a:r>
          </a:p>
          <a:p>
            <a:endParaRPr lang="en-US" dirty="0"/>
          </a:p>
        </p:txBody>
      </p:sp>
      <p:sp>
        <p:nvSpPr>
          <p:cNvPr id="4" name="Text Box 7"/>
          <p:cNvSpPr txBox="1"/>
          <p:nvPr/>
        </p:nvSpPr>
        <p:spPr>
          <a:xfrm>
            <a:off x="1953127" y="2387951"/>
            <a:ext cx="1600200" cy="457200"/>
          </a:xfrm>
          <a:prstGeom prst="rect">
            <a:avLst/>
          </a:prstGeom>
          <a:noFill/>
          <a:ln>
            <a:noFill/>
          </a:ln>
          <a:effectLst/>
          <a:extLst>
            <a:ext uri="{C572A759-6A51-4108-AA02-DFA0A04FC94B}">
              <ma14:wrappingTextBoxFlag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pPr>
            <a:r>
              <a:rPr lang="en-GB" sz="1200" dirty="0">
                <a:solidFill>
                  <a:srgbClr val="FF6600"/>
                </a:solidFill>
                <a:effectLst/>
                <a:latin typeface="Arial" charset="0"/>
                <a:ea typeface="ＭＳ 明朝" charset="-128"/>
                <a:cs typeface="Times New Roman" charset="0"/>
              </a:rPr>
              <a:t>COMPLICATION</a:t>
            </a:r>
            <a:endParaRPr lang="en-US" sz="1200" dirty="0">
              <a:effectLst/>
              <a:ea typeface="ＭＳ 明朝" charset="-128"/>
              <a:cs typeface="Times New Roman" charset="0"/>
            </a:endParaRPr>
          </a:p>
        </p:txBody>
      </p:sp>
      <p:grpSp>
        <p:nvGrpSpPr>
          <p:cNvPr id="5" name="Group 4"/>
          <p:cNvGrpSpPr/>
          <p:nvPr/>
        </p:nvGrpSpPr>
        <p:grpSpPr>
          <a:xfrm>
            <a:off x="1953127" y="2730851"/>
            <a:ext cx="2286000" cy="2743835"/>
            <a:chOff x="0" y="0"/>
            <a:chExt cx="2286000" cy="2743835"/>
          </a:xfrm>
        </p:grpSpPr>
        <p:sp>
          <p:nvSpPr>
            <p:cNvPr id="6" name="Rectangle 5"/>
            <p:cNvSpPr/>
            <p:nvPr/>
          </p:nvSpPr>
          <p:spPr>
            <a:xfrm>
              <a:off x="0" y="0"/>
              <a:ext cx="1600200" cy="1485900"/>
            </a:xfrm>
            <a:prstGeom prst="rect">
              <a:avLst/>
            </a:prstGeom>
            <a:solidFill>
              <a:schemeClr val="accent6">
                <a:lumMod val="60000"/>
                <a:lumOff val="40000"/>
                <a:alpha val="67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7" name="Rectangle 6"/>
            <p:cNvSpPr/>
            <p:nvPr/>
          </p:nvSpPr>
          <p:spPr>
            <a:xfrm>
              <a:off x="685800" y="699770"/>
              <a:ext cx="1600200" cy="1485900"/>
            </a:xfrm>
            <a:prstGeom prst="rect">
              <a:avLst/>
            </a:prstGeom>
            <a:solidFill>
              <a:schemeClr val="tx2">
                <a:lumMod val="20000"/>
                <a:lumOff val="80000"/>
                <a:alpha val="67000"/>
              </a:schemeClr>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8" name="Text Box 4"/>
            <p:cNvSpPr txBox="1"/>
            <p:nvPr/>
          </p:nvSpPr>
          <p:spPr>
            <a:xfrm>
              <a:off x="114300" y="229235"/>
              <a:ext cx="914400" cy="342900"/>
            </a:xfrm>
            <a:prstGeom prst="rect">
              <a:avLst/>
            </a:prstGeom>
            <a:noFill/>
            <a:ln>
              <a:noFill/>
            </a:ln>
            <a:effectLst/>
            <a:extLst>
              <a:ext uri="{C572A759-6A51-4108-AA02-DFA0A04FC94B}">
                <ma14:wrappingTextBoxFlag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GB" sz="1200" dirty="0">
                  <a:effectLst/>
                  <a:latin typeface="Arial" charset="0"/>
                  <a:ea typeface="ＭＳ 明朝" charset="-128"/>
                  <a:cs typeface="Times New Roman" charset="0"/>
                </a:rPr>
                <a:t>DUE_TO</a:t>
              </a:r>
              <a:endParaRPr lang="en-US" sz="1200" dirty="0">
                <a:effectLst/>
                <a:ea typeface="ＭＳ 明朝" charset="-128"/>
                <a:cs typeface="Times New Roman" charset="0"/>
              </a:endParaRPr>
            </a:p>
          </p:txBody>
        </p:sp>
        <p:sp>
          <p:nvSpPr>
            <p:cNvPr id="9" name="Text Box 5"/>
            <p:cNvSpPr txBox="1"/>
            <p:nvPr/>
          </p:nvSpPr>
          <p:spPr>
            <a:xfrm>
              <a:off x="685800" y="699770"/>
              <a:ext cx="914400" cy="800100"/>
            </a:xfrm>
            <a:prstGeom prst="rect">
              <a:avLst/>
            </a:prstGeom>
            <a:noFill/>
            <a:ln>
              <a:noFill/>
            </a:ln>
            <a:effectLst/>
            <a:extLst>
              <a:ext uri="{C572A759-6A51-4108-AA02-DFA0A04FC94B}">
                <ma14:wrappingTextBoxFlag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pPr>
              <a:r>
                <a:rPr lang="en-GB" sz="1200">
                  <a:effectLst/>
                  <a:latin typeface="Arial" charset="0"/>
                  <a:ea typeface="ＭＳ 明朝" charset="-128"/>
                  <a:cs typeface="Times New Roman" charset="0"/>
                </a:rPr>
                <a:t>DUE_TO</a:t>
              </a:r>
              <a:endParaRPr lang="en-US" sz="1200">
                <a:effectLst/>
                <a:ea typeface="ＭＳ 明朝" charset="-128"/>
                <a:cs typeface="Times New Roman" charset="0"/>
              </a:endParaRPr>
            </a:p>
            <a:p>
              <a:pPr marL="0" marR="0" algn="ctr">
                <a:spcBef>
                  <a:spcPts val="0"/>
                </a:spcBef>
                <a:spcAft>
                  <a:spcPts val="0"/>
                </a:spcAft>
              </a:pPr>
              <a:r>
                <a:rPr lang="en-GB" sz="1200">
                  <a:effectLst/>
                  <a:latin typeface="Arial" charset="0"/>
                  <a:ea typeface="ＭＳ 明朝" charset="-128"/>
                  <a:cs typeface="Times New Roman" charset="0"/>
                </a:rPr>
                <a:t>&amp;</a:t>
              </a:r>
              <a:endParaRPr lang="en-US" sz="1200">
                <a:effectLst/>
                <a:ea typeface="ＭＳ 明朝" charset="-128"/>
                <a:cs typeface="Times New Roman" charset="0"/>
              </a:endParaRPr>
            </a:p>
            <a:p>
              <a:pPr marL="0" marR="0" algn="ctr">
                <a:spcBef>
                  <a:spcPts val="0"/>
                </a:spcBef>
                <a:spcAft>
                  <a:spcPts val="0"/>
                </a:spcAft>
              </a:pPr>
              <a:r>
                <a:rPr lang="en-GB" sz="1200">
                  <a:effectLst/>
                  <a:latin typeface="Arial" charset="0"/>
                  <a:ea typeface="ＭＳ 明朝" charset="-128"/>
                  <a:cs typeface="Times New Roman" charset="0"/>
                </a:rPr>
                <a:t>AFTER</a:t>
              </a:r>
              <a:endParaRPr lang="en-US" sz="1200">
                <a:effectLst/>
                <a:ea typeface="ＭＳ 明朝" charset="-128"/>
                <a:cs typeface="Times New Roman" charset="0"/>
              </a:endParaRPr>
            </a:p>
          </p:txBody>
        </p:sp>
        <p:sp>
          <p:nvSpPr>
            <p:cNvPr id="10" name="Text Box 6"/>
            <p:cNvSpPr txBox="1"/>
            <p:nvPr/>
          </p:nvSpPr>
          <p:spPr>
            <a:xfrm>
              <a:off x="1257300" y="1643380"/>
              <a:ext cx="914400" cy="342900"/>
            </a:xfrm>
            <a:prstGeom prst="rect">
              <a:avLst/>
            </a:prstGeom>
            <a:noFill/>
            <a:ln>
              <a:noFill/>
            </a:ln>
            <a:effectLst/>
            <a:extLst>
              <a:ext uri="{C572A759-6A51-4108-AA02-DFA0A04FC94B}">
                <ma14:wrappingTextBoxFlag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GB" sz="1200">
                  <a:effectLst/>
                  <a:latin typeface="Arial" charset="0"/>
                  <a:ea typeface="ＭＳ 明朝" charset="-128"/>
                  <a:cs typeface="Times New Roman" charset="0"/>
                </a:rPr>
                <a:t>AFTER</a:t>
              </a:r>
              <a:endParaRPr lang="en-US" sz="1200">
                <a:effectLst/>
                <a:ea typeface="ＭＳ 明朝" charset="-128"/>
                <a:cs typeface="Times New Roman" charset="0"/>
              </a:endParaRPr>
            </a:p>
          </p:txBody>
        </p:sp>
        <p:sp>
          <p:nvSpPr>
            <p:cNvPr id="11" name="Text Box 8"/>
            <p:cNvSpPr txBox="1"/>
            <p:nvPr/>
          </p:nvSpPr>
          <p:spPr>
            <a:xfrm>
              <a:off x="685800" y="2286635"/>
              <a:ext cx="1600200" cy="457200"/>
            </a:xfrm>
            <a:prstGeom prst="rect">
              <a:avLst/>
            </a:prstGeom>
            <a:noFill/>
            <a:ln>
              <a:noFill/>
            </a:ln>
            <a:effectLst/>
            <a:extLst>
              <a:ext uri="{C572A759-6A51-4108-AA02-DFA0A04FC94B}">
                <ma14:wrappingTextBoxFlag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pPr>
              <a:r>
                <a:rPr lang="en-GB" sz="1200">
                  <a:solidFill>
                    <a:srgbClr val="000090"/>
                  </a:solidFill>
                  <a:effectLst/>
                  <a:latin typeface="Arial" charset="0"/>
                  <a:ea typeface="ＭＳ 明朝" charset="-128"/>
                  <a:cs typeface="Times New Roman" charset="0"/>
                </a:rPr>
                <a:t>SEQUELA</a:t>
              </a:r>
              <a:endParaRPr lang="en-US" sz="1200">
                <a:effectLst/>
                <a:ea typeface="ＭＳ 明朝" charset="-128"/>
                <a:cs typeface="Times New Roman" charset="0"/>
              </a:endParaRPr>
            </a:p>
          </p:txBody>
        </p:sp>
      </p:grpSp>
    </p:spTree>
    <p:extLst>
      <p:ext uri="{BB962C8B-B14F-4D97-AF65-F5344CB8AC3E}">
        <p14:creationId xmlns:p14="http://schemas.microsoft.com/office/powerpoint/2010/main" val="64056477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Tips</a:t>
            </a:r>
            <a:endParaRPr lang="en-US" dirty="0"/>
          </a:p>
        </p:txBody>
      </p:sp>
      <p:sp>
        <p:nvSpPr>
          <p:cNvPr id="3" name="Content Placeholder 2"/>
          <p:cNvSpPr>
            <a:spLocks noGrp="1"/>
          </p:cNvSpPr>
          <p:nvPr>
            <p:ph idx="1"/>
          </p:nvPr>
        </p:nvSpPr>
        <p:spPr/>
        <p:txBody>
          <a:bodyPr>
            <a:normAutofit fontScale="70000" lnSpcReduction="20000"/>
          </a:bodyPr>
          <a:lstStyle/>
          <a:p>
            <a:pPr lvl="0">
              <a:buFont typeface="Wingdings" charset="2"/>
              <a:buChar char="Ø"/>
            </a:pPr>
            <a:r>
              <a:rPr lang="en-US" dirty="0"/>
              <a:t>The first and third types of complication are often identified by the sematic pattern, complication </a:t>
            </a:r>
            <a:r>
              <a:rPr lang="en-US" b="1" dirty="0"/>
              <a:t>of</a:t>
            </a:r>
            <a:r>
              <a:rPr lang="en-US" dirty="0"/>
              <a:t>…</a:t>
            </a:r>
            <a:r>
              <a:rPr lang="en-US" b="1" dirty="0"/>
              <a:t> </a:t>
            </a:r>
            <a:r>
              <a:rPr lang="en-US" dirty="0"/>
              <a:t>for which “of” implies “due to”. [A number of SCT concepts classified as Sequela e.g. 19357001 | Late effects of trachoma (disorder) should be re-classified as DUE_TO &amp; AFTER]</a:t>
            </a:r>
          </a:p>
          <a:p>
            <a:pPr lvl="0">
              <a:buFont typeface="Wingdings" charset="2"/>
              <a:buChar char="Ø"/>
            </a:pPr>
            <a:r>
              <a:rPr lang="en-US" dirty="0"/>
              <a:t>A combined disorder or disorder combined with a procedure with a causal relationship between the two is a kind of complication.</a:t>
            </a:r>
          </a:p>
          <a:p>
            <a:pPr lvl="0">
              <a:buFont typeface="Wingdings" charset="2"/>
              <a:buChar char="Ø"/>
            </a:pPr>
            <a:r>
              <a:rPr lang="en-US" dirty="0"/>
              <a:t>Some concepts/FSNs may explicitly state ‘complication’ or ‘sequela’ and these should be assigned with an IS_A relationship to </a:t>
            </a:r>
            <a:r>
              <a:rPr lang="en-US" i="1" dirty="0"/>
              <a:t>Complication (disorder)</a:t>
            </a:r>
            <a:r>
              <a:rPr lang="en-US" dirty="0"/>
              <a:t> SCTID: 116223007 or </a:t>
            </a:r>
            <a:r>
              <a:rPr lang="en-US" i="1" dirty="0"/>
              <a:t>Sequela</a:t>
            </a:r>
            <a:r>
              <a:rPr lang="en-US" dirty="0"/>
              <a:t> (disorder) SCTID: 362977000 </a:t>
            </a:r>
            <a:r>
              <a:rPr lang="en-US" u="sng" dirty="0"/>
              <a:t>unless</a:t>
            </a:r>
            <a:r>
              <a:rPr lang="en-US" dirty="0"/>
              <a:t> their modeling suggests they should be modeled with both DUE_TO and AFTER.</a:t>
            </a:r>
          </a:p>
          <a:p>
            <a:pPr lvl="0">
              <a:buFont typeface="Wingdings" charset="2"/>
              <a:buChar char="Ø"/>
            </a:pPr>
            <a:r>
              <a:rPr lang="en-US" dirty="0"/>
              <a:t>Concepts that are modeled </a:t>
            </a:r>
            <a:r>
              <a:rPr lang="en-US" u="sng" dirty="0"/>
              <a:t>only</a:t>
            </a:r>
            <a:r>
              <a:rPr lang="en-US" dirty="0"/>
              <a:t> with DUE_TO (and thus a ‘complication’) are sometimes where the temporal relationship cannot be ascertained with certainty and could be during and/or after.</a:t>
            </a:r>
          </a:p>
          <a:p>
            <a:pPr lvl="0">
              <a:buFont typeface="Wingdings" charset="2"/>
              <a:buChar char="Ø"/>
            </a:pPr>
            <a:r>
              <a:rPr lang="en-US" dirty="0">
                <a:solidFill>
                  <a:srgbClr val="FF0000"/>
                </a:solidFill>
              </a:rPr>
              <a:t>An anticipated after effect of surgery should not be considered to be a surgical complication and thus should be assigned sequela but not complication as a parent.</a:t>
            </a:r>
          </a:p>
          <a:p>
            <a:pPr lvl="0">
              <a:buFont typeface="Wingdings" charset="2"/>
              <a:buChar char="Ø"/>
            </a:pPr>
            <a:r>
              <a:rPr lang="en-US" dirty="0">
                <a:solidFill>
                  <a:srgbClr val="FF0000"/>
                </a:solidFill>
              </a:rPr>
              <a:t>A postoperative complication should not be considered to be a surgical sequela and thus should be assigned complication but not sequela as a parent</a:t>
            </a:r>
            <a:r>
              <a:rPr lang="en-US" dirty="0" smtClean="0">
                <a:solidFill>
                  <a:srgbClr val="FF0000"/>
                </a:solidFill>
              </a:rPr>
              <a:t>.</a:t>
            </a:r>
            <a:endParaRPr lang="en-US" dirty="0">
              <a:solidFill>
                <a:srgbClr val="FF0000"/>
              </a:solidFill>
            </a:endParaRPr>
          </a:p>
        </p:txBody>
      </p:sp>
    </p:spTree>
    <p:extLst>
      <p:ext uri="{BB962C8B-B14F-4D97-AF65-F5344CB8AC3E}">
        <p14:creationId xmlns:p14="http://schemas.microsoft.com/office/powerpoint/2010/main" val="195539890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Alternate approach</a:t>
            </a:r>
            <a:endParaRPr lang="en-US" dirty="0"/>
          </a:p>
        </p:txBody>
      </p:sp>
      <p:sp>
        <p:nvSpPr>
          <p:cNvPr id="3" name="Content Placeholder 2"/>
          <p:cNvSpPr>
            <a:spLocks noGrp="1"/>
          </p:cNvSpPr>
          <p:nvPr>
            <p:ph idx="1"/>
          </p:nvPr>
        </p:nvSpPr>
        <p:spPr/>
        <p:txBody>
          <a:bodyPr/>
          <a:lstStyle/>
          <a:p>
            <a:r>
              <a:rPr lang="en-GB" dirty="0"/>
              <a:t>Eliminate the use of complication and sequela in FSNs and model all content using causal and or temporal relationships with FSNs reflecting the ECE naming conventions for combined disorders and disorders with procedures. Complication and sequela can be used as synonyms or perhaps as preferred terms as required</a:t>
            </a:r>
            <a:r>
              <a:rPr lang="en-GB" dirty="0" smtClean="0"/>
              <a:t>.</a:t>
            </a:r>
            <a:endParaRPr lang="en-GB" dirty="0"/>
          </a:p>
        </p:txBody>
      </p:sp>
    </p:spTree>
    <p:extLst>
      <p:ext uri="{BB962C8B-B14F-4D97-AF65-F5344CB8AC3E}">
        <p14:creationId xmlns:p14="http://schemas.microsoft.com/office/powerpoint/2010/main" val="165653223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a:t>Review of SNOMED CT models for representing allergic conditions</a:t>
            </a:r>
            <a:br>
              <a:rPr lang="en-US" dirty="0"/>
            </a:br>
            <a:endParaRPr lang="en-US" dirty="0"/>
          </a:p>
        </p:txBody>
      </p:sp>
    </p:spTree>
    <p:extLst>
      <p:ext uri="{BB962C8B-B14F-4D97-AF65-F5344CB8AC3E}">
        <p14:creationId xmlns:p14="http://schemas.microsoft.com/office/powerpoint/2010/main" val="76606784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155</TotalTime>
  <Words>1199</Words>
  <Application>Microsoft Macintosh PowerPoint</Application>
  <PresentationFormat>Widescreen</PresentationFormat>
  <Paragraphs>101</Paragraphs>
  <Slides>16</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16</vt:i4>
      </vt:variant>
    </vt:vector>
  </HeadingPairs>
  <TitlesOfParts>
    <vt:vector size="25" baseType="lpstr">
      <vt:lpstr>Arial</vt:lpstr>
      <vt:lpstr>Calibri</vt:lpstr>
      <vt:lpstr>Calibri Light</vt:lpstr>
      <vt:lpstr>Cambria</vt:lpstr>
      <vt:lpstr>Mangal</vt:lpstr>
      <vt:lpstr>ＭＳ 明朝</vt:lpstr>
      <vt:lpstr>Times New Roman</vt:lpstr>
      <vt:lpstr>Wingdings</vt:lpstr>
      <vt:lpstr>Office Theme</vt:lpstr>
      <vt:lpstr>ECE update to EAG</vt:lpstr>
      <vt:lpstr>Modelling of Complications &amp; Sequela </vt:lpstr>
      <vt:lpstr>DEFINITIONS </vt:lpstr>
      <vt:lpstr>Issues</vt:lpstr>
      <vt:lpstr>Complications and sequelae are of three types where:  </vt:lpstr>
      <vt:lpstr>ASSIGNING PARENTS </vt:lpstr>
      <vt:lpstr>Tips</vt:lpstr>
      <vt:lpstr>Alternate approach</vt:lpstr>
      <vt:lpstr>Review of SNOMED CT models for representing allergic conditions </vt:lpstr>
      <vt:lpstr>Background </vt:lpstr>
      <vt:lpstr>Evolution of allergy models </vt:lpstr>
      <vt:lpstr>Representing the association of an allergen with an allergic disposition (allergy to x)</vt:lpstr>
      <vt:lpstr>Has realization</vt:lpstr>
      <vt:lpstr>Has realization – comparison of models</vt:lpstr>
      <vt:lpstr>Has realization - recommendation</vt:lpstr>
      <vt:lpstr>Remaining issues with allergy model</vt:lpstr>
    </vt:vector>
  </TitlesOfParts>
  <Company/>
  <LinksUpToDate>false</LinksUpToDate>
  <SharedDoc>false</SharedDoc>
  <HyperlinksChanged>false</HyperlinksChanged>
  <AppVersion>15.0031</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Bruce Goldberg</dc:creator>
  <cp:lastModifiedBy>Bruce J. Goldberg</cp:lastModifiedBy>
  <cp:revision>20</cp:revision>
  <dcterms:created xsi:type="dcterms:W3CDTF">2017-02-15T00:22:03Z</dcterms:created>
  <dcterms:modified xsi:type="dcterms:W3CDTF">2017-02-16T01:49:15Z</dcterms:modified>
</cp:coreProperties>
</file>