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7"/>
  </p:notesMasterIdLst>
  <p:sldIdLst>
    <p:sldId id="258" r:id="rId2"/>
    <p:sldId id="263" r:id="rId3"/>
    <p:sldId id="264" r:id="rId4"/>
    <p:sldId id="266" r:id="rId5"/>
    <p:sldId id="265" r:id="rId6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757" autoAdjust="0"/>
  </p:normalViewPr>
  <p:slideViewPr>
    <p:cSldViewPr snapToGrid="0" snapToObjects="1">
      <p:cViewPr varScale="1">
        <p:scale>
          <a:sx n="106" d="100"/>
          <a:sy n="106" d="100"/>
        </p:scale>
        <p:origin x="172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Rubrikbild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sv-SE" smtClean="0"/>
              <a:t>Klicka här för att ändra format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sv-SE" smtClean="0"/>
              <a:t>Klicka här för att ändra format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sv-SE" smtClean="0"/>
              <a:t>Klicka här för att ändra format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Jämförelse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sv-SE" smtClean="0"/>
              <a:t>Klicka här för att ändra format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Endast rubrik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sv-SE" smtClean="0"/>
              <a:t>Klicka här för att ändra format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nehåll med bild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d med bild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sv-SE" smtClean="0"/>
              <a:t>Klicka här för att ändra format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sv-SE" smtClean="0"/>
              <a:t>Klicka på ikonen för att lägga till en bild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Target, parameter, setting, etc. observables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</a:t>
            </a:r>
            <a:r>
              <a:rPr lang="en-US" dirty="0" smtClean="0"/>
              <a:t>JIRA </a:t>
            </a:r>
            <a:r>
              <a:rPr lang="en-US" dirty="0"/>
              <a:t>tickers about targets, settings, parameters, procedure observables, e.g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PCP-5 </a:t>
            </a:r>
            <a:r>
              <a:rPr lang="en-US" dirty="0"/>
              <a:t>- artf223120-Target range/value for &lt;X&gt; (observable </a:t>
            </a:r>
            <a:r>
              <a:rPr lang="en-US" dirty="0" smtClean="0"/>
              <a:t>entity)</a:t>
            </a:r>
          </a:p>
          <a:p>
            <a:pPr lvl="1"/>
            <a:r>
              <a:rPr lang="en-US" dirty="0" smtClean="0"/>
              <a:t>IHTSDO-457 </a:t>
            </a:r>
            <a:r>
              <a:rPr lang="en-US" dirty="0"/>
              <a:t>- artf223119-Add concepts: Target range/value for X (observable entity) </a:t>
            </a:r>
            <a:endParaRPr lang="en-US" dirty="0" smtClean="0"/>
          </a:p>
          <a:p>
            <a:pPr lvl="1"/>
            <a:r>
              <a:rPr lang="en-US" dirty="0" smtClean="0"/>
              <a:t>IHTSDO-308 </a:t>
            </a:r>
            <a:r>
              <a:rPr lang="en-US" dirty="0"/>
              <a:t>- artf227339-&lt;observable&gt; about &lt;finding/disorder/event/procedure&gt; (observable entity) </a:t>
            </a:r>
            <a:endParaRPr lang="en-US" dirty="0" smtClean="0"/>
          </a:p>
          <a:p>
            <a:pPr lvl="1"/>
            <a:r>
              <a:rPr lang="en-US" dirty="0" smtClean="0"/>
              <a:t>IHTSDO-39 </a:t>
            </a:r>
            <a:r>
              <a:rPr lang="en-US" dirty="0"/>
              <a:t>- artf6277-Targets as observables </a:t>
            </a:r>
            <a:endParaRPr lang="en-US" dirty="0" smtClean="0"/>
          </a:p>
          <a:p>
            <a:pPr lvl="1"/>
            <a:r>
              <a:rPr lang="en-US" dirty="0" smtClean="0"/>
              <a:t>PCP-85 </a:t>
            </a:r>
            <a:r>
              <a:rPr lang="en-US" dirty="0"/>
              <a:t>- artf6865-&lt;setting&gt; on &lt;equipment&gt; (observable) </a:t>
            </a:r>
            <a:endParaRPr lang="en-US" dirty="0" smtClean="0"/>
          </a:p>
          <a:p>
            <a:pPr lvl="1"/>
            <a:r>
              <a:rPr lang="en-US" dirty="0" smtClean="0"/>
              <a:t>IHTSDO-356 </a:t>
            </a:r>
            <a:r>
              <a:rPr lang="en-US" dirty="0"/>
              <a:t>- artf7850-Observables about </a:t>
            </a:r>
            <a:r>
              <a:rPr lang="en-US" dirty="0" smtClean="0"/>
              <a:t>procedures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Target, etc. observables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19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</a:p>
          <a:p>
            <a:pPr lvl="1"/>
            <a:r>
              <a:rPr lang="en-US" dirty="0"/>
              <a:t>428420003 | Target heart rate (observable entity) </a:t>
            </a:r>
            <a:r>
              <a:rPr lang="en-US" dirty="0" smtClean="0"/>
              <a:t>|, requested | </a:t>
            </a:r>
            <a:r>
              <a:rPr lang="en-US" dirty="0"/>
              <a:t>Target serum total cholesterol level (observable entity</a:t>
            </a:r>
            <a:r>
              <a:rPr lang="en-US" dirty="0" smtClean="0"/>
              <a:t>) |, etc.</a:t>
            </a:r>
          </a:p>
          <a:p>
            <a:pPr lvl="1"/>
            <a:r>
              <a:rPr lang="en-US" dirty="0"/>
              <a:t>252116004 | Observation parameter (observable entity) |</a:t>
            </a:r>
            <a:endParaRPr lang="en-US" dirty="0" smtClean="0"/>
          </a:p>
          <a:p>
            <a:pPr lvl="1"/>
            <a:r>
              <a:rPr lang="sv-SE" dirty="0"/>
              <a:t>&lt;</a:t>
            </a:r>
            <a:r>
              <a:rPr lang="sv-SE" dirty="0" err="1"/>
              <a:t>setting</a:t>
            </a:r>
            <a:r>
              <a:rPr lang="sv-SE" dirty="0"/>
              <a:t>&gt; on &lt;</a:t>
            </a:r>
            <a:r>
              <a:rPr lang="sv-SE" dirty="0" err="1"/>
              <a:t>equipment</a:t>
            </a:r>
            <a:r>
              <a:rPr lang="sv-SE" dirty="0"/>
              <a:t>&gt; (</a:t>
            </a:r>
            <a:r>
              <a:rPr lang="sv-SE" dirty="0" err="1"/>
              <a:t>observable</a:t>
            </a:r>
            <a:r>
              <a:rPr lang="sv-SE" dirty="0" smtClean="0"/>
              <a:t>)</a:t>
            </a:r>
          </a:p>
          <a:p>
            <a:pPr lvl="1"/>
            <a:r>
              <a:rPr lang="en-US" dirty="0"/>
              <a:t>Some observables are about aspects of procedures, such as duration, start time, end time, success or lack of success</a:t>
            </a:r>
            <a:endParaRPr lang="en-US" dirty="0" smtClean="0"/>
          </a:p>
          <a:p>
            <a:pPr lvl="1"/>
            <a:r>
              <a:rPr lang="en-US" dirty="0" smtClean="0"/>
              <a:t>Reason </a:t>
            </a:r>
            <a:r>
              <a:rPr lang="en-US" dirty="0"/>
              <a:t>for &lt;</a:t>
            </a:r>
            <a:r>
              <a:rPr lang="en-US" dirty="0">
                <a:solidFill>
                  <a:srgbClr val="00B0F0"/>
                </a:solidFill>
              </a:rPr>
              <a:t>event, condition, result, </a:t>
            </a:r>
            <a:r>
              <a:rPr lang="en-US" b="1" dirty="0"/>
              <a:t>action</a:t>
            </a:r>
            <a:r>
              <a:rPr lang="en-US" dirty="0"/>
              <a:t>&gt; (observable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Target, etc. observables</a:t>
            </a:r>
          </a:p>
        </p:txBody>
      </p:sp>
    </p:spTree>
    <p:extLst>
      <p:ext uri="{BB962C8B-B14F-4D97-AF65-F5344CB8AC3E}">
        <p14:creationId xmlns:p14="http://schemas.microsoft.com/office/powerpoint/2010/main" val="425298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target</a:t>
            </a:r>
          </a:p>
          <a:p>
            <a:pPr lvl="1"/>
            <a:r>
              <a:rPr lang="en-US" dirty="0" smtClean="0"/>
              <a:t>Is about a quality (e.g. heart rate)</a:t>
            </a:r>
          </a:p>
          <a:p>
            <a:pPr lvl="1"/>
            <a:r>
              <a:rPr lang="en-US" dirty="0" smtClean="0"/>
              <a:t>Specified through clinical assessment and decision making </a:t>
            </a:r>
            <a:endParaRPr lang="en-US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observables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46464" y="4968011"/>
            <a:ext cx="1600200" cy="9348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smtClean="0"/>
              <a:t>target observable </a:t>
            </a:r>
            <a:r>
              <a:rPr lang="en-US" altLang="en-US" sz="2000" dirty="0"/>
              <a:t>entity</a:t>
            </a:r>
            <a:endParaRPr lang="en-US" altLang="en-US" sz="2400" dirty="0"/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auto">
          <a:xfrm>
            <a:off x="6585264" y="3015387"/>
            <a:ext cx="16002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 smtClean="0"/>
              <a:t>clinical decision</a:t>
            </a:r>
            <a:endParaRPr lang="en-US" altLang="en-US" sz="2000" dirty="0"/>
          </a:p>
        </p:txBody>
      </p:sp>
      <p:sp>
        <p:nvSpPr>
          <p:cNvPr id="8" name="Rounded Rectangle 64"/>
          <p:cNvSpPr/>
          <p:nvPr/>
        </p:nvSpPr>
        <p:spPr>
          <a:xfrm>
            <a:off x="3796027" y="5158512"/>
            <a:ext cx="1646237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is about</a:t>
            </a: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6585264" y="4968012"/>
            <a:ext cx="1600200" cy="685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1448" tIns="30724" rIns="61448" bIns="30724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/>
              <a:t>property or quality</a:t>
            </a:r>
          </a:p>
        </p:txBody>
      </p:sp>
      <p:cxnSp>
        <p:nvCxnSpPr>
          <p:cNvPr id="10" name="AutoShape 18"/>
          <p:cNvCxnSpPr>
            <a:cxnSpLocks noChangeShapeType="1"/>
            <a:stCxn id="8" idx="3"/>
            <a:endCxn id="9" idx="1"/>
          </p:cNvCxnSpPr>
          <p:nvPr/>
        </p:nvCxnSpPr>
        <p:spPr bwMode="auto">
          <a:xfrm>
            <a:off x="5442264" y="5310912"/>
            <a:ext cx="11430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AutoShape 21"/>
          <p:cNvCxnSpPr>
            <a:cxnSpLocks noChangeShapeType="1"/>
            <a:stCxn id="4" idx="3"/>
            <a:endCxn id="8" idx="1"/>
          </p:cNvCxnSpPr>
          <p:nvPr/>
        </p:nvCxnSpPr>
        <p:spPr bwMode="auto">
          <a:xfrm flipV="1">
            <a:off x="2546664" y="5310912"/>
            <a:ext cx="1249363" cy="1245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AutoShape 21"/>
          <p:cNvCxnSpPr>
            <a:cxnSpLocks noChangeShapeType="1"/>
            <a:stCxn id="4" idx="3"/>
            <a:endCxn id="19" idx="1"/>
          </p:cNvCxnSpPr>
          <p:nvPr/>
        </p:nvCxnSpPr>
        <p:spPr bwMode="auto">
          <a:xfrm flipV="1">
            <a:off x="2546664" y="4334600"/>
            <a:ext cx="1249363" cy="110083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ounded Rectangle 99"/>
          <p:cNvSpPr/>
          <p:nvPr/>
        </p:nvSpPr>
        <p:spPr>
          <a:xfrm>
            <a:off x="3796027" y="4182200"/>
            <a:ext cx="1646237" cy="30480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>
                <a:solidFill>
                  <a:schemeClr val="tx1"/>
                </a:solidFill>
                <a:ea typeface="ＭＳ Ｐゴシック" pitchFamily="-106" charset="-128"/>
              </a:rPr>
              <a:t>specified by</a:t>
            </a:r>
          </a:p>
        </p:txBody>
      </p:sp>
      <p:cxnSp>
        <p:nvCxnSpPr>
          <p:cNvPr id="20" name="AutoShape 18"/>
          <p:cNvCxnSpPr>
            <a:cxnSpLocks noChangeShapeType="1"/>
            <a:stCxn id="19" idx="3"/>
            <a:endCxn id="6" idx="1"/>
          </p:cNvCxnSpPr>
          <p:nvPr/>
        </p:nvCxnSpPr>
        <p:spPr bwMode="auto">
          <a:xfrm flipV="1">
            <a:off x="5442264" y="3358287"/>
            <a:ext cx="1143000" cy="9763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0" name="Bildobjekt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464" y="3020580"/>
            <a:ext cx="2081125" cy="799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653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setting</a:t>
            </a:r>
          </a:p>
          <a:p>
            <a:pPr lvl="1"/>
            <a:r>
              <a:rPr lang="en-US" dirty="0" smtClean="0"/>
              <a:t>Is a quality of (inheres in) some device (or device knob, slider, switch…)</a:t>
            </a:r>
          </a:p>
          <a:p>
            <a:pPr lvl="1"/>
            <a:r>
              <a:rPr lang="en-US" dirty="0" smtClean="0"/>
              <a:t>Has a value (e.g. 11)</a:t>
            </a:r>
          </a:p>
          <a:p>
            <a:pPr lvl="1"/>
            <a:r>
              <a:rPr lang="en-US" dirty="0" smtClean="0"/>
              <a:t>The setting quality (e.g. resistance) is related (often through several levels of indirection) to another quality (e.g. acoustic pressure, loudness)</a:t>
            </a:r>
            <a:endParaRPr lang="en-US" dirty="0"/>
          </a:p>
        </p:txBody>
      </p:sp>
      <p:sp>
        <p:nvSpPr>
          <p:cNvPr id="3" name="Rubri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observables</a:t>
            </a:r>
            <a:endParaRPr lang="en-US" dirty="0"/>
          </a:p>
        </p:txBody>
      </p:sp>
      <p:pic>
        <p:nvPicPr>
          <p:cNvPr id="4" name="Picture 2" descr="https://upload.wikimedia.org/wikipedia/en/0/06/Spinal_Tap_-_Up_to_Elev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246" y="4442817"/>
            <a:ext cx="3998299" cy="2156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597250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IHTSDO_PPT_Template_2014 (2)</Template>
  <TotalTime>25</TotalTime>
  <Words>271</Words>
  <Application>Microsoft Office PowerPoint</Application>
  <PresentationFormat>Bildspel på skärmen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5</vt:i4>
      </vt:variant>
    </vt:vector>
  </HeadingPairs>
  <TitlesOfParts>
    <vt:vector size="11" baseType="lpstr">
      <vt:lpstr>MS PGothic</vt:lpstr>
      <vt:lpstr>Arial</vt:lpstr>
      <vt:lpstr>Calibri</vt:lpstr>
      <vt:lpstr>Museo 300</vt:lpstr>
      <vt:lpstr>Museo 500</vt:lpstr>
      <vt:lpstr>IHTSDO PPT Template 2014</vt:lpstr>
      <vt:lpstr>Target, parameter, setting, etc. observables</vt:lpstr>
      <vt:lpstr>Target, etc. observables</vt:lpstr>
      <vt:lpstr>Target, etc. observables</vt:lpstr>
      <vt:lpstr>Target observables</vt:lpstr>
      <vt:lpstr>Setting observables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Target, parameter, setting, etc. observables</dc:title>
  <dc:subject/>
  <dc:creator>danka74</dc:creator>
  <cp:keywords/>
  <dc:description/>
  <cp:lastModifiedBy>danka74</cp:lastModifiedBy>
  <cp:revision>3</cp:revision>
  <dcterms:created xsi:type="dcterms:W3CDTF">2016-10-21T20:20:28Z</dcterms:created>
  <dcterms:modified xsi:type="dcterms:W3CDTF">2016-10-21T20:45:59Z</dcterms:modified>
  <cp:category/>
</cp:coreProperties>
</file>