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28"/>
  </p:notesMasterIdLst>
  <p:sldIdLst>
    <p:sldId id="258" r:id="rId2"/>
    <p:sldId id="336" r:id="rId3"/>
    <p:sldId id="286" r:id="rId4"/>
    <p:sldId id="371" r:id="rId5"/>
    <p:sldId id="372" r:id="rId6"/>
    <p:sldId id="373" r:id="rId7"/>
    <p:sldId id="290" r:id="rId8"/>
    <p:sldId id="331" r:id="rId9"/>
    <p:sldId id="296" r:id="rId10"/>
    <p:sldId id="375" r:id="rId11"/>
    <p:sldId id="376" r:id="rId12"/>
    <p:sldId id="377" r:id="rId13"/>
    <p:sldId id="378" r:id="rId14"/>
    <p:sldId id="379" r:id="rId15"/>
    <p:sldId id="364" r:id="rId16"/>
    <p:sldId id="357" r:id="rId17"/>
    <p:sldId id="367" r:id="rId18"/>
    <p:sldId id="369" r:id="rId19"/>
    <p:sldId id="368" r:id="rId20"/>
    <p:sldId id="374" r:id="rId21"/>
    <p:sldId id="346" r:id="rId22"/>
    <p:sldId id="382" r:id="rId23"/>
    <p:sldId id="353" r:id="rId24"/>
    <p:sldId id="349" r:id="rId25"/>
    <p:sldId id="381" r:id="rId26"/>
    <p:sldId id="380" r:id="rId27"/>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e Santamaria" initials="SS" lastIdx="11" clrIdx="0">
    <p:extLst/>
  </p:cmAuthor>
  <p:cmAuthor id="2" name="Farzaneh" initials="F" lastIdx="19"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77250" autoAdjust="0"/>
  </p:normalViewPr>
  <p:slideViewPr>
    <p:cSldViewPr snapToGrid="0" snapToObjects="1">
      <p:cViewPr varScale="1">
        <p:scale>
          <a:sx n="58" d="100"/>
          <a:sy n="58" d="100"/>
        </p:scale>
        <p:origin x="164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acid-base.com/terminology.php#BE2"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s://media.lanecc.edu/users/driscolln/RT127/Softchalk/Acid_Base_Lesson/Acid_Base_Lesson10.html" TargetMode="External"/><Relationship Id="rId5" Type="http://schemas.openxmlformats.org/officeDocument/2006/relationships/hyperlink" Target="http://www.globalrph.com/abg_analysis.htm" TargetMode="External"/><Relationship Id="rId4" Type="http://schemas.openxmlformats.org/officeDocument/2006/relationships/hyperlink" Target="http://www.acid-base.com/history.php#AandSA"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CA" dirty="0" smtClean="0"/>
              <a:t>-</a:t>
            </a:r>
            <a:r>
              <a:rPr lang="en-CA" baseline="0" dirty="0" smtClean="0"/>
              <a:t>   </a:t>
            </a:r>
            <a:r>
              <a:rPr lang="en-CA" dirty="0" smtClean="0"/>
              <a:t>Laboratory LOINC includes ~20000 LOINC parts.</a:t>
            </a:r>
          </a:p>
          <a:p>
            <a:pPr marL="0" indent="0">
              <a:buFontTx/>
              <a:buNone/>
            </a:pPr>
            <a:r>
              <a:rPr lang="en-CA" dirty="0" smtClean="0"/>
              <a:t>-  IHTSDO and RII are working together to define exactly what the non-laboratory</a:t>
            </a:r>
            <a:r>
              <a:rPr lang="en-CA" baseline="0" dirty="0" smtClean="0"/>
              <a:t> areas (i.e. </a:t>
            </a:r>
            <a:r>
              <a:rPr lang="en-CA" dirty="0" smtClean="0"/>
              <a:t>vital sign,</a:t>
            </a:r>
            <a:r>
              <a:rPr lang="en-CA" baseline="0" dirty="0" smtClean="0"/>
              <a:t> Physiologic and </a:t>
            </a:r>
            <a:r>
              <a:rPr lang="en-US" dirty="0" smtClean="0"/>
              <a:t>Anthropomorphic measurements)</a:t>
            </a:r>
            <a:r>
              <a:rPr lang="en-US" baseline="0" dirty="0" smtClean="0"/>
              <a:t> </a:t>
            </a:r>
            <a:r>
              <a:rPr lang="en-CA" dirty="0" smtClean="0"/>
              <a:t>cover.</a:t>
            </a:r>
          </a:p>
          <a:p>
            <a:pPr marL="0" marR="0" lvl="0" indent="0" algn="l" defTabSz="457200" rtl="0" eaLnBrk="1" fontAlgn="auto" latinLnBrk="0" hangingPunct="1">
              <a:lnSpc>
                <a:spcPct val="100000"/>
              </a:lnSpc>
              <a:spcBef>
                <a:spcPts val="0"/>
              </a:spcBef>
              <a:spcAft>
                <a:spcPts val="0"/>
              </a:spcAft>
              <a:buClrTx/>
              <a:buSzTx/>
              <a:buFontTx/>
              <a:buNone/>
              <a:tabLst/>
              <a:defRPr/>
            </a:pPr>
            <a:r>
              <a:rPr lang="en-CA" dirty="0" smtClean="0"/>
              <a:t>-  Observable modelling project for vital sign</a:t>
            </a:r>
          </a:p>
          <a:p>
            <a:pPr marL="0" indent="0">
              <a:buFontTx/>
              <a:buNone/>
            </a:pPr>
            <a:endParaRPr lang="en-CA" dirty="0" smtClean="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685748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228600" indent="-228600">
              <a:buAutoNum type="arabicPeriod"/>
            </a:pPr>
            <a:r>
              <a:rPr lang="en-CA" sz="1200" b="0" i="0" kern="1200" dirty="0" smtClean="0">
                <a:solidFill>
                  <a:schemeClr val="tx1"/>
                </a:solidFill>
                <a:effectLst/>
                <a:latin typeface="+mn-lt"/>
                <a:ea typeface="+mn-ea"/>
                <a:cs typeface="+mn-cs"/>
              </a:rPr>
              <a:t>http://www.medicine.mcgill.ca/physio/vlab/bloodlab/ESR.htm:</a:t>
            </a:r>
            <a:r>
              <a:rPr lang="en-CA" sz="1200" b="0" i="0" kern="1200" baseline="0" dirty="0" smtClean="0">
                <a:solidFill>
                  <a:schemeClr val="tx1"/>
                </a:solidFill>
                <a:effectLst/>
                <a:latin typeface="+mn-lt"/>
                <a:ea typeface="+mn-ea"/>
                <a:cs typeface="+mn-cs"/>
              </a:rPr>
              <a:t> “</a:t>
            </a:r>
            <a:r>
              <a:rPr lang="en-CA" sz="1200" b="0" i="0" kern="1200" dirty="0" smtClean="0">
                <a:solidFill>
                  <a:schemeClr val="tx1"/>
                </a:solidFill>
                <a:effectLst/>
                <a:latin typeface="+mn-lt"/>
                <a:ea typeface="+mn-ea"/>
                <a:cs typeface="+mn-cs"/>
              </a:rPr>
              <a:t>The ESR is a simple non-specific screening test that indirectly measures the presence of inflammation in the body. It reflects the tendency of red blood cells to settle more rapidly in the face of some disease states, usually because of increases in plasma fibrinogen, immunoglobulins, and other acute-phase reaction proteins. Changes in red cell shape or numbers may also affect the ESR”</a:t>
            </a:r>
          </a:p>
          <a:p>
            <a:pPr marL="228600" indent="-228600">
              <a:buAutoNum type="arabicPeriod"/>
            </a:pPr>
            <a:r>
              <a:rPr lang="en-CA" sz="1200" b="0" i="0" kern="1200" dirty="0" smtClean="0">
                <a:solidFill>
                  <a:schemeClr val="tx1"/>
                </a:solidFill>
                <a:effectLst/>
                <a:latin typeface="+mn-lt"/>
                <a:ea typeface="+mn-ea"/>
                <a:cs typeface="+mn-cs"/>
              </a:rPr>
              <a:t>Blood</a:t>
            </a:r>
            <a:r>
              <a:rPr lang="en-CA" sz="1200" b="0" i="0" kern="1200" baseline="0" dirty="0" smtClean="0">
                <a:solidFill>
                  <a:schemeClr val="tx1"/>
                </a:solidFill>
                <a:effectLst/>
                <a:latin typeface="+mn-lt"/>
                <a:ea typeface="+mn-ea"/>
                <a:cs typeface="+mn-cs"/>
              </a:rPr>
              <a:t> factors affecting sedimentation: </a:t>
            </a:r>
            <a:r>
              <a:rPr lang="en-CA" sz="1200" b="0" i="0" kern="1200" dirty="0" smtClean="0">
                <a:solidFill>
                  <a:schemeClr val="tx1"/>
                </a:solidFill>
                <a:effectLst/>
                <a:latin typeface="+mn-lt"/>
                <a:ea typeface="+mn-ea"/>
                <a:cs typeface="+mn-cs"/>
              </a:rPr>
              <a:t>plasma proteins 2. </a:t>
            </a:r>
            <a:r>
              <a:rPr lang="en-CA" sz="1200" b="0" i="0" kern="1200" dirty="0" err="1" smtClean="0">
                <a:solidFill>
                  <a:schemeClr val="tx1"/>
                </a:solidFill>
                <a:effectLst/>
                <a:latin typeface="+mn-lt"/>
                <a:ea typeface="+mn-ea"/>
                <a:cs typeface="+mn-cs"/>
              </a:rPr>
              <a:t>rbc</a:t>
            </a:r>
            <a:r>
              <a:rPr lang="en-CA" sz="1200" b="0" i="0" kern="1200" dirty="0" smtClean="0">
                <a:solidFill>
                  <a:schemeClr val="tx1"/>
                </a:solidFill>
                <a:effectLst/>
                <a:latin typeface="+mn-lt"/>
                <a:ea typeface="+mn-ea"/>
                <a:cs typeface="+mn-cs"/>
              </a:rPr>
              <a:t> shape 3. </a:t>
            </a:r>
            <a:r>
              <a:rPr lang="en-CA" sz="1200" b="0" i="0" kern="1200" dirty="0" err="1" smtClean="0">
                <a:solidFill>
                  <a:schemeClr val="tx1"/>
                </a:solidFill>
                <a:effectLst/>
                <a:latin typeface="+mn-lt"/>
                <a:ea typeface="+mn-ea"/>
                <a:cs typeface="+mn-cs"/>
              </a:rPr>
              <a:t>rbc</a:t>
            </a:r>
            <a:r>
              <a:rPr lang="en-CA" sz="1200" b="0" i="0" kern="1200" dirty="0" smtClean="0">
                <a:solidFill>
                  <a:schemeClr val="tx1"/>
                </a:solidFill>
                <a:effectLst/>
                <a:latin typeface="+mn-lt"/>
                <a:ea typeface="+mn-ea"/>
                <a:cs typeface="+mn-cs"/>
              </a:rPr>
              <a:t> size 4. </a:t>
            </a:r>
            <a:r>
              <a:rPr lang="en-CA" sz="1200" b="0" i="0" kern="1200" dirty="0" err="1" smtClean="0">
                <a:solidFill>
                  <a:schemeClr val="tx1"/>
                </a:solidFill>
                <a:effectLst/>
                <a:latin typeface="+mn-lt"/>
                <a:ea typeface="+mn-ea"/>
                <a:cs typeface="+mn-cs"/>
              </a:rPr>
              <a:t>rbc</a:t>
            </a:r>
            <a:r>
              <a:rPr lang="en-CA" sz="1200" b="0" i="0" kern="1200" baseline="0" dirty="0" smtClean="0">
                <a:solidFill>
                  <a:schemeClr val="tx1"/>
                </a:solidFill>
                <a:effectLst/>
                <a:latin typeface="+mn-lt"/>
                <a:ea typeface="+mn-ea"/>
                <a:cs typeface="+mn-cs"/>
              </a:rPr>
              <a:t> </a:t>
            </a:r>
            <a:r>
              <a:rPr lang="en-CA" sz="1200" b="0" i="0" kern="1200" dirty="0" smtClean="0">
                <a:solidFill>
                  <a:schemeClr val="tx1"/>
                </a:solidFill>
                <a:effectLst/>
                <a:latin typeface="+mn-lt"/>
                <a:ea typeface="+mn-ea"/>
                <a:cs typeface="+mn-cs"/>
              </a:rPr>
              <a:t>count</a:t>
            </a:r>
          </a:p>
          <a:p>
            <a:pPr marL="228600" indent="-228600">
              <a:buAutoNum type="arabicPeriod"/>
            </a:pPr>
            <a:r>
              <a:rPr lang="en-CA" dirty="0" smtClean="0"/>
              <a:t>https://books.google.co.nz/books?id=qMgAbOHSlsMC&amp;pg=PA216&amp;dq=sedimentation+rate&amp;hl=en&amp;sa=X&amp;ved=0ahUKEwjhyIKC_e7PAhUBK5QKHapyAPQQ6AEIJDAC#v=onepage&amp;q=sedimentation%20rate&amp;f=false</a:t>
            </a:r>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3040946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b="0" dirty="0" smtClean="0"/>
              <a:t>http://www.acid-base.com/clinical.php#Gap:</a:t>
            </a:r>
            <a:r>
              <a:rPr lang="en-CA" b="0" baseline="0" dirty="0" smtClean="0"/>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i="0" kern="1200" dirty="0" smtClean="0">
                <a:solidFill>
                  <a:schemeClr val="tx1"/>
                </a:solidFill>
                <a:effectLst/>
                <a:latin typeface="+mn-lt"/>
                <a:ea typeface="+mn-ea"/>
                <a:cs typeface="+mn-cs"/>
              </a:rPr>
              <a:t>The Anion Gap is the difference between the sum of the major anions and the major cations: </a:t>
            </a:r>
            <a:r>
              <a:rPr lang="en-CA" sz="1200" b="1" i="0" kern="1200" dirty="0" smtClean="0">
                <a:solidFill>
                  <a:schemeClr val="tx1"/>
                </a:solidFill>
                <a:effectLst/>
                <a:latin typeface="+mn-lt"/>
                <a:ea typeface="+mn-ea"/>
                <a:cs typeface="+mn-cs"/>
              </a:rPr>
              <a:t>Gap = Na</a:t>
            </a:r>
            <a:r>
              <a:rPr lang="en-CA" sz="1200" b="1" i="0" kern="1200" baseline="30000" dirty="0" smtClean="0">
                <a:solidFill>
                  <a:schemeClr val="tx1"/>
                </a:solidFill>
                <a:effectLst/>
                <a:latin typeface="+mn-lt"/>
                <a:ea typeface="+mn-ea"/>
                <a:cs typeface="+mn-cs"/>
              </a:rPr>
              <a:t>+</a:t>
            </a:r>
            <a:r>
              <a:rPr lang="en-CA" sz="1200" b="1" i="0" kern="1200" dirty="0" smtClean="0">
                <a:solidFill>
                  <a:schemeClr val="tx1"/>
                </a:solidFill>
                <a:effectLst/>
                <a:latin typeface="+mn-lt"/>
                <a:ea typeface="+mn-ea"/>
                <a:cs typeface="+mn-cs"/>
              </a:rPr>
              <a:t> + K</a:t>
            </a:r>
            <a:r>
              <a:rPr lang="en-CA" sz="1200" b="1" i="0" kern="1200" baseline="30000" dirty="0" smtClean="0">
                <a:solidFill>
                  <a:schemeClr val="tx1"/>
                </a:solidFill>
                <a:effectLst/>
                <a:latin typeface="+mn-lt"/>
                <a:ea typeface="+mn-ea"/>
                <a:cs typeface="+mn-cs"/>
              </a:rPr>
              <a:t>+</a:t>
            </a:r>
            <a:r>
              <a:rPr lang="en-CA" sz="1200" b="1" i="0" kern="1200" dirty="0" smtClean="0">
                <a:solidFill>
                  <a:schemeClr val="tx1"/>
                </a:solidFill>
                <a:effectLst/>
                <a:latin typeface="+mn-lt"/>
                <a:ea typeface="+mn-ea"/>
                <a:cs typeface="+mn-cs"/>
              </a:rPr>
              <a:t> - Cl</a:t>
            </a:r>
            <a:r>
              <a:rPr lang="en-CA" sz="1200" b="1" i="0" kern="1200" baseline="30000" dirty="0" smtClean="0">
                <a:solidFill>
                  <a:schemeClr val="tx1"/>
                </a:solidFill>
                <a:effectLst/>
                <a:latin typeface="+mn-lt"/>
                <a:ea typeface="+mn-ea"/>
                <a:cs typeface="+mn-cs"/>
              </a:rPr>
              <a:t>-</a:t>
            </a:r>
            <a:r>
              <a:rPr lang="en-CA" sz="1200" b="1" i="0" kern="1200" dirty="0" smtClean="0">
                <a:solidFill>
                  <a:schemeClr val="tx1"/>
                </a:solidFill>
                <a:effectLst/>
                <a:latin typeface="+mn-lt"/>
                <a:ea typeface="+mn-ea"/>
                <a:cs typeface="+mn-cs"/>
              </a:rPr>
              <a:t> - HCO</a:t>
            </a:r>
            <a:r>
              <a:rPr lang="en-CA" sz="1200" b="1" i="0" kern="1200" baseline="-25000" dirty="0" smtClean="0">
                <a:solidFill>
                  <a:schemeClr val="tx1"/>
                </a:solidFill>
                <a:effectLst/>
                <a:latin typeface="+mn-lt"/>
                <a:ea typeface="+mn-ea"/>
                <a:cs typeface="+mn-cs"/>
              </a:rPr>
              <a:t>3</a:t>
            </a:r>
            <a:r>
              <a:rPr lang="en-CA" sz="1200" b="1" i="0" kern="1200" baseline="30000" dirty="0" smtClean="0">
                <a:solidFill>
                  <a:schemeClr val="tx1"/>
                </a:solidFill>
                <a:effectLst/>
                <a:latin typeface="+mn-lt"/>
                <a:ea typeface="+mn-ea"/>
                <a:cs typeface="+mn-cs"/>
              </a:rPr>
              <a: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i="0" kern="1200" dirty="0" smtClean="0">
                <a:solidFill>
                  <a:schemeClr val="tx1"/>
                </a:solidFill>
                <a:effectLst/>
                <a:latin typeface="+mn-lt"/>
                <a:ea typeface="+mn-ea"/>
                <a:cs typeface="+mn-cs"/>
              </a:rPr>
              <a:t>Some causes of metabolic acidosis, e.g., lactic acidosis, release anions into the extracellular fluid which are not normally measured. When this occurs there will be an unexpected discrepancy between the sums of the principal cations and anions.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i="0" kern="1200" dirty="0" smtClean="0">
                <a:solidFill>
                  <a:schemeClr val="tx1"/>
                </a:solidFill>
                <a:effectLst/>
                <a:latin typeface="+mn-lt"/>
                <a:ea typeface="+mn-ea"/>
                <a:cs typeface="+mn-cs"/>
              </a:rPr>
              <a:t>The usual sum is:</a:t>
            </a:r>
          </a:p>
          <a:p>
            <a:r>
              <a:rPr lang="en-CA" sz="1200" b="1" i="0" kern="1200" dirty="0" smtClean="0">
                <a:solidFill>
                  <a:schemeClr val="tx1"/>
                </a:solidFill>
                <a:effectLst/>
                <a:latin typeface="+mn-lt"/>
                <a:ea typeface="+mn-ea"/>
                <a:cs typeface="+mn-cs"/>
              </a:rPr>
              <a:t>Gap   =   Na</a:t>
            </a:r>
            <a:r>
              <a:rPr lang="en-CA" sz="1200" b="1" i="0" kern="1200" baseline="30000" dirty="0" smtClean="0">
                <a:solidFill>
                  <a:schemeClr val="tx1"/>
                </a:solidFill>
                <a:effectLst/>
                <a:latin typeface="+mn-lt"/>
                <a:ea typeface="+mn-ea"/>
                <a:cs typeface="+mn-cs"/>
              </a:rPr>
              <a:t>+</a:t>
            </a:r>
            <a:r>
              <a:rPr lang="en-CA" sz="1200" b="1" i="0" kern="1200" dirty="0" smtClean="0">
                <a:solidFill>
                  <a:schemeClr val="tx1"/>
                </a:solidFill>
                <a:effectLst/>
                <a:latin typeface="+mn-lt"/>
                <a:ea typeface="+mn-ea"/>
                <a:cs typeface="+mn-cs"/>
              </a:rPr>
              <a:t>   +   K</a:t>
            </a:r>
            <a:r>
              <a:rPr lang="en-CA" sz="1200" b="1" i="0" kern="1200" baseline="30000" dirty="0" smtClean="0">
                <a:solidFill>
                  <a:schemeClr val="tx1"/>
                </a:solidFill>
                <a:effectLst/>
                <a:latin typeface="+mn-lt"/>
                <a:ea typeface="+mn-ea"/>
                <a:cs typeface="+mn-cs"/>
              </a:rPr>
              <a:t>+</a:t>
            </a:r>
            <a:r>
              <a:rPr lang="en-CA" sz="1200" b="1" i="0" kern="1200" dirty="0" smtClean="0">
                <a:solidFill>
                  <a:schemeClr val="tx1"/>
                </a:solidFill>
                <a:effectLst/>
                <a:latin typeface="+mn-lt"/>
                <a:ea typeface="+mn-ea"/>
                <a:cs typeface="+mn-cs"/>
              </a:rPr>
              <a:t>   -   Cl</a:t>
            </a:r>
            <a:r>
              <a:rPr lang="en-CA" sz="1200" b="1" i="0" kern="1200" baseline="30000" dirty="0" smtClean="0">
                <a:solidFill>
                  <a:schemeClr val="tx1"/>
                </a:solidFill>
                <a:effectLst/>
                <a:latin typeface="+mn-lt"/>
                <a:ea typeface="+mn-ea"/>
                <a:cs typeface="+mn-cs"/>
              </a:rPr>
              <a:t>-</a:t>
            </a:r>
            <a:r>
              <a:rPr lang="en-CA" sz="1200" b="1" i="0" kern="1200" dirty="0" smtClean="0">
                <a:solidFill>
                  <a:schemeClr val="tx1"/>
                </a:solidFill>
                <a:effectLst/>
                <a:latin typeface="+mn-lt"/>
                <a:ea typeface="+mn-ea"/>
                <a:cs typeface="+mn-cs"/>
              </a:rPr>
              <a:t>   -   HCO</a:t>
            </a:r>
            <a:r>
              <a:rPr lang="en-CA" sz="1200" b="1" i="0" kern="1200" baseline="-25000" dirty="0" smtClean="0">
                <a:solidFill>
                  <a:schemeClr val="tx1"/>
                </a:solidFill>
                <a:effectLst/>
                <a:latin typeface="+mn-lt"/>
                <a:ea typeface="+mn-ea"/>
                <a:cs typeface="+mn-cs"/>
              </a:rPr>
              <a:t>3</a:t>
            </a:r>
            <a:r>
              <a:rPr lang="en-CA" sz="1200" b="1" i="0" kern="1200" baseline="30000" dirty="0" smtClean="0">
                <a:solidFill>
                  <a:schemeClr val="tx1"/>
                </a:solidFill>
                <a:effectLst/>
                <a:latin typeface="+mn-lt"/>
                <a:ea typeface="+mn-ea"/>
                <a:cs typeface="+mn-cs"/>
              </a:rPr>
              <a:t>-</a:t>
            </a:r>
            <a:endParaRPr lang="en-CA" sz="1200" b="1" i="0" kern="1200" dirty="0" smtClean="0">
              <a:solidFill>
                <a:schemeClr val="tx1"/>
              </a:solidFill>
              <a:effectLst/>
              <a:latin typeface="+mn-lt"/>
              <a:ea typeface="+mn-ea"/>
              <a:cs typeface="+mn-cs"/>
            </a:endParaRPr>
          </a:p>
          <a:p>
            <a:r>
              <a:rPr lang="en-CA" sz="1200" b="1" i="0" kern="1200" dirty="0" smtClean="0">
                <a:solidFill>
                  <a:schemeClr val="tx1"/>
                </a:solidFill>
                <a:effectLst/>
                <a:latin typeface="+mn-lt"/>
                <a:ea typeface="+mn-ea"/>
                <a:cs typeface="+mn-cs"/>
              </a:rPr>
              <a:t>  15    =   140   +   5     -  105  -     25     </a:t>
            </a:r>
            <a:r>
              <a:rPr lang="en-CA" sz="1200" b="1" i="0" kern="1200" dirty="0" err="1" smtClean="0">
                <a:solidFill>
                  <a:schemeClr val="tx1"/>
                </a:solidFill>
                <a:effectLst/>
                <a:latin typeface="+mn-lt"/>
                <a:ea typeface="+mn-ea"/>
                <a:cs typeface="+mn-cs"/>
              </a:rPr>
              <a:t>mMol</a:t>
            </a:r>
            <a:r>
              <a:rPr lang="en-CA" sz="1200" b="1" i="0" kern="1200" dirty="0" smtClean="0">
                <a:solidFill>
                  <a:schemeClr val="tx1"/>
                </a:solidFill>
                <a:effectLst/>
                <a:latin typeface="+mn-lt"/>
                <a:ea typeface="+mn-ea"/>
                <a:cs typeface="+mn-cs"/>
              </a:rPr>
              <a:t>/L</a:t>
            </a:r>
          </a:p>
          <a:p>
            <a:r>
              <a:rPr lang="en-CA" sz="1200" b="0" i="0" kern="1200" dirty="0" smtClean="0">
                <a:solidFill>
                  <a:schemeClr val="tx1"/>
                </a:solidFill>
                <a:effectLst/>
                <a:latin typeface="+mn-lt"/>
                <a:ea typeface="+mn-ea"/>
                <a:cs typeface="+mn-cs"/>
              </a:rPr>
              <a:t>In addition to Cl</a:t>
            </a:r>
            <a:r>
              <a:rPr lang="en-CA" sz="1200" b="0" i="0" kern="1200" baseline="30000" dirty="0" smtClean="0">
                <a:solidFill>
                  <a:schemeClr val="tx1"/>
                </a:solidFill>
                <a:effectLst/>
                <a:latin typeface="+mn-lt"/>
                <a:ea typeface="+mn-ea"/>
                <a:cs typeface="+mn-cs"/>
              </a:rPr>
              <a:t>-</a:t>
            </a:r>
            <a:r>
              <a:rPr lang="en-CA" sz="1200" b="0" i="0" kern="1200" dirty="0" smtClean="0">
                <a:solidFill>
                  <a:schemeClr val="tx1"/>
                </a:solidFill>
                <a:effectLst/>
                <a:latin typeface="+mn-lt"/>
                <a:ea typeface="+mn-ea"/>
                <a:cs typeface="+mn-cs"/>
              </a:rPr>
              <a:t> + HCO</a:t>
            </a:r>
            <a:r>
              <a:rPr lang="en-CA" sz="1200" b="0" i="0" kern="1200" baseline="-25000" dirty="0" smtClean="0">
                <a:solidFill>
                  <a:schemeClr val="tx1"/>
                </a:solidFill>
                <a:effectLst/>
                <a:latin typeface="+mn-lt"/>
                <a:ea typeface="+mn-ea"/>
                <a:cs typeface="+mn-cs"/>
              </a:rPr>
              <a:t>3</a:t>
            </a:r>
            <a:r>
              <a:rPr lang="en-CA" sz="1200" b="0" i="0" kern="1200" baseline="30000" dirty="0" smtClean="0">
                <a:solidFill>
                  <a:schemeClr val="tx1"/>
                </a:solidFill>
                <a:effectLst/>
                <a:latin typeface="+mn-lt"/>
                <a:ea typeface="+mn-ea"/>
                <a:cs typeface="+mn-cs"/>
              </a:rPr>
              <a:t>-</a:t>
            </a:r>
            <a:r>
              <a:rPr lang="en-CA" sz="1200" b="0" i="0" kern="1200" dirty="0" smtClean="0">
                <a:solidFill>
                  <a:schemeClr val="tx1"/>
                </a:solidFill>
                <a:effectLst/>
                <a:latin typeface="+mn-lt"/>
                <a:ea typeface="+mn-ea"/>
                <a:cs typeface="+mn-cs"/>
              </a:rPr>
              <a:t> there are extra unmeasured anions, e.g., lactate, phosphate, sulphate, which increase the "gap". A gap greater than 30 indicates a significant concentration of unmeasured anions. Because this calculation relies upon the accuracy of the other measurements, small errors in these large numbers cause a disproportionately great error in the "gap". If information is required about the unmeasured anions, it is probably more appropriate to measure their concentration, i.e., lactate in tissue hypoxia, 3-hydroxybutyrate in diabetic ketosis, and phosphate or sulfate in renal failure.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CA" b="0" dirty="0" smtClean="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1407768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dirty="0" smtClean="0"/>
              <a:t>“It can be indicative of metabolic acidosis (acidosis describes the abnormal conditions that results from an excess of acid within the blood such as in a case of lactic acidosis due to anaerobic metabolism) or compensatory respiratory alkalosis (alkalosis describes a conditions that results from an excess alkali (base) within the blood). A base deficit indicates an excess of acid. It refers to the amount of base needed to titrate a serum pH back to normal (healthy human-arterial blood pH varies between 7.35 and 7.45) when the contribution of respiratory factors is taken out of the equation.</a:t>
            </a:r>
            <a:br>
              <a:rPr lang="en-CA" dirty="0" smtClean="0"/>
            </a:br>
            <a:r>
              <a:rPr lang="en-CA" dirty="0" smtClean="0"/>
              <a:t>Base deficit is usually reported as a negative base excess. Therefore a base excess of -5 is a base deficit of 5.”</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CA" dirty="0" smtClean="0">
              <a:hlinkClick r:id="rId3"/>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CA" dirty="0" smtClean="0">
                <a:hlinkClick r:id="rId3"/>
              </a:rPr>
              <a:t>http://www.acid-base.com/terminology.php#BE2</a:t>
            </a:r>
            <a:r>
              <a:rPr lang="en-CA" dirty="0" smtClean="0"/>
              <a:t>:</a:t>
            </a:r>
            <a:r>
              <a:rPr lang="en-CA" baseline="0" dirty="0" smtClean="0"/>
              <a:t>  </a:t>
            </a:r>
            <a:r>
              <a:rPr lang="en-CA" sz="1200" b="0" i="0" kern="1200" baseline="0" dirty="0" smtClean="0">
                <a:solidFill>
                  <a:schemeClr val="tx1"/>
                </a:solidFill>
                <a:effectLst/>
                <a:latin typeface="+mn-lt"/>
                <a:ea typeface="+mn-ea"/>
                <a:cs typeface="+mn-cs"/>
                <a:hlinkClick r:id="rId4"/>
              </a:rPr>
              <a:t>“… </a:t>
            </a:r>
            <a:r>
              <a:rPr lang="en-CA" sz="1200" b="0" i="0" u="sng" kern="1200" dirty="0" err="1" smtClean="0">
                <a:solidFill>
                  <a:schemeClr val="tx1"/>
                </a:solidFill>
                <a:effectLst/>
                <a:latin typeface="+mn-lt"/>
                <a:ea typeface="+mn-ea"/>
                <a:cs typeface="+mn-cs"/>
                <a:hlinkClick r:id="rId4"/>
              </a:rPr>
              <a:t>Astrup</a:t>
            </a:r>
            <a:r>
              <a:rPr lang="en-CA" sz="1200" b="0" i="0" u="sng" kern="1200" dirty="0" smtClean="0">
                <a:solidFill>
                  <a:schemeClr val="tx1"/>
                </a:solidFill>
                <a:effectLst/>
                <a:latin typeface="+mn-lt"/>
                <a:ea typeface="+mn-ea"/>
                <a:cs typeface="+mn-cs"/>
                <a:hlinkClick r:id="rId4"/>
              </a:rPr>
              <a:t> and </a:t>
            </a:r>
            <a:r>
              <a:rPr lang="en-CA" sz="1200" b="0" i="0" u="sng" kern="1200" dirty="0" err="1" smtClean="0">
                <a:solidFill>
                  <a:schemeClr val="tx1"/>
                </a:solidFill>
                <a:effectLst/>
                <a:latin typeface="+mn-lt"/>
                <a:ea typeface="+mn-ea"/>
                <a:cs typeface="+mn-cs"/>
                <a:hlinkClick r:id="rId4"/>
              </a:rPr>
              <a:t>Siggard</a:t>
            </a:r>
            <a:r>
              <a:rPr lang="en-CA" sz="1200" b="0" i="0" u="sng" kern="1200" dirty="0" smtClean="0">
                <a:solidFill>
                  <a:schemeClr val="tx1"/>
                </a:solidFill>
                <a:effectLst/>
                <a:latin typeface="+mn-lt"/>
                <a:ea typeface="+mn-ea"/>
                <a:cs typeface="+mn-cs"/>
                <a:hlinkClick r:id="rId4"/>
              </a:rPr>
              <a:t>-Andersen</a:t>
            </a:r>
            <a:r>
              <a:rPr lang="en-CA" sz="1200" b="0" i="0" kern="1200" dirty="0" smtClean="0">
                <a:solidFill>
                  <a:schemeClr val="tx1"/>
                </a:solidFill>
                <a:effectLst/>
                <a:latin typeface="+mn-lt"/>
                <a:ea typeface="+mn-ea"/>
                <a:cs typeface="+mn-cs"/>
              </a:rPr>
              <a:t> in 1958 introduced Base Excess as a better method of measuring the metabolic component. In essence the method calculated the quantity of Acid or Alkali required to return the plasma in-vitro to a normal pH under standard conditions</a:t>
            </a:r>
            <a:r>
              <a:rPr lang="en-CA" sz="1200" b="0" i="0" kern="1200" baseline="0" dirty="0" smtClean="0">
                <a:solidFill>
                  <a:schemeClr val="tx1"/>
                </a:solidFill>
                <a:effectLst/>
                <a:latin typeface="+mn-lt"/>
                <a:ea typeface="+mn-ea"/>
                <a:cs typeface="+mn-cs"/>
              </a:rPr>
              <a:t> - </a:t>
            </a:r>
            <a:r>
              <a:rPr lang="en-CA" sz="1200" b="0" i="0" kern="1200" dirty="0" smtClean="0">
                <a:solidFill>
                  <a:schemeClr val="tx1"/>
                </a:solidFill>
                <a:effectLst/>
                <a:latin typeface="+mn-lt"/>
                <a:ea typeface="+mn-ea"/>
                <a:cs typeface="+mn-cs"/>
              </a:rPr>
              <a:t>Dose to return plasma to normal (</a:t>
            </a:r>
            <a:r>
              <a:rPr lang="en-CA" sz="1200" b="0" i="0" kern="1200" dirty="0" err="1" smtClean="0">
                <a:solidFill>
                  <a:schemeClr val="tx1"/>
                </a:solidFill>
                <a:effectLst/>
                <a:latin typeface="+mn-lt"/>
                <a:ea typeface="+mn-ea"/>
                <a:cs typeface="+mn-cs"/>
              </a:rPr>
              <a:t>mEq</a:t>
            </a:r>
            <a:r>
              <a:rPr lang="en-CA" sz="1200" b="0" i="0" kern="1200" dirty="0" smtClean="0">
                <a:solidFill>
                  <a:schemeClr val="tx1"/>
                </a:solidFill>
                <a:effectLst/>
                <a:latin typeface="+mn-lt"/>
                <a:ea typeface="+mn-ea"/>
                <a:cs typeface="+mn-cs"/>
              </a:rPr>
              <a:t>/L)”</a:t>
            </a:r>
          </a:p>
          <a:p>
            <a:r>
              <a:rPr lang="en-CA" dirty="0" smtClean="0">
                <a:solidFill>
                  <a:srgbClr val="00B050"/>
                </a:solidFill>
                <a:hlinkClick r:id="rId5"/>
              </a:rPr>
              <a:t>http://www.globalrph.com/abg_analysis.htm</a:t>
            </a:r>
            <a:endParaRPr lang="en-CA" dirty="0" smtClean="0">
              <a:solidFill>
                <a:srgbClr val="00B050"/>
              </a:solidFill>
            </a:endParaRPr>
          </a:p>
          <a:p>
            <a:pPr lvl="1"/>
            <a:r>
              <a:rPr lang="en-CA" dirty="0" smtClean="0"/>
              <a:t>The base excess indicates the amount of excess or insufficient level of bicarbonate in the system</a:t>
            </a:r>
          </a:p>
          <a:p>
            <a:r>
              <a:rPr lang="en-CA" i="1" dirty="0" smtClean="0">
                <a:solidFill>
                  <a:srgbClr val="00B050"/>
                </a:solidFill>
                <a:hlinkClick r:id="rId6"/>
              </a:rPr>
              <a:t>https://media.lanecc.edu/users/driscolln/RT127/Softchalk/Acid_Base_Lesson/Acid_Base_Lesson10.html</a:t>
            </a:r>
            <a:r>
              <a:rPr lang="en-CA" i="1" dirty="0" smtClean="0">
                <a:solidFill>
                  <a:srgbClr val="00B050"/>
                </a:solidFill>
              </a:rPr>
              <a:t>:</a:t>
            </a:r>
          </a:p>
          <a:p>
            <a:pPr lvl="1"/>
            <a:r>
              <a:rPr lang="en-CA" dirty="0" smtClean="0"/>
              <a:t>Calculation of the base excess or deficit is a way of quantifying HCO</a:t>
            </a:r>
            <a:r>
              <a:rPr lang="en-CA" baseline="-25000" dirty="0" smtClean="0"/>
              <a:t>3</a:t>
            </a:r>
            <a:r>
              <a:rPr lang="en-CA" baseline="30000" dirty="0" smtClean="0"/>
              <a:t>-</a:t>
            </a:r>
            <a:r>
              <a:rPr lang="en-CA" dirty="0" smtClean="0"/>
              <a:t>.</a:t>
            </a:r>
            <a:endParaRPr lang="en-CA" i="1" dirty="0" smtClean="0">
              <a:solidFill>
                <a:srgbClr val="00B050"/>
              </a:solidFill>
            </a:endParaRPr>
          </a:p>
          <a:p>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2340245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CA" dirty="0" smtClean="0"/>
              <a:t>Possibly to EAG too?</a:t>
            </a:r>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20363057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Change the FSN: HbA1c</a:t>
            </a:r>
          </a:p>
          <a:p>
            <a:r>
              <a:rPr lang="en-CA" dirty="0" smtClean="0"/>
              <a:t>Synonyms:</a:t>
            </a:r>
            <a:r>
              <a:rPr lang="en-CA" baseline="0" dirty="0" smtClean="0"/>
              <a:t> Glycated and Glycosylated </a:t>
            </a:r>
          </a:p>
          <a:p>
            <a:endParaRPr lang="en-CA" baseline="0" dirty="0" smtClean="0"/>
          </a:p>
          <a:p>
            <a:r>
              <a:rPr lang="en-CA" baseline="0" dirty="0" smtClean="0"/>
              <a:t>Fix the modelling for all related concepts and </a:t>
            </a:r>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878758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1806912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2381413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Question for RII: LOINC answers to SNOMED CT status</a:t>
            </a:r>
          </a:p>
        </p:txBody>
      </p:sp>
      <p:sp>
        <p:nvSpPr>
          <p:cNvPr id="4096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Calibri" panose="020F0502020204030204" pitchFamily="34" charset="0"/>
              </a:defRPr>
            </a:lvl1pPr>
            <a:lvl2pPr marL="784225" indent="-301625" algn="l" eaLnBrk="0" hangingPunct="0">
              <a:spcBef>
                <a:spcPct val="30000"/>
              </a:spcBef>
              <a:defRPr sz="1200">
                <a:solidFill>
                  <a:schemeClr val="tx1"/>
                </a:solidFill>
                <a:latin typeface="Calibri" panose="020F0502020204030204" pitchFamily="34" charset="0"/>
              </a:defRPr>
            </a:lvl2pPr>
            <a:lvl3pPr marL="1208088" indent="-241300" algn="l" eaLnBrk="0" hangingPunct="0">
              <a:spcBef>
                <a:spcPct val="30000"/>
              </a:spcBef>
              <a:defRPr sz="1200">
                <a:solidFill>
                  <a:schemeClr val="tx1"/>
                </a:solidFill>
                <a:latin typeface="Calibri" panose="020F0502020204030204" pitchFamily="34" charset="0"/>
              </a:defRPr>
            </a:lvl3pPr>
            <a:lvl4pPr marL="1690688" indent="-241300" algn="l" eaLnBrk="0" hangingPunct="0">
              <a:spcBef>
                <a:spcPct val="30000"/>
              </a:spcBef>
              <a:defRPr sz="1200">
                <a:solidFill>
                  <a:schemeClr val="tx1"/>
                </a:solidFill>
                <a:latin typeface="Calibri" panose="020F0502020204030204" pitchFamily="34" charset="0"/>
              </a:defRPr>
            </a:lvl4pPr>
            <a:lvl5pPr marL="2174875" indent="-241300" algn="l" eaLnBrk="0" hangingPunct="0">
              <a:spcBef>
                <a:spcPct val="30000"/>
              </a:spcBef>
              <a:defRPr sz="1200">
                <a:solidFill>
                  <a:schemeClr val="tx1"/>
                </a:solidFill>
                <a:latin typeface="Calibri" panose="020F0502020204030204" pitchFamily="34" charset="0"/>
              </a:defRPr>
            </a:lvl5pPr>
            <a:lvl6pPr marL="2632075" indent="-241300" eaLnBrk="0" fontAlgn="base" hangingPunct="0">
              <a:spcBef>
                <a:spcPct val="30000"/>
              </a:spcBef>
              <a:spcAft>
                <a:spcPct val="0"/>
              </a:spcAft>
              <a:defRPr sz="1200">
                <a:solidFill>
                  <a:schemeClr val="tx1"/>
                </a:solidFill>
                <a:latin typeface="Calibri" panose="020F0502020204030204" pitchFamily="34" charset="0"/>
              </a:defRPr>
            </a:lvl6pPr>
            <a:lvl7pPr marL="3089275" indent="-241300" eaLnBrk="0" fontAlgn="base" hangingPunct="0">
              <a:spcBef>
                <a:spcPct val="30000"/>
              </a:spcBef>
              <a:spcAft>
                <a:spcPct val="0"/>
              </a:spcAft>
              <a:defRPr sz="1200">
                <a:solidFill>
                  <a:schemeClr val="tx1"/>
                </a:solidFill>
                <a:latin typeface="Calibri" panose="020F0502020204030204" pitchFamily="34" charset="0"/>
              </a:defRPr>
            </a:lvl7pPr>
            <a:lvl8pPr marL="3546475" indent="-241300" eaLnBrk="0" fontAlgn="base" hangingPunct="0">
              <a:spcBef>
                <a:spcPct val="30000"/>
              </a:spcBef>
              <a:spcAft>
                <a:spcPct val="0"/>
              </a:spcAft>
              <a:defRPr sz="1200">
                <a:solidFill>
                  <a:schemeClr val="tx1"/>
                </a:solidFill>
                <a:latin typeface="Calibri" panose="020F0502020204030204" pitchFamily="34" charset="0"/>
              </a:defRPr>
            </a:lvl8pPr>
            <a:lvl9pPr marL="4003675" indent="-2413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72DBAE45-A763-4BCB-B3E8-21702A166155}" type="slidenum">
              <a:rPr lang="en-NZ" sz="1300">
                <a:solidFill>
                  <a:srgbClr val="000000"/>
                </a:solidFill>
              </a:rPr>
              <a:pPr algn="r" eaLnBrk="1" hangingPunct="1">
                <a:spcBef>
                  <a:spcPct val="0"/>
                </a:spcBef>
              </a:pPr>
              <a:t>7</a:t>
            </a:fld>
            <a:endParaRPr lang="en-NZ" sz="1300">
              <a:solidFill>
                <a:srgbClr val="000000"/>
              </a:solidFill>
            </a:endParaRPr>
          </a:p>
        </p:txBody>
      </p:sp>
    </p:spTree>
    <p:extLst>
      <p:ext uri="{BB962C8B-B14F-4D97-AF65-F5344CB8AC3E}">
        <p14:creationId xmlns:p14="http://schemas.microsoft.com/office/powerpoint/2010/main" val="3076487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2885347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3007780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solidFill>
                  <a:srgbClr val="00B050"/>
                </a:solidFill>
              </a:rPr>
              <a:t>Direct site: Plasma</a:t>
            </a:r>
          </a:p>
          <a:p>
            <a:r>
              <a:rPr lang="en-CA" dirty="0" smtClean="0">
                <a:solidFill>
                  <a:srgbClr val="00B050"/>
                </a:solidFill>
              </a:rPr>
              <a:t>Inheres In: Blood product</a:t>
            </a:r>
          </a:p>
          <a:p>
            <a:r>
              <a:rPr lang="en-CA" dirty="0" smtClean="0">
                <a:solidFill>
                  <a:srgbClr val="00B050"/>
                </a:solidFill>
              </a:rPr>
              <a:t>Inherent</a:t>
            </a:r>
            <a:r>
              <a:rPr lang="en-CA" baseline="0" dirty="0" smtClean="0">
                <a:solidFill>
                  <a:srgbClr val="00B050"/>
                </a:solidFill>
              </a:rPr>
              <a:t> location: for super-system</a:t>
            </a:r>
          </a:p>
          <a:p>
            <a:endParaRPr lang="en-CA" baseline="0" dirty="0" smtClean="0">
              <a:solidFill>
                <a:srgbClr val="00B050"/>
              </a:solidFill>
            </a:endParaRPr>
          </a:p>
          <a:p>
            <a:r>
              <a:rPr lang="en-CA" baseline="0" dirty="0" smtClean="0">
                <a:solidFill>
                  <a:srgbClr val="00B050"/>
                </a:solidFill>
              </a:rPr>
              <a:t>Or </a:t>
            </a:r>
          </a:p>
          <a:p>
            <a:endParaRPr lang="en-CA" baseline="0" dirty="0" smtClean="0">
              <a:solidFill>
                <a:srgbClr val="00B050"/>
              </a:solidFill>
            </a:endParaRPr>
          </a:p>
          <a:p>
            <a:r>
              <a:rPr lang="en-CA" dirty="0" smtClean="0">
                <a:solidFill>
                  <a:srgbClr val="00B050"/>
                </a:solidFill>
              </a:rPr>
              <a:t>Direct site: Serum</a:t>
            </a:r>
          </a:p>
          <a:p>
            <a:r>
              <a:rPr lang="en-CA" dirty="0" smtClean="0">
                <a:solidFill>
                  <a:srgbClr val="00B050"/>
                </a:solidFill>
              </a:rPr>
              <a:t>Inherent</a:t>
            </a:r>
            <a:r>
              <a:rPr lang="en-CA" baseline="0" dirty="0" smtClean="0">
                <a:solidFill>
                  <a:srgbClr val="00B050"/>
                </a:solidFill>
              </a:rPr>
              <a:t> location: Donor</a:t>
            </a:r>
          </a:p>
          <a:p>
            <a:endParaRPr lang="en-CA" baseline="0" dirty="0" smtClean="0">
              <a:solidFill>
                <a:srgbClr val="00B050"/>
              </a:solidFill>
            </a:endParaRPr>
          </a:p>
          <a:p>
            <a:r>
              <a:rPr lang="en-CA" baseline="0" dirty="0" smtClean="0">
                <a:solidFill>
                  <a:srgbClr val="00B050"/>
                </a:solidFill>
              </a:rPr>
              <a:t>The second is a direct translation of what LOINC parts is saying, but serum from blood product?</a:t>
            </a:r>
          </a:p>
          <a:p>
            <a:endParaRPr lang="en-CA" baseline="0" dirty="0" smtClean="0">
              <a:solidFill>
                <a:srgbClr val="00B050"/>
              </a:solidFill>
            </a:endParaRPr>
          </a:p>
          <a:p>
            <a:endParaRPr lang="en-CA" baseline="0" dirty="0" smtClean="0">
              <a:solidFill>
                <a:srgbClr val="00B050"/>
              </a:solidFill>
            </a:endParaRPr>
          </a:p>
          <a:p>
            <a:r>
              <a:rPr lang="en-CA" baseline="0" dirty="0" smtClean="0">
                <a:solidFill>
                  <a:srgbClr val="00B050"/>
                </a:solidFill>
              </a:rPr>
              <a:t>Clarification with RII regarding the exact meaning</a:t>
            </a:r>
            <a:endParaRPr lang="en-CA" dirty="0">
              <a:solidFill>
                <a:srgbClr val="00B050"/>
              </a:solidFill>
            </a:endParaRPr>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1249659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dirty="0" smtClean="0"/>
              <a:t>Confirm with OIMP. Color and Appearance were previously defined as property based on previous Face to Face meeting discussions. Also, there is precedent to this related to cancer synoptic reporting and creation of morphology property.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CA"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CA" dirty="0" smtClean="0"/>
              <a:t>Create</a:t>
            </a:r>
            <a:r>
              <a:rPr lang="en-CA" baseline="0" dirty="0" smtClean="0"/>
              <a:t> all properties (or map as specified above)</a:t>
            </a:r>
            <a:endParaRPr lang="en-CA" dirty="0" smtClean="0"/>
          </a:p>
          <a:p>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3717203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Create the concepts as specified above.</a:t>
            </a:r>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28447972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dias">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ammenligning">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Tomt">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Indhold med billedtekst">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cSld name="Billede med billedtekst">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949657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4" r:id="rId5"/>
    <p:sldLayoutId id="2147483655" r:id="rId6"/>
    <p:sldLayoutId id="2147483656" r:id="rId7"/>
    <p:sldLayoutId id="2147483681"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hyperlink" Target="https://confluence.ihtsdotools.org/download/attachments/27593317/LOINC%20-%20SNOMED%20CT%20cooperation%20project%20-%20Union-Disjunction.pptx?api=v2"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confluence.ihtsdotools.org/display/editorialag/2016-08-22+Editorial+Advisory+Group+Conference+Call" TargetMode="External"/><Relationship Id="rId4" Type="http://schemas.openxmlformats.org/officeDocument/2006/relationships/hyperlink" Target="https://confluence.ihtsdotools.org/display/editorialag/Disjunctive+component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confluence.ihtsdotools.org/display/iPaLM/Glycosylated+hemoglobin+and+Glycated+hemoglobin"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onfluence.ihtsdotools.org/display/DOCLOINC"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3" Type="http://schemas.openxmlformats.org/officeDocument/2006/relationships/hyperlink" Target="mailto:info@ihtsdo.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LOINC – SNOMED CT </a:t>
            </a:r>
            <a:br>
              <a:rPr lang="en-US" dirty="0" smtClean="0"/>
            </a:br>
            <a:r>
              <a:rPr lang="en-US" dirty="0" smtClean="0"/>
              <a:t>Cooperation on Content</a:t>
            </a:r>
            <a:endParaRPr lang="en-US" dirty="0"/>
          </a:p>
        </p:txBody>
      </p:sp>
      <p:sp>
        <p:nvSpPr>
          <p:cNvPr id="3" name="Subtitle 2"/>
          <p:cNvSpPr>
            <a:spLocks noGrp="1"/>
          </p:cNvSpPr>
          <p:nvPr>
            <p:ph type="subTitle" idx="1"/>
          </p:nvPr>
        </p:nvSpPr>
        <p:spPr/>
        <p:txBody>
          <a:bodyPr/>
          <a:lstStyle/>
          <a:p>
            <a:r>
              <a:rPr lang="en-US" dirty="0" smtClean="0"/>
              <a:t>IHTSDO Business Meetings</a:t>
            </a:r>
          </a:p>
          <a:p>
            <a:r>
              <a:rPr lang="en-US" dirty="0" smtClean="0"/>
              <a:t>Wellington, New Zealand</a:t>
            </a:r>
          </a:p>
          <a:p>
            <a:r>
              <a:rPr lang="en-US" dirty="0" smtClean="0"/>
              <a:t>October 23-26, 2016</a:t>
            </a:r>
            <a:endParaRPr lang="en-US" dirty="0"/>
          </a:p>
        </p:txBody>
      </p:sp>
    </p:spTree>
    <p:extLst>
      <p:ext uri="{BB962C8B-B14F-4D97-AF65-F5344CB8AC3E}">
        <p14:creationId xmlns:p14="http://schemas.microsoft.com/office/powerpoint/2010/main" val="1790797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"Examples “+”</a:t>
            </a:r>
          </a:p>
          <a:p>
            <a:pPr lvl="1"/>
            <a:r>
              <a:rPr lang="en-CA" dirty="0" smtClean="0"/>
              <a:t>LP38309-8 </a:t>
            </a:r>
            <a:r>
              <a:rPr lang="en-CA" dirty="0" err="1"/>
              <a:t>Helminth+Arthropod</a:t>
            </a:r>
            <a:r>
              <a:rPr lang="en-CA" dirty="0"/>
              <a:t> identified</a:t>
            </a:r>
          </a:p>
          <a:p>
            <a:pPr lvl="1"/>
            <a:r>
              <a:rPr lang="en-CA" dirty="0"/>
              <a:t>LP14312-0 </a:t>
            </a:r>
            <a:r>
              <a:rPr lang="en-CA" dirty="0" err="1"/>
              <a:t>Monocytes+Macrophages</a:t>
            </a:r>
            <a:endParaRPr lang="en-CA" dirty="0"/>
          </a:p>
          <a:p>
            <a:pPr lvl="1"/>
            <a:r>
              <a:rPr lang="en-CA" dirty="0"/>
              <a:t>LP70080-4 </a:t>
            </a:r>
            <a:r>
              <a:rPr lang="en-CA" dirty="0" err="1"/>
              <a:t>Alanine+Beta</a:t>
            </a:r>
            <a:r>
              <a:rPr lang="en-CA" dirty="0"/>
              <a:t> </a:t>
            </a:r>
            <a:r>
              <a:rPr lang="en-CA" dirty="0" err="1"/>
              <a:t>Alanine+Sarcosine</a:t>
            </a:r>
            <a:endParaRPr lang="en-CA" dirty="0"/>
          </a:p>
          <a:p>
            <a:pPr lvl="1"/>
            <a:r>
              <a:rPr lang="en-CA" dirty="0"/>
              <a:t>LP40440-7 West Nile virus </a:t>
            </a:r>
            <a:r>
              <a:rPr lang="en-CA" dirty="0" err="1"/>
              <a:t>Ab.IgG+IgM</a:t>
            </a:r>
            <a:endParaRPr lang="en-CA" dirty="0"/>
          </a:p>
          <a:p>
            <a:pPr lvl="1"/>
            <a:r>
              <a:rPr lang="en-CA" dirty="0"/>
              <a:t>LP57131-2 Streptococcus pneumoniae 6+26 Ab</a:t>
            </a:r>
          </a:p>
          <a:p>
            <a:pPr lvl="1"/>
            <a:r>
              <a:rPr lang="en-CA" dirty="0"/>
              <a:t>LP147478-4 (</a:t>
            </a:r>
            <a:r>
              <a:rPr lang="en-CA" dirty="0" err="1"/>
              <a:t>Gadus</a:t>
            </a:r>
            <a:r>
              <a:rPr lang="en-CA" dirty="0"/>
              <a:t> </a:t>
            </a:r>
            <a:r>
              <a:rPr lang="en-CA" dirty="0" err="1"/>
              <a:t>morhua+Mytilus</a:t>
            </a:r>
            <a:r>
              <a:rPr lang="en-CA" dirty="0"/>
              <a:t> </a:t>
            </a:r>
            <a:r>
              <a:rPr lang="en-CA" dirty="0" err="1"/>
              <a:t>edulis+Pandalus</a:t>
            </a:r>
            <a:r>
              <a:rPr lang="en-CA" dirty="0"/>
              <a:t> </a:t>
            </a:r>
            <a:r>
              <a:rPr lang="en-CA" dirty="0" err="1"/>
              <a:t>borealis+Salmo</a:t>
            </a:r>
            <a:r>
              <a:rPr lang="en-CA" dirty="0"/>
              <a:t> </a:t>
            </a:r>
            <a:r>
              <a:rPr lang="en-CA" dirty="0" err="1"/>
              <a:t>salar+Thunnus</a:t>
            </a:r>
            <a:r>
              <a:rPr lang="en-CA" dirty="0"/>
              <a:t> </a:t>
            </a:r>
            <a:r>
              <a:rPr lang="en-CA" dirty="0" err="1"/>
              <a:t>albacares</a:t>
            </a:r>
            <a:r>
              <a:rPr lang="en-CA" dirty="0"/>
              <a:t>) </a:t>
            </a:r>
            <a:r>
              <a:rPr lang="en-CA" dirty="0" err="1"/>
              <a:t>Ab.IgE</a:t>
            </a:r>
            <a:endParaRPr lang="en-CA" dirty="0"/>
          </a:p>
          <a:p>
            <a:pPr lvl="1"/>
            <a:r>
              <a:rPr lang="en-CA" dirty="0"/>
              <a:t>LP97602-4 Campylobacter </a:t>
            </a:r>
            <a:r>
              <a:rPr lang="en-CA" dirty="0" err="1"/>
              <a:t>jejuni+Campylobacter</a:t>
            </a:r>
            <a:r>
              <a:rPr lang="en-CA" dirty="0"/>
              <a:t> coli Ag</a:t>
            </a:r>
          </a:p>
          <a:p>
            <a:pPr lvl="1"/>
            <a:r>
              <a:rPr lang="en-CA" dirty="0" smtClean="0"/>
              <a:t>LP100196-7 Neisseria </a:t>
            </a:r>
            <a:r>
              <a:rPr lang="en-CA" dirty="0" err="1" smtClean="0"/>
              <a:t>meningitidis</a:t>
            </a:r>
            <a:r>
              <a:rPr lang="en-CA" dirty="0" smtClean="0"/>
              <a:t> A+B+C+w135+Y Ag</a:t>
            </a:r>
          </a:p>
          <a:p>
            <a:pPr lvl="1"/>
            <a:r>
              <a:rPr lang="en-CA" dirty="0" smtClean="0"/>
              <a:t>LP39164-6 </a:t>
            </a:r>
            <a:r>
              <a:rPr lang="en-CA" dirty="0"/>
              <a:t>Neisseria </a:t>
            </a:r>
            <a:r>
              <a:rPr lang="en-CA" dirty="0" err="1"/>
              <a:t>meningitidis</a:t>
            </a:r>
            <a:r>
              <a:rPr lang="en-CA" dirty="0"/>
              <a:t> A+B+C+w135+Y+Escherichia coli K1 Ag</a:t>
            </a:r>
          </a:p>
          <a:p>
            <a:pPr lvl="1"/>
            <a:r>
              <a:rPr lang="en-CA" dirty="0"/>
              <a:t>LP145539-5 </a:t>
            </a:r>
            <a:r>
              <a:rPr lang="en-CA" dirty="0" err="1"/>
              <a:t>Ureaplasma</a:t>
            </a:r>
            <a:r>
              <a:rPr lang="en-CA" dirty="0"/>
              <a:t> </a:t>
            </a:r>
            <a:r>
              <a:rPr lang="en-CA" dirty="0" err="1"/>
              <a:t>urealyticum+Ureaplasma</a:t>
            </a:r>
            <a:r>
              <a:rPr lang="en-CA" dirty="0"/>
              <a:t> </a:t>
            </a:r>
            <a:r>
              <a:rPr lang="en-CA" dirty="0" err="1"/>
              <a:t>parvum</a:t>
            </a:r>
            <a:r>
              <a:rPr lang="en-CA" dirty="0"/>
              <a:t> DNA</a:t>
            </a:r>
          </a:p>
          <a:p>
            <a:pPr lvl="1"/>
            <a:r>
              <a:rPr lang="en-CA" dirty="0"/>
              <a:t>LP38526-7 HTLV 1+2 DNA</a:t>
            </a:r>
          </a:p>
          <a:p>
            <a:pPr lvl="1"/>
            <a:r>
              <a:rPr lang="en-CA" dirty="0"/>
              <a:t>LP65524-8 Respiratory virus DNA+RNA</a:t>
            </a:r>
          </a:p>
          <a:p>
            <a:pPr lvl="1"/>
            <a:endParaRPr lang="en-CA" dirty="0"/>
          </a:p>
          <a:p>
            <a:endParaRPr lang="en-CA" dirty="0" smtClean="0"/>
          </a:p>
          <a:p>
            <a:pPr marL="129541" indent="0">
              <a:buNone/>
            </a:pPr>
            <a:endParaRPr lang="en-CA" dirty="0" smtClean="0"/>
          </a:p>
          <a:p>
            <a:endParaRPr lang="en-CA" dirty="0"/>
          </a:p>
        </p:txBody>
      </p:sp>
      <p:sp>
        <p:nvSpPr>
          <p:cNvPr id="3" name="Title 2"/>
          <p:cNvSpPr>
            <a:spLocks noGrp="1"/>
          </p:cNvSpPr>
          <p:nvPr>
            <p:ph type="title"/>
          </p:nvPr>
        </p:nvSpPr>
        <p:spPr/>
        <p:txBody>
          <a:bodyPr/>
          <a:lstStyle/>
          <a:p>
            <a:r>
              <a:rPr lang="en-CA" dirty="0"/>
              <a:t>EAG - Mapping X + Y concepts</a:t>
            </a:r>
          </a:p>
        </p:txBody>
      </p:sp>
    </p:spTree>
    <p:extLst>
      <p:ext uri="{BB962C8B-B14F-4D97-AF65-F5344CB8AC3E}">
        <p14:creationId xmlns:p14="http://schemas.microsoft.com/office/powerpoint/2010/main" val="30024167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LOINC project identified a </a:t>
            </a:r>
            <a:r>
              <a:rPr lang="en-CA" dirty="0" err="1" smtClean="0"/>
              <a:t>subsumption</a:t>
            </a:r>
            <a:r>
              <a:rPr lang="en-CA" dirty="0" smtClean="0"/>
              <a:t> issue involving LOINC components that contain “+” sign</a:t>
            </a:r>
          </a:p>
          <a:p>
            <a:pPr lvl="1"/>
            <a:r>
              <a:rPr lang="en-US" dirty="0"/>
              <a:t>&gt;1000 “+”s in LOINC parts related to laboratory LOINC terms in scope </a:t>
            </a:r>
            <a:r>
              <a:rPr lang="en-US" dirty="0" smtClean="0"/>
              <a:t>of agreement: Substances, Organism, Cells</a:t>
            </a:r>
          </a:p>
          <a:p>
            <a:pPr lvl="2"/>
            <a:r>
              <a:rPr lang="en-US" dirty="0" smtClean="0"/>
              <a:t>Number of such components may increase when the list of LOINC parts for other cooperative areas is received</a:t>
            </a:r>
          </a:p>
          <a:p>
            <a:pPr lvl="1"/>
            <a:r>
              <a:rPr lang="en-US" dirty="0" smtClean="0"/>
              <a:t>Confirmed with </a:t>
            </a:r>
            <a:r>
              <a:rPr lang="en-US" dirty="0"/>
              <a:t>RII that “+” and </a:t>
            </a:r>
            <a:r>
              <a:rPr lang="en-US" dirty="0" smtClean="0"/>
              <a:t>means </a:t>
            </a:r>
            <a:r>
              <a:rPr lang="en-US" dirty="0"/>
              <a:t>“inclusive or” i.e. </a:t>
            </a:r>
            <a:r>
              <a:rPr lang="en-US" dirty="0" smtClean="0"/>
              <a:t>disjunction</a:t>
            </a:r>
            <a:endParaRPr lang="en-US" dirty="0"/>
          </a:p>
          <a:p>
            <a:pPr lvl="1"/>
            <a:r>
              <a:rPr lang="en-US" dirty="0" smtClean="0"/>
              <a:t>Disjunction (“or”) is not within the SNOMED CT DL profile (EL+)</a:t>
            </a:r>
          </a:p>
          <a:p>
            <a:r>
              <a:rPr lang="en-US" dirty="0" smtClean="0"/>
              <a:t>Proposed solutions by OIMP:</a:t>
            </a:r>
          </a:p>
          <a:p>
            <a:pPr lvl="1"/>
            <a:r>
              <a:rPr lang="en-US" dirty="0"/>
              <a:t>Use disjunction in </a:t>
            </a:r>
            <a:r>
              <a:rPr lang="en-US" dirty="0" smtClean="0"/>
              <a:t>OWL</a:t>
            </a:r>
          </a:p>
          <a:p>
            <a:pPr lvl="1"/>
            <a:r>
              <a:rPr lang="en-US" dirty="0" smtClean="0"/>
              <a:t>Use </a:t>
            </a:r>
            <a:r>
              <a:rPr lang="en-US" dirty="0"/>
              <a:t>disjunction for a subset of “disjunctive component” concepts</a:t>
            </a:r>
          </a:p>
          <a:p>
            <a:pPr lvl="1"/>
            <a:r>
              <a:rPr lang="en-US" dirty="0" smtClean="0"/>
              <a:t>Manually </a:t>
            </a:r>
            <a:r>
              <a:rPr lang="en-US" dirty="0"/>
              <a:t>maintain observables</a:t>
            </a:r>
          </a:p>
          <a:p>
            <a:pPr lvl="1"/>
            <a:r>
              <a:rPr lang="en-US" dirty="0" smtClean="0"/>
              <a:t>Accept </a:t>
            </a:r>
            <a:r>
              <a:rPr lang="en-US" dirty="0"/>
              <a:t>that there will be false </a:t>
            </a:r>
            <a:r>
              <a:rPr lang="en-US" dirty="0" err="1"/>
              <a:t>subsumption</a:t>
            </a:r>
            <a:endParaRPr lang="en-US" dirty="0"/>
          </a:p>
          <a:p>
            <a:pPr lvl="1"/>
            <a:endParaRPr lang="en-US" dirty="0"/>
          </a:p>
          <a:p>
            <a:endParaRPr lang="en-US" dirty="0"/>
          </a:p>
        </p:txBody>
      </p:sp>
      <p:sp>
        <p:nvSpPr>
          <p:cNvPr id="3" name="Title 2"/>
          <p:cNvSpPr>
            <a:spLocks noGrp="1"/>
          </p:cNvSpPr>
          <p:nvPr>
            <p:ph type="title"/>
          </p:nvPr>
        </p:nvSpPr>
        <p:spPr/>
        <p:txBody>
          <a:bodyPr/>
          <a:lstStyle/>
          <a:p>
            <a:r>
              <a:rPr lang="en-CA" dirty="0"/>
              <a:t>EAG - Mapping X + Y concepts</a:t>
            </a:r>
            <a:endParaRPr lang="en-US" dirty="0"/>
          </a:p>
        </p:txBody>
      </p:sp>
    </p:spTree>
    <p:extLst>
      <p:ext uri="{BB962C8B-B14F-4D97-AF65-F5344CB8AC3E}">
        <p14:creationId xmlns:p14="http://schemas.microsoft.com/office/powerpoint/2010/main" val="12677610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hlinkClick r:id="rId3"/>
              </a:rPr>
              <a:t>Issue brief </a:t>
            </a:r>
            <a:r>
              <a:rPr lang="en-CA" dirty="0" smtClean="0"/>
              <a:t>posted on the </a:t>
            </a:r>
            <a:r>
              <a:rPr lang="en-CA" dirty="0" smtClean="0">
                <a:hlinkClick r:id="rId4"/>
              </a:rPr>
              <a:t>EAG Discussion forum </a:t>
            </a:r>
            <a:r>
              <a:rPr lang="en-CA" dirty="0" smtClean="0"/>
              <a:t>and was further discussed in </a:t>
            </a:r>
            <a:r>
              <a:rPr lang="en-CA" dirty="0" smtClean="0">
                <a:hlinkClick r:id="rId5"/>
              </a:rPr>
              <a:t>2016-08-22 </a:t>
            </a:r>
            <a:r>
              <a:rPr lang="en-CA" dirty="0">
                <a:hlinkClick r:id="rId5"/>
              </a:rPr>
              <a:t>Editorial Advisory Group Conference </a:t>
            </a:r>
            <a:r>
              <a:rPr lang="en-CA" dirty="0" smtClean="0">
                <a:hlinkClick r:id="rId5"/>
              </a:rPr>
              <a:t>Call</a:t>
            </a:r>
            <a:r>
              <a:rPr lang="en-CA" dirty="0"/>
              <a:t> </a:t>
            </a:r>
            <a:r>
              <a:rPr lang="en-CA" dirty="0" smtClean="0"/>
              <a:t>and the following options were proposed:</a:t>
            </a:r>
          </a:p>
          <a:p>
            <a:pPr lvl="1"/>
            <a:r>
              <a:rPr lang="en-CA" dirty="0"/>
              <a:t>Combined components, being added as primitive combined concepts </a:t>
            </a:r>
            <a:endParaRPr lang="en-CA" dirty="0" smtClean="0"/>
          </a:p>
          <a:p>
            <a:pPr lvl="1"/>
            <a:r>
              <a:rPr lang="en-CA" dirty="0" smtClean="0"/>
              <a:t>Create </a:t>
            </a:r>
            <a:r>
              <a:rPr lang="en-CA" dirty="0"/>
              <a:t>an extension that can be used in conjunction with the core.</a:t>
            </a:r>
          </a:p>
          <a:p>
            <a:pPr lvl="1"/>
            <a:r>
              <a:rPr lang="en-CA" dirty="0"/>
              <a:t>Make </a:t>
            </a:r>
            <a:r>
              <a:rPr lang="en-CA" dirty="0" smtClean="0"/>
              <a:t>the observables post coordinated expressions </a:t>
            </a:r>
            <a:r>
              <a:rPr lang="en-CA" dirty="0"/>
              <a:t>primitive, no </a:t>
            </a:r>
            <a:r>
              <a:rPr lang="en-CA" dirty="0" smtClean="0"/>
              <a:t>component is mapped.</a:t>
            </a:r>
            <a:endParaRPr lang="en-CA" dirty="0"/>
          </a:p>
          <a:p>
            <a:r>
              <a:rPr lang="en-CA" dirty="0"/>
              <a:t>Suggested that option 3 might be used in the immediate short term to address the need to get the </a:t>
            </a:r>
            <a:r>
              <a:rPr lang="en-CA" dirty="0" smtClean="0"/>
              <a:t>Beta release (PKA candidate baseline) out</a:t>
            </a:r>
          </a:p>
          <a:p>
            <a:endParaRPr lang="en-CA" dirty="0"/>
          </a:p>
        </p:txBody>
      </p:sp>
      <p:sp>
        <p:nvSpPr>
          <p:cNvPr id="3" name="Title 2"/>
          <p:cNvSpPr>
            <a:spLocks noGrp="1"/>
          </p:cNvSpPr>
          <p:nvPr>
            <p:ph type="title"/>
          </p:nvPr>
        </p:nvSpPr>
        <p:spPr/>
        <p:txBody>
          <a:bodyPr/>
          <a:lstStyle/>
          <a:p>
            <a:r>
              <a:rPr lang="en-CA" dirty="0" smtClean="0"/>
              <a:t>EAG Discussion – to date</a:t>
            </a:r>
            <a:endParaRPr lang="en-CA" dirty="0"/>
          </a:p>
        </p:txBody>
      </p:sp>
    </p:spTree>
    <p:extLst>
      <p:ext uri="{BB962C8B-B14F-4D97-AF65-F5344CB8AC3E}">
        <p14:creationId xmlns:p14="http://schemas.microsoft.com/office/powerpoint/2010/main" val="18157807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Gain consensus on final proposal in EAG face to face </a:t>
            </a:r>
            <a:r>
              <a:rPr lang="en-CA" dirty="0" smtClean="0"/>
              <a:t>meeting</a:t>
            </a:r>
          </a:p>
          <a:p>
            <a:pPr lvl="1"/>
            <a:r>
              <a:rPr lang="en-CA" dirty="0" smtClean="0">
                <a:solidFill>
                  <a:srgbClr val="00B050"/>
                </a:solidFill>
              </a:rPr>
              <a:t>Option 3 for now: primitive expressions with no component mapped</a:t>
            </a:r>
          </a:p>
          <a:p>
            <a:pPr lvl="1"/>
            <a:r>
              <a:rPr lang="en-CA" dirty="0" smtClean="0">
                <a:solidFill>
                  <a:srgbClr val="00B050"/>
                </a:solidFill>
              </a:rPr>
              <a:t>Retire existing substance concepts</a:t>
            </a:r>
          </a:p>
          <a:p>
            <a:pPr lvl="1"/>
            <a:r>
              <a:rPr lang="en-CA" dirty="0" smtClean="0">
                <a:solidFill>
                  <a:srgbClr val="00B050"/>
                </a:solidFill>
              </a:rPr>
              <a:t>Forward the issue to Modelling advisory group for resolution (most probably concepts will not be added to the core. possible solution: GCI, RefSet, ..)</a:t>
            </a:r>
          </a:p>
          <a:p>
            <a:r>
              <a:rPr lang="en-CA" dirty="0" smtClean="0">
                <a:solidFill>
                  <a:srgbClr val="00B050"/>
                </a:solidFill>
              </a:rPr>
              <a:t>Organism X + Y should be reviewed again. Send a separate issue to EAG for that.</a:t>
            </a:r>
          </a:p>
          <a:p>
            <a:endParaRPr lang="en-CA" dirty="0"/>
          </a:p>
          <a:p>
            <a:endParaRPr lang="en-CA" dirty="0"/>
          </a:p>
        </p:txBody>
      </p:sp>
      <p:sp>
        <p:nvSpPr>
          <p:cNvPr id="3" name="Title 2"/>
          <p:cNvSpPr>
            <a:spLocks noGrp="1"/>
          </p:cNvSpPr>
          <p:nvPr>
            <p:ph type="title"/>
          </p:nvPr>
        </p:nvSpPr>
        <p:spPr/>
        <p:txBody>
          <a:bodyPr/>
          <a:lstStyle/>
          <a:p>
            <a:r>
              <a:rPr lang="en-CA" dirty="0" smtClean="0"/>
              <a:t>EAG Discussion – face to face meeting</a:t>
            </a:r>
            <a:endParaRPr lang="en-CA" dirty="0"/>
          </a:p>
        </p:txBody>
      </p:sp>
    </p:spTree>
    <p:extLst>
      <p:ext uri="{BB962C8B-B14F-4D97-AF65-F5344CB8AC3E}">
        <p14:creationId xmlns:p14="http://schemas.microsoft.com/office/powerpoint/2010/main" val="10378708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Mapping </a:t>
            </a:r>
            <a:r>
              <a:rPr lang="en-CA" dirty="0"/>
              <a:t>- </a:t>
            </a:r>
            <a:r>
              <a:rPr lang="en-CA" dirty="0" err="1"/>
              <a:t>Multidisk</a:t>
            </a:r>
            <a:r>
              <a:rPr lang="en-CA" dirty="0"/>
              <a:t> allergen assays</a:t>
            </a:r>
          </a:p>
          <a:p>
            <a:pPr lvl="1"/>
            <a:r>
              <a:rPr lang="en-CA" dirty="0"/>
              <a:t>“The component for the </a:t>
            </a:r>
            <a:r>
              <a:rPr lang="en-CA" dirty="0" err="1"/>
              <a:t>multidisk</a:t>
            </a:r>
            <a:r>
              <a:rPr lang="en-CA" dirty="0"/>
              <a:t> allergen assays (e.g. (</a:t>
            </a:r>
            <a:r>
              <a:rPr lang="en-CA" dirty="0" err="1"/>
              <a:t>Gadus</a:t>
            </a:r>
            <a:r>
              <a:rPr lang="en-CA" dirty="0"/>
              <a:t> </a:t>
            </a:r>
            <a:r>
              <a:rPr lang="en-CA" dirty="0" err="1"/>
              <a:t>morhua+Mytilus</a:t>
            </a:r>
            <a:r>
              <a:rPr lang="en-CA" dirty="0"/>
              <a:t> </a:t>
            </a:r>
            <a:r>
              <a:rPr lang="en-CA" dirty="0" err="1"/>
              <a:t>edulis+Pandalus</a:t>
            </a:r>
            <a:r>
              <a:rPr lang="en-CA" dirty="0"/>
              <a:t> </a:t>
            </a:r>
            <a:r>
              <a:rPr lang="en-CA" dirty="0" err="1"/>
              <a:t>borealis+Salmo</a:t>
            </a:r>
            <a:r>
              <a:rPr lang="en-CA" dirty="0"/>
              <a:t> </a:t>
            </a:r>
            <a:r>
              <a:rPr lang="en-CA" dirty="0" err="1"/>
              <a:t>salar+Thunnus</a:t>
            </a:r>
            <a:r>
              <a:rPr lang="en-CA" dirty="0"/>
              <a:t> </a:t>
            </a:r>
            <a:r>
              <a:rPr lang="en-CA" dirty="0" err="1"/>
              <a:t>albacares</a:t>
            </a:r>
            <a:r>
              <a:rPr lang="en-CA" dirty="0"/>
              <a:t>) </a:t>
            </a:r>
            <a:r>
              <a:rPr lang="en-CA" dirty="0" err="1"/>
              <a:t>Ab.IgE:Threshold:Pt:Ser:Ord:Multidisk</a:t>
            </a:r>
            <a:r>
              <a:rPr lang="en-CA" dirty="0"/>
              <a:t>) is problematic. The antibody is not a single substance directed against all of the allergen but one or more antibodies directed against one or more allergens.“</a:t>
            </a:r>
          </a:p>
          <a:p>
            <a:pPr lvl="1"/>
            <a:r>
              <a:rPr lang="en-CA" dirty="0"/>
              <a:t>Issues: “+” sign and the fact that antibody is not a single </a:t>
            </a:r>
            <a:r>
              <a:rPr lang="en-CA" dirty="0" smtClean="0"/>
              <a:t>substance</a:t>
            </a:r>
          </a:p>
          <a:p>
            <a:r>
              <a:rPr lang="en-CA" dirty="0" smtClean="0"/>
              <a:t>The discussion on this is dependent on the resolution for components with “+”</a:t>
            </a:r>
          </a:p>
          <a:p>
            <a:pPr marL="129541" indent="0">
              <a:buNone/>
            </a:pPr>
            <a:endParaRPr lang="en-CA" dirty="0"/>
          </a:p>
          <a:p>
            <a:endParaRPr lang="en-CA" dirty="0"/>
          </a:p>
        </p:txBody>
      </p:sp>
      <p:sp>
        <p:nvSpPr>
          <p:cNvPr id="3" name="Title 2"/>
          <p:cNvSpPr>
            <a:spLocks noGrp="1"/>
          </p:cNvSpPr>
          <p:nvPr>
            <p:ph type="title"/>
          </p:nvPr>
        </p:nvSpPr>
        <p:spPr/>
        <p:txBody>
          <a:bodyPr/>
          <a:lstStyle/>
          <a:p>
            <a:r>
              <a:rPr lang="en-CA" dirty="0" smtClean="0"/>
              <a:t>OIMP - </a:t>
            </a:r>
            <a:r>
              <a:rPr lang="en-CA" dirty="0" err="1" smtClean="0"/>
              <a:t>Multidisk</a:t>
            </a:r>
            <a:r>
              <a:rPr lang="en-CA" dirty="0" smtClean="0"/>
              <a:t> </a:t>
            </a:r>
            <a:r>
              <a:rPr lang="en-CA" dirty="0"/>
              <a:t>allergen assays</a:t>
            </a:r>
          </a:p>
        </p:txBody>
      </p:sp>
    </p:spTree>
    <p:extLst>
      <p:ext uri="{BB962C8B-B14F-4D97-AF65-F5344CB8AC3E}">
        <p14:creationId xmlns:p14="http://schemas.microsoft.com/office/powerpoint/2010/main" val="41473048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 Mapping </a:t>
            </a:r>
            <a:r>
              <a:rPr lang="en-CA" dirty="0"/>
              <a:t>- </a:t>
            </a:r>
            <a:r>
              <a:rPr lang="en-CA" dirty="0" err="1"/>
              <a:t>Ser^donor</a:t>
            </a:r>
            <a:r>
              <a:rPr lang="en-CA" dirty="0"/>
              <a:t> inheres in – </a:t>
            </a:r>
          </a:p>
          <a:p>
            <a:pPr lvl="1"/>
            <a:r>
              <a:rPr lang="en-CA" dirty="0" smtClean="0"/>
              <a:t>Feedback from RII: “Why </a:t>
            </a:r>
            <a:r>
              <a:rPr lang="en-CA" dirty="0"/>
              <a:t>is the Inheres in value “Blood product” and not “Plasma” like the non-donor </a:t>
            </a:r>
            <a:r>
              <a:rPr lang="en-CA" dirty="0" err="1"/>
              <a:t>Ser</a:t>
            </a:r>
            <a:r>
              <a:rPr lang="en-CA" dirty="0"/>
              <a:t> terms? The Direct site is “Serum specimen from blood donor”, so the donor information is still </a:t>
            </a:r>
            <a:r>
              <a:rPr lang="en-CA" dirty="0" smtClean="0"/>
              <a:t>preserved”</a:t>
            </a:r>
          </a:p>
          <a:p>
            <a:pPr lvl="2"/>
            <a:r>
              <a:rPr lang="en-CA" dirty="0" smtClean="0"/>
              <a:t>Example: </a:t>
            </a:r>
            <a:r>
              <a:rPr lang="en-CA" dirty="0" err="1"/>
              <a:t>Reagin</a:t>
            </a:r>
            <a:r>
              <a:rPr lang="en-CA" dirty="0"/>
              <a:t> </a:t>
            </a:r>
            <a:r>
              <a:rPr lang="en-CA" dirty="0" err="1"/>
              <a:t>Ab:ACnc:Pt:Ser^donor:Ord</a:t>
            </a:r>
            <a:endParaRPr lang="en-CA" dirty="0"/>
          </a:p>
        </p:txBody>
      </p:sp>
      <p:sp>
        <p:nvSpPr>
          <p:cNvPr id="3" name="Title 2"/>
          <p:cNvSpPr>
            <a:spLocks noGrp="1"/>
          </p:cNvSpPr>
          <p:nvPr>
            <p:ph type="title"/>
          </p:nvPr>
        </p:nvSpPr>
        <p:spPr/>
        <p:txBody>
          <a:bodyPr/>
          <a:lstStyle/>
          <a:p>
            <a:r>
              <a:rPr lang="en-CA" dirty="0" smtClean="0"/>
              <a:t>LOINC Terms containing ^donor</a:t>
            </a:r>
            <a:endParaRPr lang="en-CA" dirty="0"/>
          </a:p>
        </p:txBody>
      </p:sp>
      <p:pic>
        <p:nvPicPr>
          <p:cNvPr id="5" name="Picture 4"/>
          <p:cNvPicPr>
            <a:picLocks noChangeAspect="1"/>
          </p:cNvPicPr>
          <p:nvPr/>
        </p:nvPicPr>
        <p:blipFill>
          <a:blip r:embed="rId3"/>
          <a:stretch>
            <a:fillRect/>
          </a:stretch>
        </p:blipFill>
        <p:spPr>
          <a:xfrm>
            <a:off x="1328949" y="3623114"/>
            <a:ext cx="6208705" cy="2717158"/>
          </a:xfrm>
          <a:prstGeom prst="rect">
            <a:avLst/>
          </a:prstGeom>
        </p:spPr>
      </p:pic>
    </p:spTree>
    <p:extLst>
      <p:ext uri="{BB962C8B-B14F-4D97-AF65-F5344CB8AC3E}">
        <p14:creationId xmlns:p14="http://schemas.microsoft.com/office/powerpoint/2010/main" val="9447407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6012" y="1255423"/>
            <a:ext cx="8229600" cy="4658007"/>
          </a:xfrm>
        </p:spPr>
        <p:txBody>
          <a:bodyPr/>
          <a:lstStyle/>
          <a:p>
            <a:r>
              <a:rPr lang="en-CA" dirty="0" smtClean="0"/>
              <a:t>Properties?</a:t>
            </a:r>
            <a:endParaRPr lang="en-CA" dirty="0"/>
          </a:p>
          <a:p>
            <a:pPr lvl="1" fontAlgn="ctr"/>
            <a:r>
              <a:rPr lang="en-CA" dirty="0" smtClean="0"/>
              <a:t>Temperature </a:t>
            </a:r>
            <a:r>
              <a:rPr lang="en-CA" dirty="0">
                <a:sym typeface="Wingdings" panose="05000000000000000000" pitchFamily="2" charset="2"/>
              </a:rPr>
              <a:t> It is specified as property in LOINC). Create the concept under </a:t>
            </a:r>
            <a:r>
              <a:rPr lang="en-CA" dirty="0"/>
              <a:t>Property of measurement (qualifier value) SCTID: </a:t>
            </a:r>
            <a:r>
              <a:rPr lang="en-CA" dirty="0" smtClean="0"/>
              <a:t>118598001: Yes</a:t>
            </a:r>
            <a:endParaRPr lang="en-CA" dirty="0"/>
          </a:p>
          <a:p>
            <a:pPr lvl="1"/>
            <a:r>
              <a:rPr lang="en-CA" dirty="0"/>
              <a:t>Osmolality </a:t>
            </a:r>
            <a:r>
              <a:rPr lang="en-CA" dirty="0">
                <a:sym typeface="Wingdings" panose="05000000000000000000" pitchFamily="2" charset="2"/>
              </a:rPr>
              <a:t></a:t>
            </a:r>
            <a:r>
              <a:rPr lang="en-CA" dirty="0"/>
              <a:t> See above. Create property</a:t>
            </a:r>
            <a:r>
              <a:rPr lang="en-CA" dirty="0" smtClean="0"/>
              <a:t>? Yes</a:t>
            </a:r>
            <a:endParaRPr lang="en-CA" dirty="0"/>
          </a:p>
          <a:p>
            <a:pPr lvl="1"/>
            <a:r>
              <a:rPr lang="en-CA" dirty="0"/>
              <a:t>Viscosity </a:t>
            </a:r>
            <a:r>
              <a:rPr lang="en-CA" dirty="0">
                <a:sym typeface="Wingdings" panose="05000000000000000000" pitchFamily="2" charset="2"/>
              </a:rPr>
              <a:t></a:t>
            </a:r>
            <a:r>
              <a:rPr lang="en-CA" dirty="0"/>
              <a:t> See above. Create property</a:t>
            </a:r>
            <a:r>
              <a:rPr lang="en-CA" dirty="0" smtClean="0"/>
              <a:t>? Yes</a:t>
            </a:r>
            <a:endParaRPr lang="en-CA" dirty="0"/>
          </a:p>
          <a:p>
            <a:pPr lvl="1"/>
            <a:r>
              <a:rPr lang="en-CA" dirty="0"/>
              <a:t>RBC volume </a:t>
            </a:r>
            <a:r>
              <a:rPr lang="en-CA" dirty="0">
                <a:sym typeface="Wingdings" panose="05000000000000000000" pitchFamily="2" charset="2"/>
              </a:rPr>
              <a:t></a:t>
            </a:r>
            <a:r>
              <a:rPr lang="en-CA" dirty="0"/>
              <a:t>  </a:t>
            </a:r>
            <a:r>
              <a:rPr lang="en-CA" dirty="0" smtClean="0"/>
              <a:t>See </a:t>
            </a:r>
            <a:r>
              <a:rPr lang="en-CA" dirty="0"/>
              <a:t>above. Use property: Volume (property) (qualifier value)-- it is already specified in the LOINC term, therefore the use of volume in the </a:t>
            </a:r>
            <a:r>
              <a:rPr lang="en-CA" dirty="0" smtClean="0"/>
              <a:t>component </a:t>
            </a:r>
            <a:r>
              <a:rPr lang="en-CA" dirty="0"/>
              <a:t>seems to be redundant + Component = RBC</a:t>
            </a:r>
            <a:r>
              <a:rPr lang="en-CA" dirty="0" smtClean="0"/>
              <a:t>..</a:t>
            </a:r>
            <a:endParaRPr lang="en-CA" dirty="0"/>
          </a:p>
          <a:p>
            <a:pPr lvl="1"/>
            <a:r>
              <a:rPr lang="en-CA" dirty="0"/>
              <a:t>RBC, WBC, and Platelet morphology </a:t>
            </a:r>
            <a:r>
              <a:rPr lang="en-CA" dirty="0" smtClean="0"/>
              <a:t>findings. see </a:t>
            </a:r>
            <a:r>
              <a:rPr lang="en-CA" dirty="0"/>
              <a:t>above. </a:t>
            </a:r>
            <a:r>
              <a:rPr lang="en-CA" dirty="0" smtClean="0"/>
              <a:t>morphology </a:t>
            </a:r>
            <a:r>
              <a:rPr lang="en-CA" dirty="0"/>
              <a:t>as property in SNOMED CT. Model as following:</a:t>
            </a:r>
          </a:p>
          <a:p>
            <a:pPr lvl="2"/>
            <a:r>
              <a:rPr lang="en-CA" dirty="0"/>
              <a:t>Property = </a:t>
            </a:r>
            <a:r>
              <a:rPr lang="en-CA" dirty="0" smtClean="0"/>
              <a:t>Morphology</a:t>
            </a:r>
            <a:endParaRPr lang="en-CA" dirty="0"/>
          </a:p>
          <a:p>
            <a:pPr lvl="2"/>
            <a:r>
              <a:rPr lang="en-CA" dirty="0"/>
              <a:t>Inheres In = cell type (e.g. RBC)</a:t>
            </a:r>
          </a:p>
          <a:p>
            <a:pPr lvl="2"/>
            <a:r>
              <a:rPr lang="en-CA" dirty="0"/>
              <a:t>inherent location = Blood (where the system is specified as blood)</a:t>
            </a:r>
          </a:p>
          <a:p>
            <a:endParaRPr lang="en-CA" dirty="0"/>
          </a:p>
        </p:txBody>
      </p:sp>
      <p:sp>
        <p:nvSpPr>
          <p:cNvPr id="3" name="Title 2"/>
          <p:cNvSpPr>
            <a:spLocks noGrp="1"/>
          </p:cNvSpPr>
          <p:nvPr>
            <p:ph type="title"/>
          </p:nvPr>
        </p:nvSpPr>
        <p:spPr/>
        <p:txBody>
          <a:bodyPr/>
          <a:lstStyle/>
          <a:p>
            <a:r>
              <a:rPr lang="en-CA" dirty="0" smtClean="0"/>
              <a:t>Observables defined </a:t>
            </a:r>
            <a:r>
              <a:rPr lang="en-CA" dirty="0"/>
              <a:t>by observables</a:t>
            </a:r>
          </a:p>
        </p:txBody>
      </p:sp>
    </p:spTree>
    <p:extLst>
      <p:ext uri="{BB962C8B-B14F-4D97-AF65-F5344CB8AC3E}">
        <p14:creationId xmlns:p14="http://schemas.microsoft.com/office/powerpoint/2010/main" val="925096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err="1"/>
              <a:t>Spermatozoa.motile</a:t>
            </a:r>
            <a:r>
              <a:rPr lang="en-CA" dirty="0"/>
              <a:t>:</a:t>
            </a:r>
          </a:p>
          <a:p>
            <a:pPr lvl="1"/>
            <a:r>
              <a:rPr lang="en-CA" dirty="0" smtClean="0"/>
              <a:t>“</a:t>
            </a:r>
            <a:r>
              <a:rPr lang="en-CA" dirty="0"/>
              <a:t>To measure motility, a simple system for grading is recommended that distinguishes spermatozoa with progressive or non-progressive motility from those that are immotile. The motility of each spermatozoon is graded as follows: Progressive motility (PR): spermatozoa moving actively, either linearly or in a large circle, regardless of speed. Non-progressive motility (NP): all other patterns of motility with an absence of progression, e.g. swimming in small circles, the flagellar force hardly displacing the head, or when only a flagellar beat can be observed. [WHO laboratory manual for the Examination and processing of human semen FIFTH EDITION</a:t>
            </a:r>
            <a:r>
              <a:rPr lang="en-CA" dirty="0" smtClean="0"/>
              <a:t>]”</a:t>
            </a:r>
          </a:p>
          <a:p>
            <a:r>
              <a:rPr lang="en-CA" dirty="0" smtClean="0"/>
              <a:t>Motility </a:t>
            </a:r>
            <a:r>
              <a:rPr lang="en-CA" dirty="0"/>
              <a:t>is a characteristic of some cell types? </a:t>
            </a:r>
          </a:p>
          <a:p>
            <a:pPr lvl="1"/>
            <a:r>
              <a:rPr lang="en-CA" dirty="0"/>
              <a:t>Create motile sperm (cell) and non-motile sperm (cell) as children of Spermatozoa (cell) SCTID: 6789008</a:t>
            </a:r>
            <a:r>
              <a:rPr lang="en-CA" dirty="0" smtClean="0"/>
              <a:t>? Yes</a:t>
            </a:r>
            <a:endParaRPr lang="en-CA" dirty="0" smtClean="0">
              <a:solidFill>
                <a:srgbClr val="00B050"/>
              </a:solidFill>
            </a:endParaRPr>
          </a:p>
          <a:p>
            <a:pPr marL="129541" indent="0">
              <a:buNone/>
            </a:pPr>
            <a:endParaRPr lang="en-CA" dirty="0" smtClean="0"/>
          </a:p>
          <a:p>
            <a:pPr lvl="1"/>
            <a:endParaRPr lang="en-CA" dirty="0"/>
          </a:p>
          <a:p>
            <a:pPr marL="129541" indent="0">
              <a:buNone/>
            </a:pPr>
            <a:endParaRPr lang="en-CA" dirty="0"/>
          </a:p>
        </p:txBody>
      </p:sp>
      <p:sp>
        <p:nvSpPr>
          <p:cNvPr id="3" name="Title 2"/>
          <p:cNvSpPr>
            <a:spLocks noGrp="1"/>
          </p:cNvSpPr>
          <p:nvPr>
            <p:ph type="title"/>
          </p:nvPr>
        </p:nvSpPr>
        <p:spPr/>
        <p:txBody>
          <a:bodyPr/>
          <a:lstStyle/>
          <a:p>
            <a:r>
              <a:rPr lang="en-CA" dirty="0" smtClean="0"/>
              <a:t>Observables </a:t>
            </a:r>
            <a:r>
              <a:rPr lang="en-CA" dirty="0"/>
              <a:t>defined by observables</a:t>
            </a:r>
          </a:p>
        </p:txBody>
      </p:sp>
    </p:spTree>
    <p:extLst>
      <p:ext uri="{BB962C8B-B14F-4D97-AF65-F5344CB8AC3E}">
        <p14:creationId xmlns:p14="http://schemas.microsoft.com/office/powerpoint/2010/main" val="39656178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RBC sedimentation rates</a:t>
            </a:r>
          </a:p>
          <a:p>
            <a:pPr lvl="1"/>
            <a:r>
              <a:rPr lang="en-CA" dirty="0" smtClean="0"/>
              <a:t>LOINC: “The </a:t>
            </a:r>
            <a:r>
              <a:rPr lang="en-CA" dirty="0"/>
              <a:t>erythrocyte sedimentation rate (ESR), also called a sedimentation rate or </a:t>
            </a:r>
            <a:r>
              <a:rPr lang="en-CA" dirty="0" err="1"/>
              <a:t>Biernacki</a:t>
            </a:r>
            <a:r>
              <a:rPr lang="en-CA" dirty="0"/>
              <a:t> Reaction, is a non-specific measure of inflammation. It is commonly used as a screening test</a:t>
            </a:r>
            <a:r>
              <a:rPr lang="en-CA" dirty="0" smtClean="0"/>
              <a:t>.”</a:t>
            </a:r>
          </a:p>
          <a:p>
            <a:r>
              <a:rPr lang="en-CA" dirty="0" smtClean="0"/>
              <a:t>Is it a process observable? No as it is not a physiological measurement. It is a quality observable and should be modelled as following:</a:t>
            </a:r>
          </a:p>
          <a:p>
            <a:pPr lvl="2"/>
            <a:r>
              <a:rPr lang="en-CA" dirty="0" smtClean="0">
                <a:solidFill>
                  <a:srgbClr val="00B050"/>
                </a:solidFill>
              </a:rPr>
              <a:t>Property type = Volume rate? No, It is Velocity (see unit of measure)</a:t>
            </a:r>
          </a:p>
          <a:p>
            <a:pPr lvl="2"/>
            <a:r>
              <a:rPr lang="en-CA" strike="sngStrike" dirty="0" smtClean="0"/>
              <a:t>Characterizes = Sedimentation? </a:t>
            </a:r>
          </a:p>
          <a:p>
            <a:pPr lvl="2"/>
            <a:r>
              <a:rPr lang="en-CA" strike="sngStrike" dirty="0" smtClean="0"/>
              <a:t>Process output = ?</a:t>
            </a:r>
          </a:p>
          <a:p>
            <a:pPr lvl="2"/>
            <a:r>
              <a:rPr lang="en-CA" strike="sngStrike" dirty="0" smtClean="0"/>
              <a:t>Process agent = ?</a:t>
            </a:r>
          </a:p>
          <a:p>
            <a:pPr lvl="2"/>
            <a:r>
              <a:rPr lang="en-CA" dirty="0" smtClean="0">
                <a:solidFill>
                  <a:srgbClr val="00B050"/>
                </a:solidFill>
              </a:rPr>
              <a:t>Component = RBC</a:t>
            </a:r>
          </a:p>
          <a:p>
            <a:pPr lvl="2"/>
            <a:r>
              <a:rPr lang="en-CA" dirty="0">
                <a:solidFill>
                  <a:srgbClr val="00B050"/>
                </a:solidFill>
              </a:rPr>
              <a:t>Techniques: Specify sedimentation in the technique. Where applicable create techniques containing </a:t>
            </a:r>
            <a:r>
              <a:rPr lang="en-CA" dirty="0" err="1">
                <a:solidFill>
                  <a:srgbClr val="00B050"/>
                </a:solidFill>
              </a:rPr>
              <a:t>sedimatation</a:t>
            </a:r>
            <a:r>
              <a:rPr lang="en-CA" dirty="0">
                <a:solidFill>
                  <a:srgbClr val="00B050"/>
                </a:solidFill>
              </a:rPr>
              <a:t> + </a:t>
            </a:r>
            <a:r>
              <a:rPr lang="en-CA" dirty="0" err="1">
                <a:solidFill>
                  <a:srgbClr val="00B050"/>
                </a:solidFill>
              </a:rPr>
              <a:t>Westergren</a:t>
            </a:r>
            <a:r>
              <a:rPr lang="en-CA" dirty="0">
                <a:solidFill>
                  <a:srgbClr val="00B050"/>
                </a:solidFill>
              </a:rPr>
              <a:t>, </a:t>
            </a:r>
            <a:r>
              <a:rPr lang="en-CA" dirty="0" err="1">
                <a:solidFill>
                  <a:srgbClr val="00B050"/>
                </a:solidFill>
              </a:rPr>
              <a:t>Wintrobe</a:t>
            </a:r>
            <a:r>
              <a:rPr lang="en-CA" dirty="0">
                <a:solidFill>
                  <a:srgbClr val="00B050"/>
                </a:solidFill>
              </a:rPr>
              <a:t>, </a:t>
            </a:r>
            <a:r>
              <a:rPr lang="en-CA" dirty="0" err="1">
                <a:solidFill>
                  <a:srgbClr val="00B050"/>
                </a:solidFill>
              </a:rPr>
              <a:t>Zetafuge</a:t>
            </a:r>
            <a:r>
              <a:rPr lang="en-CA" dirty="0">
                <a:solidFill>
                  <a:srgbClr val="00B050"/>
                </a:solidFill>
              </a:rPr>
              <a:t>. </a:t>
            </a:r>
          </a:p>
          <a:p>
            <a:pPr lvl="2"/>
            <a:r>
              <a:rPr lang="en-CA" dirty="0" smtClean="0">
                <a:solidFill>
                  <a:srgbClr val="00B050"/>
                </a:solidFill>
              </a:rPr>
              <a:t>Mark these concepts as primitive</a:t>
            </a:r>
            <a:endParaRPr lang="en-CA" dirty="0">
              <a:solidFill>
                <a:srgbClr val="00B050"/>
              </a:solidFill>
            </a:endParaRPr>
          </a:p>
          <a:p>
            <a:pPr lvl="2"/>
            <a:endParaRPr lang="en-CA" dirty="0" smtClean="0"/>
          </a:p>
          <a:p>
            <a:endParaRPr lang="en-CA" dirty="0"/>
          </a:p>
        </p:txBody>
      </p:sp>
      <p:sp>
        <p:nvSpPr>
          <p:cNvPr id="3" name="Title 2"/>
          <p:cNvSpPr>
            <a:spLocks noGrp="1"/>
          </p:cNvSpPr>
          <p:nvPr>
            <p:ph type="title"/>
          </p:nvPr>
        </p:nvSpPr>
        <p:spPr/>
        <p:txBody>
          <a:bodyPr/>
          <a:lstStyle/>
          <a:p>
            <a:r>
              <a:rPr lang="en-CA" dirty="0" smtClean="0"/>
              <a:t>Observables </a:t>
            </a:r>
            <a:r>
              <a:rPr lang="en-CA" dirty="0"/>
              <a:t>defined by observables</a:t>
            </a:r>
          </a:p>
        </p:txBody>
      </p:sp>
    </p:spTree>
    <p:extLst>
      <p:ext uri="{BB962C8B-B14F-4D97-AF65-F5344CB8AC3E}">
        <p14:creationId xmlns:p14="http://schemas.microsoft.com/office/powerpoint/2010/main" val="13451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Anion </a:t>
            </a:r>
            <a:r>
              <a:rPr lang="en-CA" dirty="0" smtClean="0"/>
              <a:t>gap: currently </a:t>
            </a:r>
            <a:r>
              <a:rPr lang="en-CA" dirty="0"/>
              <a:t>there are 3 components in LOINC</a:t>
            </a:r>
            <a:r>
              <a:rPr lang="en-CA" dirty="0" smtClean="0"/>
              <a:t>:</a:t>
            </a:r>
          </a:p>
          <a:p>
            <a:pPr lvl="1"/>
            <a:r>
              <a:rPr lang="en-CA" dirty="0" smtClean="0"/>
              <a:t>Anion Gap: No definition in Relma</a:t>
            </a:r>
          </a:p>
          <a:p>
            <a:pPr lvl="2"/>
            <a:r>
              <a:rPr lang="en-CA" dirty="0"/>
              <a:t>Clarification with </a:t>
            </a:r>
            <a:r>
              <a:rPr lang="en-CA" dirty="0" smtClean="0"/>
              <a:t>RII</a:t>
            </a:r>
            <a:r>
              <a:rPr lang="en-CA" dirty="0"/>
              <a:t>?</a:t>
            </a:r>
            <a:endParaRPr lang="en-CA" dirty="0" smtClean="0"/>
          </a:p>
          <a:p>
            <a:pPr lvl="1"/>
            <a:r>
              <a:rPr lang="en-CA" dirty="0" smtClean="0"/>
              <a:t>Anion Gap 3: “is </a:t>
            </a:r>
            <a:r>
              <a:rPr lang="en-CA" dirty="0"/>
              <a:t>the difference between the serum sodium and the sum of the serum bicarbonate and chloride. An increased gap indicates the presence of an unmeasured anion. [(NA+)- [(Cl-)+(CO2-</a:t>
            </a:r>
            <a:r>
              <a:rPr lang="en-CA" dirty="0" smtClean="0"/>
              <a:t>)]”</a:t>
            </a:r>
          </a:p>
          <a:p>
            <a:pPr lvl="1"/>
            <a:r>
              <a:rPr lang="en-CA" dirty="0" smtClean="0"/>
              <a:t>Anion </a:t>
            </a:r>
            <a:r>
              <a:rPr lang="en-CA" dirty="0"/>
              <a:t>Gap </a:t>
            </a:r>
            <a:r>
              <a:rPr lang="en-CA" dirty="0" smtClean="0"/>
              <a:t>4: “is </a:t>
            </a:r>
            <a:r>
              <a:rPr lang="en-CA" dirty="0"/>
              <a:t>the difference between the sum of serum sodium + serum </a:t>
            </a:r>
            <a:r>
              <a:rPr lang="en-CA" dirty="0" err="1"/>
              <a:t>potasium</a:t>
            </a:r>
            <a:r>
              <a:rPr lang="en-CA" dirty="0"/>
              <a:t> and the sum of the serum bicarbonate+ chloride. Calculated based on the concentration of four electrolytes as follows: ([Na+] + [K+]) − ([Cl−] + [HCO3−]). An increased gap indicates the presence of an unmeasured </a:t>
            </a:r>
            <a:r>
              <a:rPr lang="en-CA" dirty="0" smtClean="0"/>
              <a:t>anion”.</a:t>
            </a:r>
          </a:p>
          <a:p>
            <a:r>
              <a:rPr lang="en-CA" dirty="0" smtClean="0"/>
              <a:t>How to represent a calculation?</a:t>
            </a:r>
          </a:p>
          <a:p>
            <a:pPr lvl="1"/>
            <a:r>
              <a:rPr lang="en-CA" dirty="0" smtClean="0">
                <a:solidFill>
                  <a:srgbClr val="00B050"/>
                </a:solidFill>
              </a:rPr>
              <a:t>Model </a:t>
            </a:r>
            <a:r>
              <a:rPr lang="en-CA" dirty="0">
                <a:solidFill>
                  <a:srgbClr val="00B050"/>
                </a:solidFill>
              </a:rPr>
              <a:t>as quality Observable as following:</a:t>
            </a:r>
          </a:p>
          <a:p>
            <a:pPr lvl="2"/>
            <a:r>
              <a:rPr lang="en-CA" dirty="0">
                <a:solidFill>
                  <a:srgbClr val="00B050"/>
                </a:solidFill>
              </a:rPr>
              <a:t>Component = electrolyte</a:t>
            </a:r>
          </a:p>
          <a:p>
            <a:pPr lvl="2"/>
            <a:r>
              <a:rPr lang="en-CA" dirty="0">
                <a:solidFill>
                  <a:srgbClr val="00B050"/>
                </a:solidFill>
              </a:rPr>
              <a:t>Technique = create new techniques for the calculation of anion gap, anion gap 3,anion gap 4 as the children of Calculation technique (qualifier value)</a:t>
            </a:r>
          </a:p>
          <a:p>
            <a:pPr lvl="3"/>
            <a:r>
              <a:rPr lang="en-CA" dirty="0" smtClean="0">
                <a:solidFill>
                  <a:srgbClr val="00B050"/>
                </a:solidFill>
              </a:rPr>
              <a:t>[(</a:t>
            </a:r>
            <a:r>
              <a:rPr lang="en-CA" dirty="0">
                <a:solidFill>
                  <a:srgbClr val="00B050"/>
                </a:solidFill>
              </a:rPr>
              <a:t>NA+)- [(Cl-)+(CO2-)]</a:t>
            </a:r>
          </a:p>
          <a:p>
            <a:pPr lvl="3"/>
            <a:r>
              <a:rPr lang="en-CA" dirty="0" smtClean="0">
                <a:solidFill>
                  <a:srgbClr val="00B050"/>
                </a:solidFill>
              </a:rPr>
              <a:t>([</a:t>
            </a:r>
            <a:r>
              <a:rPr lang="en-CA" dirty="0">
                <a:solidFill>
                  <a:srgbClr val="00B050"/>
                </a:solidFill>
              </a:rPr>
              <a:t>Na+] + [K+]) − ([Cl−] + [HCO3−])</a:t>
            </a:r>
            <a:r>
              <a:rPr lang="en-CA" dirty="0"/>
              <a:t/>
            </a:r>
            <a:br>
              <a:rPr lang="en-CA" dirty="0"/>
            </a:br>
            <a:endParaRPr lang="en-CA" dirty="0" smtClean="0"/>
          </a:p>
          <a:p>
            <a:pPr lvl="2"/>
            <a:endParaRPr lang="en-CA" dirty="0"/>
          </a:p>
          <a:p>
            <a:endParaRPr lang="en-CA" dirty="0"/>
          </a:p>
        </p:txBody>
      </p:sp>
      <p:sp>
        <p:nvSpPr>
          <p:cNvPr id="3" name="Title 2"/>
          <p:cNvSpPr>
            <a:spLocks noGrp="1"/>
          </p:cNvSpPr>
          <p:nvPr>
            <p:ph type="title"/>
          </p:nvPr>
        </p:nvSpPr>
        <p:spPr/>
        <p:txBody>
          <a:bodyPr/>
          <a:lstStyle/>
          <a:p>
            <a:r>
              <a:rPr lang="en-CA" dirty="0"/>
              <a:t>Observables defined by observables</a:t>
            </a:r>
          </a:p>
        </p:txBody>
      </p:sp>
    </p:spTree>
    <p:extLst>
      <p:ext uri="{BB962C8B-B14F-4D97-AF65-F5344CB8AC3E}">
        <p14:creationId xmlns:p14="http://schemas.microsoft.com/office/powerpoint/2010/main" val="15890563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Project Update</a:t>
            </a:r>
          </a:p>
          <a:p>
            <a:r>
              <a:rPr lang="en-CA" dirty="0" smtClean="0"/>
              <a:t>Discussion items</a:t>
            </a:r>
          </a:p>
          <a:p>
            <a:pPr lvl="1"/>
            <a:r>
              <a:rPr lang="en-CA" dirty="0"/>
              <a:t>Editorial Advisory </a:t>
            </a:r>
            <a:r>
              <a:rPr lang="en-CA" dirty="0" smtClean="0"/>
              <a:t>Group</a:t>
            </a:r>
            <a:endParaRPr lang="en-US" dirty="0" smtClean="0"/>
          </a:p>
          <a:p>
            <a:pPr lvl="1"/>
            <a:r>
              <a:rPr lang="en-US" dirty="0" smtClean="0"/>
              <a:t>Observable </a:t>
            </a:r>
            <a:r>
              <a:rPr lang="en-US" dirty="0"/>
              <a:t>and Investigation model </a:t>
            </a:r>
            <a:r>
              <a:rPr lang="en-US" dirty="0" smtClean="0"/>
              <a:t>project</a:t>
            </a:r>
          </a:p>
          <a:p>
            <a:pPr lvl="1"/>
            <a:r>
              <a:rPr lang="en-CA" dirty="0"/>
              <a:t>IPaLM </a:t>
            </a:r>
            <a:r>
              <a:rPr lang="en-CA" dirty="0" smtClean="0"/>
              <a:t>SIG</a:t>
            </a:r>
            <a:endParaRPr lang="en-CA" dirty="0"/>
          </a:p>
          <a:p>
            <a:pPr lvl="1"/>
            <a:endParaRPr lang="en-CA" dirty="0"/>
          </a:p>
        </p:txBody>
      </p:sp>
      <p:sp>
        <p:nvSpPr>
          <p:cNvPr id="3" name="Title 2"/>
          <p:cNvSpPr>
            <a:spLocks noGrp="1"/>
          </p:cNvSpPr>
          <p:nvPr>
            <p:ph type="title"/>
          </p:nvPr>
        </p:nvSpPr>
        <p:spPr/>
        <p:txBody>
          <a:bodyPr/>
          <a:lstStyle/>
          <a:p>
            <a:r>
              <a:rPr lang="en-CA" dirty="0" smtClean="0"/>
              <a:t>Agenda</a:t>
            </a:r>
            <a:endParaRPr lang="en-CA" dirty="0"/>
          </a:p>
        </p:txBody>
      </p:sp>
    </p:spTree>
    <p:extLst>
      <p:ext uri="{BB962C8B-B14F-4D97-AF65-F5344CB8AC3E}">
        <p14:creationId xmlns:p14="http://schemas.microsoft.com/office/powerpoint/2010/main" val="37150498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Base Excess and Base Deficit</a:t>
            </a:r>
          </a:p>
          <a:p>
            <a:pPr lvl="1"/>
            <a:r>
              <a:rPr lang="en-CA" dirty="0" smtClean="0"/>
              <a:t>LOINC</a:t>
            </a:r>
            <a:r>
              <a:rPr lang="en-CA" dirty="0"/>
              <a:t>: “In human physiology, base deficit refers to a decrease in the total serum concentration of </a:t>
            </a:r>
            <a:r>
              <a:rPr lang="en-CA" dirty="0" smtClean="0"/>
              <a:t>bicarbonate…” </a:t>
            </a:r>
            <a:endParaRPr lang="en-CA" dirty="0"/>
          </a:p>
          <a:p>
            <a:pPr lvl="1"/>
            <a:r>
              <a:rPr lang="en-CA" dirty="0"/>
              <a:t>LOINC: “Base excess refers to the amount of a strong acid required to bring back the blood pH to the normal value of 7.4. The term and concept were first introduced by </a:t>
            </a:r>
            <a:r>
              <a:rPr lang="en-CA" dirty="0" err="1"/>
              <a:t>Astrup</a:t>
            </a:r>
            <a:r>
              <a:rPr lang="en-CA" dirty="0"/>
              <a:t> and </a:t>
            </a:r>
            <a:r>
              <a:rPr lang="en-CA" dirty="0" err="1"/>
              <a:t>Siggaard</a:t>
            </a:r>
            <a:r>
              <a:rPr lang="en-CA" dirty="0"/>
              <a:t>-Andersen in 1958 as a way to measure the metabolic component of an acid-base disturbance</a:t>
            </a:r>
            <a:r>
              <a:rPr lang="en-CA" dirty="0" smtClean="0"/>
              <a:t>.”</a:t>
            </a:r>
          </a:p>
          <a:p>
            <a:r>
              <a:rPr lang="en-CA" dirty="0"/>
              <a:t>Calculation of the base excess or deficit is a way of quantifying HCO</a:t>
            </a:r>
            <a:r>
              <a:rPr lang="en-CA" baseline="-25000" dirty="0"/>
              <a:t>3</a:t>
            </a:r>
            <a:r>
              <a:rPr lang="en-CA" baseline="30000" dirty="0"/>
              <a:t>-</a:t>
            </a:r>
            <a:endParaRPr lang="en-CA" dirty="0" smtClean="0"/>
          </a:p>
          <a:p>
            <a:r>
              <a:rPr lang="en-CA" dirty="0" smtClean="0"/>
              <a:t>Quality </a:t>
            </a:r>
            <a:r>
              <a:rPr lang="en-CA" dirty="0"/>
              <a:t>Observable?</a:t>
            </a:r>
          </a:p>
          <a:p>
            <a:pPr lvl="1"/>
            <a:r>
              <a:rPr lang="en-CA" dirty="0">
                <a:solidFill>
                  <a:srgbClr val="00B050"/>
                </a:solidFill>
              </a:rPr>
              <a:t>Component = HCO3</a:t>
            </a:r>
            <a:r>
              <a:rPr lang="en-CA" dirty="0" smtClean="0">
                <a:solidFill>
                  <a:srgbClr val="00B050"/>
                </a:solidFill>
              </a:rPr>
              <a:t>? Yes</a:t>
            </a:r>
            <a:endParaRPr lang="en-CA" dirty="0">
              <a:solidFill>
                <a:srgbClr val="00B050"/>
              </a:solidFill>
            </a:endParaRPr>
          </a:p>
          <a:p>
            <a:pPr lvl="1"/>
            <a:r>
              <a:rPr lang="en-CA" dirty="0">
                <a:solidFill>
                  <a:srgbClr val="00B050"/>
                </a:solidFill>
              </a:rPr>
              <a:t>Technique = Base delta </a:t>
            </a:r>
            <a:r>
              <a:rPr lang="en-CA" dirty="0" smtClean="0">
                <a:solidFill>
                  <a:srgbClr val="00B050"/>
                </a:solidFill>
              </a:rPr>
              <a:t>(excess or deficit) calculation</a:t>
            </a:r>
            <a:r>
              <a:rPr lang="en-CA" dirty="0" smtClean="0">
                <a:solidFill>
                  <a:srgbClr val="00B050"/>
                </a:solidFill>
              </a:rPr>
              <a:t>? Yes</a:t>
            </a:r>
            <a:endParaRPr lang="en-CA" dirty="0">
              <a:solidFill>
                <a:srgbClr val="00B050"/>
              </a:solidFill>
            </a:endParaRPr>
          </a:p>
          <a:p>
            <a:endParaRPr lang="en-CA" dirty="0"/>
          </a:p>
          <a:p>
            <a:endParaRPr lang="en-CA" dirty="0"/>
          </a:p>
        </p:txBody>
      </p:sp>
      <p:sp>
        <p:nvSpPr>
          <p:cNvPr id="3" name="Title 2"/>
          <p:cNvSpPr>
            <a:spLocks noGrp="1"/>
          </p:cNvSpPr>
          <p:nvPr>
            <p:ph type="title"/>
          </p:nvPr>
        </p:nvSpPr>
        <p:spPr/>
        <p:txBody>
          <a:bodyPr/>
          <a:lstStyle/>
          <a:p>
            <a:r>
              <a:rPr lang="en-CA" dirty="0"/>
              <a:t>Observables defined by observables</a:t>
            </a:r>
          </a:p>
        </p:txBody>
      </p:sp>
    </p:spTree>
    <p:extLst>
      <p:ext uri="{BB962C8B-B14F-4D97-AF65-F5344CB8AC3E}">
        <p14:creationId xmlns:p14="http://schemas.microsoft.com/office/powerpoint/2010/main" val="13626864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259689004 </a:t>
            </a:r>
            <a:r>
              <a:rPr lang="en-CA" dirty="0"/>
              <a:t>| Glycosylated hemoglobin (</a:t>
            </a:r>
            <a:r>
              <a:rPr lang="en-CA" dirty="0" smtClean="0"/>
              <a:t>substance) has </a:t>
            </a:r>
            <a:r>
              <a:rPr lang="en-CA" dirty="0"/>
              <a:t>a synonym of "Glycated hemoglobin". </a:t>
            </a:r>
            <a:r>
              <a:rPr lang="en-CA" dirty="0" smtClean="0"/>
              <a:t>This concept also has a synonym of “HbA1 </a:t>
            </a:r>
            <a:r>
              <a:rPr lang="en-CA" dirty="0"/>
              <a:t>- Glycated </a:t>
            </a:r>
            <a:r>
              <a:rPr lang="en-CA" dirty="0" smtClean="0"/>
              <a:t>hemoglobin”. </a:t>
            </a:r>
          </a:p>
          <a:p>
            <a:endParaRPr lang="en-CA" dirty="0" smtClean="0"/>
          </a:p>
          <a:p>
            <a:pPr marL="565150" lvl="1" indent="0">
              <a:buNone/>
            </a:pPr>
            <a:endParaRPr lang="en-CA" dirty="0" smtClean="0"/>
          </a:p>
          <a:p>
            <a:pPr marL="129541" indent="0">
              <a:buNone/>
            </a:pPr>
            <a:endParaRPr lang="en-CA" dirty="0"/>
          </a:p>
        </p:txBody>
      </p:sp>
      <p:sp>
        <p:nvSpPr>
          <p:cNvPr id="3" name="Title 2"/>
          <p:cNvSpPr>
            <a:spLocks noGrp="1"/>
          </p:cNvSpPr>
          <p:nvPr>
            <p:ph type="title"/>
          </p:nvPr>
        </p:nvSpPr>
        <p:spPr>
          <a:xfrm>
            <a:off x="457200" y="287868"/>
            <a:ext cx="6592043" cy="934484"/>
          </a:xfrm>
        </p:spPr>
        <p:txBody>
          <a:bodyPr/>
          <a:lstStyle/>
          <a:p>
            <a:r>
              <a:rPr lang="en-CA" dirty="0" smtClean="0"/>
              <a:t>IPaLM – Glycosylated hemoglobin </a:t>
            </a:r>
            <a:endParaRPr lang="en-CA" dirty="0"/>
          </a:p>
        </p:txBody>
      </p:sp>
      <p:pic>
        <p:nvPicPr>
          <p:cNvPr id="4" name="Picture 3"/>
          <p:cNvPicPr>
            <a:picLocks noChangeAspect="1"/>
          </p:cNvPicPr>
          <p:nvPr/>
        </p:nvPicPr>
        <p:blipFill>
          <a:blip r:embed="rId3"/>
          <a:stretch>
            <a:fillRect/>
          </a:stretch>
        </p:blipFill>
        <p:spPr>
          <a:xfrm>
            <a:off x="2414587" y="3018305"/>
            <a:ext cx="4314825" cy="3514725"/>
          </a:xfrm>
          <a:prstGeom prst="rect">
            <a:avLst/>
          </a:prstGeom>
        </p:spPr>
      </p:pic>
    </p:spTree>
    <p:extLst>
      <p:ext uri="{BB962C8B-B14F-4D97-AF65-F5344CB8AC3E}">
        <p14:creationId xmlns:p14="http://schemas.microsoft.com/office/powerpoint/2010/main" val="26842748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Although </a:t>
            </a:r>
            <a:r>
              <a:rPr lang="en-CA" dirty="0" smtClean="0"/>
              <a:t>these </a:t>
            </a:r>
            <a:r>
              <a:rPr lang="en-CA" dirty="0"/>
              <a:t>terms seem to be used interchangeably, they refer to different substances :</a:t>
            </a:r>
          </a:p>
          <a:p>
            <a:pPr lvl="1"/>
            <a:r>
              <a:rPr lang="en-CA" dirty="0"/>
              <a:t>Glycosylation is an enzyme catalyzed process of adding sugar/saccharides and is part of the post-translational modifications of proteins. The modified protein becomes functional.</a:t>
            </a:r>
          </a:p>
          <a:p>
            <a:pPr lvl="1"/>
            <a:r>
              <a:rPr lang="en-CA" dirty="0"/>
              <a:t>Glycation is a non-enzymatic process of adding sugar/saccharides, and is a form of protein damage as glycated proteins have reduced functionality.</a:t>
            </a:r>
          </a:p>
          <a:p>
            <a:pPr lvl="1"/>
            <a:r>
              <a:rPr lang="en-CA" dirty="0"/>
              <a:t>HbA1c is the glycated hemoglobin, through a non-enzymatic reaction occurs between glucose and the n-terminal of hemoglobin beta chain</a:t>
            </a:r>
            <a:r>
              <a:rPr lang="en-CA" dirty="0" smtClean="0"/>
              <a:t>.</a:t>
            </a:r>
            <a:endParaRPr lang="en-CA" dirty="0"/>
          </a:p>
          <a:p>
            <a:endParaRPr lang="en-CA" dirty="0"/>
          </a:p>
        </p:txBody>
      </p:sp>
      <p:sp>
        <p:nvSpPr>
          <p:cNvPr id="3" name="Title 2"/>
          <p:cNvSpPr>
            <a:spLocks noGrp="1"/>
          </p:cNvSpPr>
          <p:nvPr>
            <p:ph type="title"/>
          </p:nvPr>
        </p:nvSpPr>
        <p:spPr/>
        <p:txBody>
          <a:bodyPr/>
          <a:lstStyle/>
          <a:p>
            <a:r>
              <a:rPr lang="en-CA" dirty="0"/>
              <a:t>IPaLM – Glycosylated hemoglobin </a:t>
            </a:r>
          </a:p>
        </p:txBody>
      </p:sp>
    </p:spTree>
    <p:extLst>
      <p:ext uri="{BB962C8B-B14F-4D97-AF65-F5344CB8AC3E}">
        <p14:creationId xmlns:p14="http://schemas.microsoft.com/office/powerpoint/2010/main" val="2458560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The concept is being referenced in a few other concepts. </a:t>
            </a:r>
            <a:r>
              <a:rPr lang="en-CA" dirty="0"/>
              <a:t>There appears to be inconsistency in their </a:t>
            </a:r>
            <a:r>
              <a:rPr lang="en-CA" dirty="0" smtClean="0"/>
              <a:t>usage</a:t>
            </a:r>
            <a:r>
              <a:rPr lang="en-CA" dirty="0"/>
              <a:t> </a:t>
            </a:r>
            <a:r>
              <a:rPr lang="en-CA" dirty="0" smtClean="0"/>
              <a:t>as well as misspelling and modelling errors:</a:t>
            </a:r>
            <a:endParaRPr lang="en-CA" dirty="0"/>
          </a:p>
          <a:p>
            <a:endParaRPr lang="en-CA" dirty="0" smtClean="0"/>
          </a:p>
          <a:p>
            <a:endParaRPr lang="en-CA" dirty="0"/>
          </a:p>
          <a:p>
            <a:endParaRPr lang="en-CA" dirty="0" smtClean="0"/>
          </a:p>
          <a:p>
            <a:endParaRPr lang="en-CA" dirty="0"/>
          </a:p>
          <a:p>
            <a:endParaRPr lang="en-CA" dirty="0" smtClean="0"/>
          </a:p>
          <a:p>
            <a:endParaRPr lang="en-CA" dirty="0"/>
          </a:p>
          <a:p>
            <a:pPr marL="129541" indent="0">
              <a:buNone/>
            </a:pPr>
            <a:endParaRPr lang="en-CA" dirty="0" smtClean="0"/>
          </a:p>
          <a:p>
            <a:pPr marL="129541" indent="0">
              <a:buNone/>
            </a:pPr>
            <a:endParaRPr lang="en-CA" dirty="0" smtClean="0"/>
          </a:p>
          <a:p>
            <a:r>
              <a:rPr lang="en-CA" dirty="0"/>
              <a:t>There are a few other concepts that might be affected; e.g. concepts containing HgA1c. </a:t>
            </a:r>
          </a:p>
          <a:p>
            <a:endParaRPr lang="en-CA" dirty="0" smtClean="0"/>
          </a:p>
          <a:p>
            <a:endParaRPr lang="en-CA" dirty="0"/>
          </a:p>
        </p:txBody>
      </p:sp>
      <p:sp>
        <p:nvSpPr>
          <p:cNvPr id="3" name="Title 2"/>
          <p:cNvSpPr>
            <a:spLocks noGrp="1"/>
          </p:cNvSpPr>
          <p:nvPr>
            <p:ph type="title"/>
          </p:nvPr>
        </p:nvSpPr>
        <p:spPr/>
        <p:txBody>
          <a:bodyPr/>
          <a:lstStyle/>
          <a:p>
            <a:r>
              <a:rPr lang="en-CA" dirty="0"/>
              <a:t>IPaLM – Glycosylated hemoglobin </a:t>
            </a:r>
          </a:p>
        </p:txBody>
      </p:sp>
      <p:pic>
        <p:nvPicPr>
          <p:cNvPr id="4" name="Picture 3"/>
          <p:cNvPicPr>
            <a:picLocks noChangeAspect="1"/>
          </p:cNvPicPr>
          <p:nvPr/>
        </p:nvPicPr>
        <p:blipFill>
          <a:blip r:embed="rId2"/>
          <a:stretch>
            <a:fillRect/>
          </a:stretch>
        </p:blipFill>
        <p:spPr>
          <a:xfrm>
            <a:off x="1106480" y="2789766"/>
            <a:ext cx="6327250" cy="3023127"/>
          </a:xfrm>
          <a:prstGeom prst="rect">
            <a:avLst/>
          </a:prstGeom>
        </p:spPr>
      </p:pic>
    </p:spTree>
    <p:extLst>
      <p:ext uri="{BB962C8B-B14F-4D97-AF65-F5344CB8AC3E}">
        <p14:creationId xmlns:p14="http://schemas.microsoft.com/office/powerpoint/2010/main" val="13638439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hlinkClick r:id="rId3"/>
              </a:rPr>
              <a:t>IPaLM </a:t>
            </a:r>
            <a:r>
              <a:rPr lang="en-CA" dirty="0">
                <a:hlinkClick r:id="rId3"/>
              </a:rPr>
              <a:t>SIG discussion </a:t>
            </a:r>
            <a:r>
              <a:rPr lang="en-CA" dirty="0" smtClean="0">
                <a:hlinkClick r:id="rId3"/>
              </a:rPr>
              <a:t>forum</a:t>
            </a:r>
            <a:r>
              <a:rPr lang="en-CA" dirty="0" smtClean="0"/>
              <a:t>:</a:t>
            </a:r>
          </a:p>
          <a:p>
            <a:pPr lvl="1"/>
            <a:r>
              <a:rPr lang="en-CA" dirty="0"/>
              <a:t>What is in common usage may not match up with what is listed as chemically accurate.</a:t>
            </a:r>
            <a:endParaRPr lang="en-CA" dirty="0" smtClean="0"/>
          </a:p>
          <a:p>
            <a:pPr lvl="1"/>
            <a:r>
              <a:rPr lang="en-CA" dirty="0"/>
              <a:t>E</a:t>
            </a:r>
            <a:r>
              <a:rPr lang="en-CA" dirty="0" smtClean="0"/>
              <a:t>ven </a:t>
            </a:r>
            <a:r>
              <a:rPr lang="en-CA" dirty="0"/>
              <a:t>though old textbooks and </a:t>
            </a:r>
            <a:r>
              <a:rPr lang="en-CA" dirty="0" smtClean="0"/>
              <a:t>articles use </a:t>
            </a:r>
            <a:r>
              <a:rPr lang="en-CA" dirty="0"/>
              <a:t>the glycosylated hemoglobin to describe what actually is glycated hemoglobin (HbA1c) I think it should remain a synonym</a:t>
            </a:r>
            <a:r>
              <a:rPr lang="en-CA" dirty="0" smtClean="0"/>
              <a:t>.</a:t>
            </a:r>
          </a:p>
          <a:p>
            <a:r>
              <a:rPr lang="en-CA" dirty="0" smtClean="0"/>
              <a:t> </a:t>
            </a:r>
            <a:r>
              <a:rPr lang="en-CA" dirty="0"/>
              <a:t>Options to consider:</a:t>
            </a:r>
          </a:p>
          <a:p>
            <a:pPr lvl="1"/>
            <a:r>
              <a:rPr lang="en-CA" dirty="0"/>
              <a:t>We need one concept; the FSN should accurately define the chemical component being measured. Keep the other two terms as synonyms.   </a:t>
            </a:r>
            <a:endParaRPr lang="en-CA" dirty="0" smtClean="0"/>
          </a:p>
          <a:p>
            <a:pPr lvl="1"/>
            <a:r>
              <a:rPr lang="en-CA" dirty="0" smtClean="0"/>
              <a:t>We </a:t>
            </a:r>
            <a:r>
              <a:rPr lang="en-CA" dirty="0"/>
              <a:t>need three separate concepts to represent Glycated hemoglobin, Glycosylated hemoglobin, and HgA1c (possibly as a child for Glycated hemoglobin).</a:t>
            </a:r>
          </a:p>
          <a:p>
            <a:endParaRPr lang="en-CA" dirty="0" smtClean="0"/>
          </a:p>
          <a:p>
            <a:endParaRPr lang="en-CA" dirty="0"/>
          </a:p>
        </p:txBody>
      </p:sp>
      <p:sp>
        <p:nvSpPr>
          <p:cNvPr id="3" name="Title 2"/>
          <p:cNvSpPr>
            <a:spLocks noGrp="1"/>
          </p:cNvSpPr>
          <p:nvPr>
            <p:ph type="title"/>
          </p:nvPr>
        </p:nvSpPr>
        <p:spPr/>
        <p:txBody>
          <a:bodyPr/>
          <a:lstStyle/>
          <a:p>
            <a:r>
              <a:rPr lang="en-CA" dirty="0"/>
              <a:t>IPaLM – Glycosylated hemoglobin </a:t>
            </a:r>
          </a:p>
        </p:txBody>
      </p:sp>
    </p:spTree>
    <p:extLst>
      <p:ext uri="{BB962C8B-B14F-4D97-AF65-F5344CB8AC3E}">
        <p14:creationId xmlns:p14="http://schemas.microsoft.com/office/powerpoint/2010/main" val="37565667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LOINC-147</a:t>
            </a:r>
            <a:r>
              <a:rPr lang="en-CA" dirty="0"/>
              <a:t>: </a:t>
            </a:r>
          </a:p>
          <a:p>
            <a:pPr lvl="1"/>
            <a:r>
              <a:rPr lang="en-CA" dirty="0"/>
              <a:t>Temperature: </a:t>
            </a:r>
            <a:r>
              <a:rPr lang="en-CA" dirty="0"/>
              <a:t>Create </a:t>
            </a:r>
            <a:r>
              <a:rPr lang="en-CA" dirty="0"/>
              <a:t>the concept under Property of measurement (qualifier value) SCTID: </a:t>
            </a:r>
            <a:r>
              <a:rPr lang="en-CA" dirty="0"/>
              <a:t>118598001 </a:t>
            </a:r>
            <a:r>
              <a:rPr lang="en-CA" dirty="0">
                <a:sym typeface="Wingdings" panose="05000000000000000000" pitchFamily="2" charset="2"/>
              </a:rPr>
              <a:t> see newly created concept </a:t>
            </a:r>
            <a:r>
              <a:rPr lang="en-CA" dirty="0"/>
              <a:t>722490005</a:t>
            </a:r>
            <a:r>
              <a:rPr lang="en-CA" dirty="0"/>
              <a:t> </a:t>
            </a:r>
          </a:p>
          <a:p>
            <a:pPr lvl="1"/>
            <a:r>
              <a:rPr lang="en-CA" dirty="0"/>
              <a:t>Osmolality: </a:t>
            </a:r>
            <a:r>
              <a:rPr lang="en-CA" dirty="0"/>
              <a:t>Create </a:t>
            </a:r>
            <a:r>
              <a:rPr lang="en-CA" dirty="0"/>
              <a:t>the concept under Property of measurement (qualifier value) SCTID: 118598001</a:t>
            </a:r>
          </a:p>
          <a:p>
            <a:pPr lvl="1"/>
            <a:r>
              <a:rPr lang="en-CA" dirty="0"/>
              <a:t>Viscosity: </a:t>
            </a:r>
            <a:r>
              <a:rPr lang="en-CA" dirty="0"/>
              <a:t>Create </a:t>
            </a:r>
            <a:r>
              <a:rPr lang="en-CA" dirty="0"/>
              <a:t>the concept under Property of measurement (qualifier value) SCTID: 118598001</a:t>
            </a:r>
          </a:p>
          <a:p>
            <a:pPr lvl="1"/>
            <a:r>
              <a:rPr lang="en-CA" dirty="0" smtClean="0"/>
              <a:t>Morphology: </a:t>
            </a:r>
            <a:r>
              <a:rPr lang="en-CA" dirty="0"/>
              <a:t>Create the concept under Property of measurement (qualifier value) SCTID: 118598001</a:t>
            </a:r>
            <a:endParaRPr lang="en-CA" dirty="0"/>
          </a:p>
          <a:p>
            <a:pPr lvl="1"/>
            <a:r>
              <a:rPr lang="en-CA" dirty="0"/>
              <a:t>C</a:t>
            </a:r>
            <a:r>
              <a:rPr lang="en-CA" dirty="0"/>
              <a:t>reate </a:t>
            </a:r>
            <a:r>
              <a:rPr lang="en-CA" dirty="0"/>
              <a:t>new techniques for the calculation of anion gap, anion gap 3,anion gap 4 as the children of Calculation technique (qualifier value)</a:t>
            </a:r>
          </a:p>
          <a:p>
            <a:pPr lvl="1"/>
            <a:r>
              <a:rPr lang="en-CA" dirty="0"/>
              <a:t>Create sedimentation technique, which subsumes existing </a:t>
            </a:r>
            <a:r>
              <a:rPr lang="en-CA" dirty="0" err="1"/>
              <a:t>Westergren</a:t>
            </a:r>
            <a:r>
              <a:rPr lang="en-CA" dirty="0"/>
              <a:t> and </a:t>
            </a:r>
            <a:r>
              <a:rPr lang="en-CA" dirty="0" err="1"/>
              <a:t>Wintrobe</a:t>
            </a:r>
            <a:r>
              <a:rPr lang="en-CA" dirty="0"/>
              <a:t> techniques and new </a:t>
            </a:r>
            <a:r>
              <a:rPr lang="en-CA" dirty="0" err="1"/>
              <a:t>Zetafuge</a:t>
            </a:r>
            <a:r>
              <a:rPr lang="en-CA" dirty="0"/>
              <a:t> technique</a:t>
            </a:r>
            <a:endParaRPr lang="en-CA" dirty="0"/>
          </a:p>
          <a:p>
            <a:endParaRPr lang="en-CA" dirty="0"/>
          </a:p>
        </p:txBody>
      </p:sp>
      <p:sp>
        <p:nvSpPr>
          <p:cNvPr id="3" name="Title 2"/>
          <p:cNvSpPr>
            <a:spLocks noGrp="1"/>
          </p:cNvSpPr>
          <p:nvPr>
            <p:ph type="title"/>
          </p:nvPr>
        </p:nvSpPr>
        <p:spPr/>
        <p:txBody>
          <a:bodyPr/>
          <a:lstStyle/>
          <a:p>
            <a:r>
              <a:rPr lang="en-CA" dirty="0" smtClean="0"/>
              <a:t>Required changes</a:t>
            </a:r>
            <a:endParaRPr lang="en-CA" dirty="0"/>
          </a:p>
        </p:txBody>
      </p:sp>
    </p:spTree>
    <p:extLst>
      <p:ext uri="{BB962C8B-B14F-4D97-AF65-F5344CB8AC3E}">
        <p14:creationId xmlns:p14="http://schemas.microsoft.com/office/powerpoint/2010/main" val="2065270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LOINC-165</a:t>
            </a:r>
          </a:p>
          <a:p>
            <a:pPr lvl="1"/>
            <a:r>
              <a:rPr lang="en-CA" dirty="0" smtClean="0"/>
              <a:t>Create </a:t>
            </a:r>
            <a:r>
              <a:rPr lang="en-CA" dirty="0"/>
              <a:t>Base delta calculation </a:t>
            </a:r>
            <a:r>
              <a:rPr lang="en-CA" dirty="0"/>
              <a:t>technique and its children, base deficit and base excess calculation techniques. </a:t>
            </a:r>
            <a:r>
              <a:rPr lang="en-CA" dirty="0"/>
              <a:t>Create the </a:t>
            </a:r>
            <a:r>
              <a:rPr lang="en-CA" dirty="0"/>
              <a:t>new technique under </a:t>
            </a:r>
            <a:r>
              <a:rPr lang="en-CA" dirty="0"/>
              <a:t>existing calculation technique</a:t>
            </a:r>
            <a:r>
              <a:rPr lang="en-CA" dirty="0"/>
              <a:t>.</a:t>
            </a:r>
            <a:endParaRPr lang="en-CA" dirty="0"/>
          </a:p>
          <a:p>
            <a:r>
              <a:rPr lang="en-CA" dirty="0" smtClean="0"/>
              <a:t>LOINC-170</a:t>
            </a:r>
          </a:p>
          <a:p>
            <a:pPr lvl="1"/>
            <a:r>
              <a:rPr lang="en-CA" dirty="0" smtClean="0"/>
              <a:t>Create </a:t>
            </a:r>
            <a:r>
              <a:rPr lang="en-CA" dirty="0"/>
              <a:t>motile sperm (cell) and non-motile sperm (cell) as children of Spermatozoa (cell) SCTID: </a:t>
            </a:r>
            <a:r>
              <a:rPr lang="en-CA" dirty="0"/>
              <a:t>6789008</a:t>
            </a:r>
          </a:p>
          <a:p>
            <a:endParaRPr lang="en-CA" dirty="0">
              <a:solidFill>
                <a:schemeClr val="tx1"/>
              </a:solidFill>
            </a:endParaRPr>
          </a:p>
          <a:p>
            <a:r>
              <a:rPr lang="en-CA" dirty="0" smtClean="0"/>
              <a:t>IPaLM SIG discussion item:</a:t>
            </a:r>
          </a:p>
          <a:p>
            <a:pPr lvl="1"/>
            <a:r>
              <a:rPr lang="en-CA" dirty="0"/>
              <a:t>Change the </a:t>
            </a:r>
            <a:r>
              <a:rPr lang="en-CA" dirty="0" smtClean="0"/>
              <a:t>FSN for </a:t>
            </a:r>
            <a:r>
              <a:rPr lang="en-CA" dirty="0"/>
              <a:t>259689004 | Glycosylated hemoglobin (</a:t>
            </a:r>
            <a:r>
              <a:rPr lang="en-CA" dirty="0" smtClean="0"/>
              <a:t>substance) to HbA1c (expanded version)</a:t>
            </a:r>
            <a:endParaRPr lang="en-CA" dirty="0"/>
          </a:p>
          <a:p>
            <a:pPr lvl="1"/>
            <a:r>
              <a:rPr lang="en-CA" dirty="0" smtClean="0"/>
              <a:t>Synonyms</a:t>
            </a:r>
            <a:r>
              <a:rPr lang="en-CA" dirty="0"/>
              <a:t>: Glycated and Glycosylated </a:t>
            </a:r>
          </a:p>
          <a:p>
            <a:pPr lvl="1"/>
            <a:r>
              <a:rPr lang="en-CA" dirty="0"/>
              <a:t>Fix the </a:t>
            </a:r>
            <a:r>
              <a:rPr lang="en-CA" dirty="0" smtClean="0"/>
              <a:t>modelling and spelling for </a:t>
            </a:r>
            <a:r>
              <a:rPr lang="en-CA" dirty="0"/>
              <a:t>related </a:t>
            </a:r>
            <a:r>
              <a:rPr lang="en-CA" dirty="0" smtClean="0"/>
              <a:t>concepts</a:t>
            </a:r>
            <a:endParaRPr lang="en-CA" dirty="0"/>
          </a:p>
          <a:p>
            <a:pPr lvl="1"/>
            <a:endParaRPr lang="en-CA" dirty="0"/>
          </a:p>
        </p:txBody>
      </p:sp>
      <p:sp>
        <p:nvSpPr>
          <p:cNvPr id="3" name="Title 2"/>
          <p:cNvSpPr>
            <a:spLocks noGrp="1"/>
          </p:cNvSpPr>
          <p:nvPr>
            <p:ph type="title"/>
          </p:nvPr>
        </p:nvSpPr>
        <p:spPr/>
        <p:txBody>
          <a:bodyPr/>
          <a:lstStyle/>
          <a:p>
            <a:r>
              <a:rPr lang="en-CA" dirty="0" smtClean="0"/>
              <a:t>Required changes</a:t>
            </a:r>
            <a:endParaRPr lang="en-CA" dirty="0"/>
          </a:p>
        </p:txBody>
      </p:sp>
    </p:spTree>
    <p:extLst>
      <p:ext uri="{BB962C8B-B14F-4D97-AF65-F5344CB8AC3E}">
        <p14:creationId xmlns:p14="http://schemas.microsoft.com/office/powerpoint/2010/main" val="1016483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9"/>
            <a:ext cx="8229600" cy="2038378"/>
          </a:xfrm>
        </p:spPr>
        <p:txBody>
          <a:bodyPr/>
          <a:lstStyle/>
          <a:p>
            <a:r>
              <a:rPr lang="en-US" dirty="0" smtClean="0"/>
              <a:t>Cooperative agreement between RII and IHTSDO, July 2013</a:t>
            </a:r>
          </a:p>
          <a:p>
            <a:pPr lvl="1"/>
            <a:r>
              <a:rPr lang="en-US" dirty="0" smtClean="0"/>
              <a:t>Builds </a:t>
            </a:r>
            <a:r>
              <a:rPr lang="en-US" dirty="0"/>
              <a:t>on strengths of each terminology</a:t>
            </a:r>
          </a:p>
          <a:p>
            <a:pPr lvl="1"/>
            <a:r>
              <a:rPr lang="en-US" dirty="0"/>
              <a:t>Minimize and manage duplication</a:t>
            </a:r>
          </a:p>
          <a:p>
            <a:pPr lvl="1"/>
            <a:r>
              <a:rPr lang="en-US" dirty="0"/>
              <a:t>SNOMED </a:t>
            </a:r>
            <a:r>
              <a:rPr lang="en-US" dirty="0" smtClean="0"/>
              <a:t>CT and </a:t>
            </a:r>
            <a:r>
              <a:rPr lang="en-US" dirty="0"/>
              <a:t>LOINC work better </a:t>
            </a:r>
            <a:r>
              <a:rPr lang="en-US" dirty="0" smtClean="0"/>
              <a:t>together</a:t>
            </a:r>
          </a:p>
          <a:p>
            <a:pPr lvl="1"/>
            <a:r>
              <a:rPr lang="en-US" dirty="0" smtClean="0"/>
              <a:t>Provide links between LOINC and SNOMED CT</a:t>
            </a:r>
            <a:endParaRPr lang="en-US" dirty="0"/>
          </a:p>
          <a:p>
            <a:pPr marL="165100" indent="0">
              <a:buNone/>
            </a:pPr>
            <a:endParaRPr lang="en-US" dirty="0" smtClean="0"/>
          </a:p>
        </p:txBody>
      </p:sp>
      <p:sp>
        <p:nvSpPr>
          <p:cNvPr id="3" name="Title 2"/>
          <p:cNvSpPr>
            <a:spLocks noGrp="1"/>
          </p:cNvSpPr>
          <p:nvPr>
            <p:ph type="title"/>
          </p:nvPr>
        </p:nvSpPr>
        <p:spPr/>
        <p:txBody>
          <a:bodyPr/>
          <a:lstStyle/>
          <a:p>
            <a:r>
              <a:rPr lang="en-US" dirty="0" smtClean="0"/>
              <a:t>Background</a:t>
            </a:r>
            <a:endParaRPr lang="en-US" dirty="0"/>
          </a:p>
        </p:txBody>
      </p:sp>
      <p:sp>
        <p:nvSpPr>
          <p:cNvPr id="7" name="TextBox 6"/>
          <p:cNvSpPr txBox="1"/>
          <p:nvPr/>
        </p:nvSpPr>
        <p:spPr>
          <a:xfrm>
            <a:off x="1560284" y="8072893"/>
            <a:ext cx="8719231" cy="3382345"/>
          </a:xfrm>
          <a:prstGeom prst="rect">
            <a:avLst/>
          </a:prstGeom>
          <a:noFill/>
        </p:spPr>
        <p:txBody>
          <a:bodyPr wrap="square" rtlCol="0">
            <a:spAutoFit/>
          </a:bodyPr>
          <a:lstStyle/>
          <a:p>
            <a:endParaRPr lang="en-US" dirty="0"/>
          </a:p>
        </p:txBody>
      </p:sp>
      <p:pic>
        <p:nvPicPr>
          <p:cNvPr id="8" name="Picture 4" descr="https://lh5.googleusercontent.com/6b9uT4h_-fuZvKUxoYz9XQe19EW_gifgagC1F46dXfOh8xlE66KauaSWlTSIldz1HTMdT1rX3jHM4YyA4H-bhf2BEnpF0-t4jBgzaJUqcQ47HJKivn_8aI8kXmf-vqeGw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1831" y="3590461"/>
            <a:ext cx="6575426" cy="30230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7202874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Scope</a:t>
            </a:r>
          </a:p>
          <a:p>
            <a:pPr lvl="1"/>
            <a:r>
              <a:rPr lang="en-US" dirty="0"/>
              <a:t>Laboratory </a:t>
            </a:r>
            <a:r>
              <a:rPr lang="en-US" dirty="0" smtClean="0"/>
              <a:t>LOINC</a:t>
            </a:r>
            <a:endParaRPr lang="en-US" dirty="0"/>
          </a:p>
          <a:p>
            <a:pPr lvl="1"/>
            <a:r>
              <a:rPr lang="en-US" dirty="0" smtClean="0"/>
              <a:t>Non-Laboratory LOINC</a:t>
            </a:r>
          </a:p>
          <a:p>
            <a:pPr lvl="2"/>
            <a:r>
              <a:rPr lang="en-US" dirty="0" smtClean="0"/>
              <a:t>Vital </a:t>
            </a:r>
            <a:r>
              <a:rPr lang="en-US" dirty="0"/>
              <a:t>signs</a:t>
            </a:r>
          </a:p>
          <a:p>
            <a:pPr lvl="2"/>
            <a:r>
              <a:rPr lang="en-US" dirty="0" smtClean="0"/>
              <a:t>Physiologic measurements</a:t>
            </a:r>
          </a:p>
          <a:p>
            <a:pPr lvl="2"/>
            <a:r>
              <a:rPr lang="en-US" dirty="0" smtClean="0"/>
              <a:t>Anthropomorphic measurements and evaluations</a:t>
            </a:r>
          </a:p>
          <a:p>
            <a:r>
              <a:rPr lang="en-US" dirty="0" smtClean="0"/>
              <a:t>Phases</a:t>
            </a:r>
          </a:p>
          <a:p>
            <a:pPr lvl="1"/>
            <a:r>
              <a:rPr lang="en-US" dirty="0" smtClean="0"/>
              <a:t>Initial</a:t>
            </a:r>
          </a:p>
          <a:p>
            <a:pPr lvl="2"/>
            <a:r>
              <a:rPr lang="en-US" dirty="0" smtClean="0"/>
              <a:t>Top 2000 lab LOINC tests</a:t>
            </a:r>
          </a:p>
          <a:p>
            <a:pPr lvl="1"/>
            <a:r>
              <a:rPr lang="en-US" dirty="0" smtClean="0"/>
              <a:t>Subsequent</a:t>
            </a:r>
          </a:p>
          <a:p>
            <a:pPr lvl="2"/>
            <a:r>
              <a:rPr lang="en-US" dirty="0"/>
              <a:t>Remainder of lab </a:t>
            </a:r>
            <a:r>
              <a:rPr lang="en-US" dirty="0" smtClean="0"/>
              <a:t>LOINC</a:t>
            </a:r>
          </a:p>
          <a:p>
            <a:pPr lvl="2"/>
            <a:r>
              <a:rPr lang="en-US" dirty="0" smtClean="0"/>
              <a:t>Vital signs and Measurements</a:t>
            </a:r>
            <a:endParaRPr lang="en-US" dirty="0"/>
          </a:p>
        </p:txBody>
      </p:sp>
      <p:sp>
        <p:nvSpPr>
          <p:cNvPr id="3" name="Title 2"/>
          <p:cNvSpPr>
            <a:spLocks noGrp="1"/>
          </p:cNvSpPr>
          <p:nvPr>
            <p:ph type="title"/>
          </p:nvPr>
        </p:nvSpPr>
        <p:spPr/>
        <p:txBody>
          <a:bodyPr/>
          <a:lstStyle/>
          <a:p>
            <a:r>
              <a:rPr lang="en-US" dirty="0" smtClean="0"/>
              <a:t>Project scope</a:t>
            </a:r>
            <a:endParaRPr lang="en-US" dirty="0"/>
          </a:p>
        </p:txBody>
      </p:sp>
    </p:spTree>
    <p:extLst>
      <p:ext uri="{BB962C8B-B14F-4D97-AF65-F5344CB8AC3E}">
        <p14:creationId xmlns:p14="http://schemas.microsoft.com/office/powerpoint/2010/main" val="1294257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r>
              <a:rPr lang="en-US" dirty="0" smtClean="0"/>
              <a:t>Released </a:t>
            </a:r>
            <a:r>
              <a:rPr lang="en-US" dirty="0" smtClean="0">
                <a:hlinkClick r:id="rId3"/>
              </a:rPr>
              <a:t>draft </a:t>
            </a:r>
            <a:r>
              <a:rPr lang="en-US" dirty="0">
                <a:hlinkClick r:id="rId3"/>
              </a:rPr>
              <a:t>implementation guidance </a:t>
            </a:r>
            <a:endParaRPr lang="en-US" dirty="0" smtClean="0"/>
          </a:p>
          <a:p>
            <a:pPr indent="-342900"/>
            <a:r>
              <a:rPr lang="en-CA" dirty="0" smtClean="0"/>
              <a:t>Evaluated</a:t>
            </a:r>
            <a:r>
              <a:rPr lang="en-CA" dirty="0"/>
              <a:t>, mapped, and created new content in SNOMED CT for top 2000 </a:t>
            </a:r>
            <a:r>
              <a:rPr lang="en-CA" dirty="0" smtClean="0"/>
              <a:t>Laboratory LOINC parts (~ 4500)</a:t>
            </a:r>
          </a:p>
          <a:p>
            <a:pPr indent="-342900"/>
            <a:r>
              <a:rPr lang="en-CA" dirty="0" smtClean="0"/>
              <a:t>Released one prototype and three alpha releases. The latest alpha release, version 3, included:</a:t>
            </a:r>
          </a:p>
          <a:p>
            <a:pPr marL="857250" lvl="1" indent="-457200">
              <a:buFont typeface="+mj-lt"/>
              <a:buAutoNum type="alphaLcPeriod"/>
            </a:pPr>
            <a:r>
              <a:rPr lang="en-US" dirty="0" smtClean="0">
                <a:solidFill>
                  <a:srgbClr val="229BB8"/>
                </a:solidFill>
              </a:rPr>
              <a:t>4050 </a:t>
            </a:r>
            <a:r>
              <a:rPr lang="en-US" dirty="0">
                <a:solidFill>
                  <a:srgbClr val="229BB8"/>
                </a:solidFill>
              </a:rPr>
              <a:t>LOINC Parts in LOINC Part to SNOMED CT RefSet</a:t>
            </a:r>
          </a:p>
          <a:p>
            <a:pPr marL="857250" lvl="1" indent="-457200">
              <a:buFont typeface="+mj-lt"/>
              <a:buAutoNum type="alphaLcPeriod"/>
            </a:pPr>
            <a:r>
              <a:rPr lang="en-US" dirty="0">
                <a:solidFill>
                  <a:srgbClr val="229BB8"/>
                </a:solidFill>
              </a:rPr>
              <a:t>13620 LOINC Terms in LOINC Term to Expression </a:t>
            </a:r>
            <a:r>
              <a:rPr lang="en-US" dirty="0" smtClean="0">
                <a:solidFill>
                  <a:srgbClr val="229BB8"/>
                </a:solidFill>
              </a:rPr>
              <a:t>RefSet</a:t>
            </a:r>
            <a:endParaRPr lang="en-CA" dirty="0" smtClean="0"/>
          </a:p>
          <a:p>
            <a:pPr indent="-342900"/>
            <a:r>
              <a:rPr lang="en-CA" dirty="0" smtClean="0"/>
              <a:t>Evaluated </a:t>
            </a:r>
            <a:r>
              <a:rPr lang="en-CA" dirty="0"/>
              <a:t>the feedback received </a:t>
            </a:r>
            <a:r>
              <a:rPr lang="en-CA" dirty="0" smtClean="0"/>
              <a:t>on the prototype and the alpha releases regarding release format and content. Implemented changes where applicable </a:t>
            </a:r>
          </a:p>
          <a:p>
            <a:pPr indent="-342900"/>
            <a:r>
              <a:rPr lang="en-US" dirty="0" smtClean="0"/>
              <a:t>Issued RFP and awarded contract to external organization to </a:t>
            </a:r>
            <a:r>
              <a:rPr lang="en-CA" dirty="0" smtClean="0"/>
              <a:t>undertake </a:t>
            </a:r>
            <a:r>
              <a:rPr lang="en-CA" dirty="0"/>
              <a:t>the alignment of a portion of LOINC parts to equivalent SNOMED CT </a:t>
            </a:r>
            <a:r>
              <a:rPr lang="en-CA" dirty="0" smtClean="0"/>
              <a:t>content</a:t>
            </a:r>
            <a:endParaRPr lang="en-US" dirty="0" smtClean="0"/>
          </a:p>
          <a:p>
            <a:pPr marL="1257300" lvl="2" indent="-457200">
              <a:buFont typeface="+mj-lt"/>
              <a:buAutoNum type="alphaLcPeriod"/>
            </a:pPr>
            <a:endParaRPr lang="en-CA" dirty="0">
              <a:solidFill>
                <a:srgbClr val="0055B0"/>
              </a:solidFill>
              <a:latin typeface="Museo 300"/>
              <a:cs typeface="Museo 300"/>
            </a:endParaRPr>
          </a:p>
          <a:p>
            <a:pPr marL="400050" lvl="1" indent="0">
              <a:buNone/>
            </a:pPr>
            <a:endParaRPr lang="en-CA" dirty="0">
              <a:solidFill>
                <a:srgbClr val="FF0000"/>
              </a:solidFill>
            </a:endParaRPr>
          </a:p>
          <a:p>
            <a:endParaRPr lang="en-CA" dirty="0"/>
          </a:p>
        </p:txBody>
      </p:sp>
      <p:sp>
        <p:nvSpPr>
          <p:cNvPr id="3" name="Title 2"/>
          <p:cNvSpPr>
            <a:spLocks noGrp="1"/>
          </p:cNvSpPr>
          <p:nvPr>
            <p:ph type="title"/>
          </p:nvPr>
        </p:nvSpPr>
        <p:spPr/>
        <p:txBody>
          <a:bodyPr/>
          <a:lstStyle/>
          <a:p>
            <a:r>
              <a:rPr lang="en-US" dirty="0"/>
              <a:t>P</a:t>
            </a:r>
            <a:r>
              <a:rPr lang="en-US" dirty="0" smtClean="0"/>
              <a:t>rogress to date</a:t>
            </a:r>
            <a:endParaRPr lang="en-CA" dirty="0"/>
          </a:p>
        </p:txBody>
      </p:sp>
    </p:spTree>
    <p:extLst>
      <p:ext uri="{BB962C8B-B14F-4D97-AF65-F5344CB8AC3E}">
        <p14:creationId xmlns:p14="http://schemas.microsoft.com/office/powerpoint/2010/main" val="4003703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44444"/>
            <a:ext cx="8229600" cy="4658007"/>
          </a:xfrm>
        </p:spPr>
        <p:txBody>
          <a:bodyPr/>
          <a:lstStyle/>
          <a:p>
            <a:pPr marL="342900" lvl="1" indent="-213359">
              <a:buClr>
                <a:srgbClr val="0055B0"/>
              </a:buClr>
            </a:pPr>
            <a:r>
              <a:rPr lang="en-CA" sz="2400" dirty="0" smtClean="0">
                <a:solidFill>
                  <a:srgbClr val="0055B0"/>
                </a:solidFill>
                <a:latin typeface="Museo 300"/>
                <a:cs typeface="Museo 300"/>
              </a:rPr>
              <a:t>Beta release (previously know as Candidate Baseline) – Spring 2017</a:t>
            </a:r>
          </a:p>
          <a:p>
            <a:pPr marL="342900" lvl="1" indent="-213359">
              <a:buClr>
                <a:srgbClr val="0055B0"/>
              </a:buClr>
            </a:pPr>
            <a:r>
              <a:rPr lang="en-CA" sz="2400" dirty="0" smtClean="0">
                <a:solidFill>
                  <a:srgbClr val="0055B0"/>
                </a:solidFill>
                <a:latin typeface="Museo 300"/>
                <a:cs typeface="Museo 300"/>
              </a:rPr>
              <a:t>Continue mapping </a:t>
            </a:r>
            <a:r>
              <a:rPr lang="en-CA" sz="2400" dirty="0">
                <a:solidFill>
                  <a:srgbClr val="0055B0"/>
                </a:solidFill>
                <a:latin typeface="Museo 300"/>
                <a:cs typeface="Museo 300"/>
              </a:rPr>
              <a:t>of LOINC Parts to SNOMED </a:t>
            </a:r>
            <a:r>
              <a:rPr lang="en-CA" sz="2400" dirty="0" smtClean="0">
                <a:solidFill>
                  <a:srgbClr val="0055B0"/>
                </a:solidFill>
                <a:latin typeface="Museo 300"/>
                <a:cs typeface="Museo 300"/>
              </a:rPr>
              <a:t>CT</a:t>
            </a:r>
          </a:p>
          <a:p>
            <a:pPr marL="342900" lvl="1" indent="-213359">
              <a:buClr>
                <a:srgbClr val="0055B0"/>
              </a:buClr>
            </a:pPr>
            <a:r>
              <a:rPr lang="en-CA" sz="2400" dirty="0" smtClean="0">
                <a:solidFill>
                  <a:srgbClr val="0055B0"/>
                </a:solidFill>
                <a:latin typeface="Museo 300"/>
                <a:cs typeface="Museo 300"/>
              </a:rPr>
              <a:t>Resolve known/upcoming </a:t>
            </a:r>
            <a:r>
              <a:rPr lang="en-CA" sz="2400" dirty="0">
                <a:solidFill>
                  <a:srgbClr val="0055B0"/>
                </a:solidFill>
                <a:latin typeface="Museo 300"/>
                <a:cs typeface="Museo 300"/>
              </a:rPr>
              <a:t>complex content issues</a:t>
            </a:r>
          </a:p>
          <a:p>
            <a:pPr marL="342900" lvl="1" indent="-213359">
              <a:buClr>
                <a:srgbClr val="0055B0"/>
              </a:buClr>
            </a:pPr>
            <a:r>
              <a:rPr lang="en-CA" sz="2400" dirty="0">
                <a:solidFill>
                  <a:srgbClr val="0055B0"/>
                </a:solidFill>
                <a:latin typeface="Museo 300"/>
                <a:cs typeface="Museo 300"/>
              </a:rPr>
              <a:t>Implement </a:t>
            </a:r>
            <a:r>
              <a:rPr lang="en-CA" sz="2400" dirty="0" smtClean="0">
                <a:solidFill>
                  <a:srgbClr val="0055B0"/>
                </a:solidFill>
                <a:latin typeface="Museo 300"/>
                <a:cs typeface="Museo 300"/>
              </a:rPr>
              <a:t>SNOMED </a:t>
            </a:r>
            <a:r>
              <a:rPr lang="en-CA" sz="2400" dirty="0">
                <a:solidFill>
                  <a:srgbClr val="0055B0"/>
                </a:solidFill>
                <a:latin typeface="Museo 300"/>
                <a:cs typeface="Museo 300"/>
              </a:rPr>
              <a:t>CT Observables model to define existing pre-coordinated SNOMED CT </a:t>
            </a:r>
            <a:r>
              <a:rPr lang="en-CA" sz="2400" dirty="0" smtClean="0">
                <a:solidFill>
                  <a:srgbClr val="0055B0"/>
                </a:solidFill>
                <a:latin typeface="Museo 300"/>
                <a:cs typeface="Museo 300"/>
              </a:rPr>
              <a:t>concepts:</a:t>
            </a:r>
          </a:p>
          <a:p>
            <a:pPr marL="742950" lvl="2" indent="-213359">
              <a:buClr>
                <a:srgbClr val="0055B0"/>
              </a:buClr>
            </a:pPr>
            <a:r>
              <a:rPr lang="en-CA" sz="2400" dirty="0" smtClean="0">
                <a:solidFill>
                  <a:srgbClr val="0055B0"/>
                </a:solidFill>
                <a:latin typeface="Museo 300"/>
                <a:cs typeface="Museo 300"/>
              </a:rPr>
              <a:t>Pilot phase: Vital Sign, Scheduled for release in 2017</a:t>
            </a:r>
          </a:p>
          <a:p>
            <a:pPr marL="342900" lvl="1" indent="-213359">
              <a:buClr>
                <a:srgbClr val="0055B0"/>
              </a:buClr>
            </a:pPr>
            <a:r>
              <a:rPr lang="en-CA" sz="2400" dirty="0" smtClean="0">
                <a:solidFill>
                  <a:srgbClr val="0055B0"/>
                </a:solidFill>
                <a:latin typeface="Museo 300"/>
                <a:cs typeface="Museo 300"/>
              </a:rPr>
              <a:t>Link the existing SNOMED CT Observables and evaluation procedures to equivalent LOINC terms</a:t>
            </a:r>
            <a:endParaRPr lang="en-CA" sz="2400" dirty="0">
              <a:solidFill>
                <a:srgbClr val="0055B0"/>
              </a:solidFill>
              <a:latin typeface="Museo 300"/>
              <a:cs typeface="Museo 300"/>
            </a:endParaRPr>
          </a:p>
        </p:txBody>
      </p:sp>
      <p:sp>
        <p:nvSpPr>
          <p:cNvPr id="3" name="Title 2"/>
          <p:cNvSpPr>
            <a:spLocks noGrp="1"/>
          </p:cNvSpPr>
          <p:nvPr>
            <p:ph type="title"/>
          </p:nvPr>
        </p:nvSpPr>
        <p:spPr/>
        <p:txBody>
          <a:bodyPr/>
          <a:lstStyle/>
          <a:p>
            <a:r>
              <a:rPr lang="en-CA" dirty="0" smtClean="0"/>
              <a:t>Next steps</a:t>
            </a:r>
            <a:endParaRPr lang="en-CA" dirty="0"/>
          </a:p>
        </p:txBody>
      </p:sp>
    </p:spTree>
    <p:extLst>
      <p:ext uri="{BB962C8B-B14F-4D97-AF65-F5344CB8AC3E}">
        <p14:creationId xmlns:p14="http://schemas.microsoft.com/office/powerpoint/2010/main" val="3753627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 name="Rectangle 69"/>
          <p:cNvSpPr/>
          <p:nvPr/>
        </p:nvSpPr>
        <p:spPr bwMode="auto">
          <a:xfrm>
            <a:off x="5399071" y="5591624"/>
            <a:ext cx="3086991" cy="257191"/>
          </a:xfrm>
          <a:prstGeom prst="rect">
            <a:avLst/>
          </a:prstGeom>
          <a:solidFill>
            <a:schemeClr val="tx2">
              <a:lumMod val="60000"/>
              <a:lumOff val="40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sp>
        <p:nvSpPr>
          <p:cNvPr id="35" name="Rectangle 34"/>
          <p:cNvSpPr/>
          <p:nvPr/>
        </p:nvSpPr>
        <p:spPr bwMode="auto">
          <a:xfrm>
            <a:off x="1504022" y="2943898"/>
            <a:ext cx="6979905" cy="169606"/>
          </a:xfrm>
          <a:prstGeom prst="rect">
            <a:avLst/>
          </a:prstGeom>
          <a:solidFill>
            <a:schemeClr val="tx2">
              <a:lumMod val="60000"/>
              <a:lumOff val="40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sp>
        <p:nvSpPr>
          <p:cNvPr id="33" name="Rectangle 32"/>
          <p:cNvSpPr/>
          <p:nvPr/>
        </p:nvSpPr>
        <p:spPr bwMode="auto">
          <a:xfrm>
            <a:off x="684842" y="1380371"/>
            <a:ext cx="7796948" cy="211892"/>
          </a:xfrm>
          <a:prstGeom prst="rect">
            <a:avLst/>
          </a:prstGeom>
          <a:solidFill>
            <a:schemeClr val="accent5"/>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cxnSp>
        <p:nvCxnSpPr>
          <p:cNvPr id="57" name="Straight Connector 56"/>
          <p:cNvCxnSpPr/>
          <p:nvPr/>
        </p:nvCxnSpPr>
        <p:spPr bwMode="auto">
          <a:xfrm rot="5400000">
            <a:off x="-1539738" y="3608955"/>
            <a:ext cx="5500687"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auto">
          <a:xfrm>
            <a:off x="82416" y="918943"/>
            <a:ext cx="523220" cy="1225656"/>
          </a:xfrm>
          <a:prstGeom prst="rect">
            <a:avLst/>
          </a:prstGeom>
        </p:spPr>
        <p:txBody>
          <a:bodyPr vert="vert270" wrap="none">
            <a:spAutoFit/>
          </a:bodyPr>
          <a:lstStyle/>
          <a:p>
            <a:pPr algn="ctr" eaLnBrk="0" hangingPunct="0">
              <a:defRPr/>
            </a:pPr>
            <a:r>
              <a:rPr lang="en-NZ" sz="1100" dirty="0" smtClean="0">
                <a:solidFill>
                  <a:schemeClr val="accent6"/>
                </a:solidFill>
                <a:latin typeface="Arial" charset="0"/>
                <a:ea typeface="ＭＳ Ｐゴシック" charset="0"/>
              </a:rPr>
              <a:t>Map LOINC parts </a:t>
            </a:r>
            <a:endParaRPr lang="en-NZ" sz="1100" dirty="0">
              <a:solidFill>
                <a:schemeClr val="accent6"/>
              </a:solidFill>
              <a:latin typeface="Arial" charset="0"/>
              <a:ea typeface="ＭＳ Ｐゴシック" charset="0"/>
            </a:endParaRPr>
          </a:p>
          <a:p>
            <a:pPr algn="ctr" eaLnBrk="0" hangingPunct="0">
              <a:defRPr/>
            </a:pPr>
            <a:r>
              <a:rPr lang="en-NZ" sz="1100" dirty="0" smtClean="0">
                <a:solidFill>
                  <a:schemeClr val="accent6"/>
                </a:solidFill>
                <a:latin typeface="Arial" charset="0"/>
                <a:ea typeface="ＭＳ Ｐゴシック" charset="0"/>
              </a:rPr>
              <a:t>to SNOMED</a:t>
            </a:r>
            <a:endParaRPr lang="en-NZ" sz="1100" dirty="0">
              <a:solidFill>
                <a:schemeClr val="accent6"/>
              </a:solidFill>
              <a:latin typeface="Arial" charset="0"/>
              <a:ea typeface="ＭＳ Ｐゴシック" charset="0"/>
            </a:endParaRPr>
          </a:p>
        </p:txBody>
      </p:sp>
      <p:cxnSp>
        <p:nvCxnSpPr>
          <p:cNvPr id="9" name="Straight Connector 8"/>
          <p:cNvCxnSpPr/>
          <p:nvPr/>
        </p:nvCxnSpPr>
        <p:spPr bwMode="auto">
          <a:xfrm rot="5400000">
            <a:off x="-2074069" y="3548857"/>
            <a:ext cx="5500687"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Notched Right Arrow 18"/>
          <p:cNvSpPr/>
          <p:nvPr/>
        </p:nvSpPr>
        <p:spPr>
          <a:xfrm>
            <a:off x="705492" y="6386168"/>
            <a:ext cx="8072094" cy="57150"/>
          </a:xfrm>
          <a:prstGeom prst="notchedRightArrow">
            <a:avLst/>
          </a:prstGeom>
          <a:ln>
            <a:noFill/>
          </a:ln>
          <a:scene3d>
            <a:camera prst="orthographicFront">
              <a:rot lat="0" lon="0" rev="0"/>
            </a:camera>
            <a:lightRig rig="contrasting" dir="t">
              <a:rot lat="0" lon="0" rev="1200000"/>
            </a:lightRig>
          </a:scene3d>
          <a:sp3d z="-300000" prstMaterial="plastic"/>
        </p:spPr>
        <p:style>
          <a:lnRef idx="1">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0" name="Freeform 19"/>
          <p:cNvSpPr/>
          <p:nvPr/>
        </p:nvSpPr>
        <p:spPr>
          <a:xfrm>
            <a:off x="605636" y="6560561"/>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Jan 2014</a:t>
            </a:r>
            <a:endParaRPr lang="en-NZ" sz="1050" dirty="0">
              <a:solidFill>
                <a:srgbClr val="000000">
                  <a:hueOff val="0"/>
                  <a:satOff val="0"/>
                  <a:lumOff val="0"/>
                  <a:alphaOff val="0"/>
                </a:srgbClr>
              </a:solidFill>
            </a:endParaRPr>
          </a:p>
        </p:txBody>
      </p:sp>
      <p:sp>
        <p:nvSpPr>
          <p:cNvPr id="22" name="Freeform 21"/>
          <p:cNvSpPr/>
          <p:nvPr/>
        </p:nvSpPr>
        <p:spPr>
          <a:xfrm>
            <a:off x="1819690" y="6401100"/>
            <a:ext cx="1160463" cy="136144"/>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April 2014</a:t>
            </a:r>
            <a:endParaRPr lang="en-NZ" sz="1050" dirty="0">
              <a:solidFill>
                <a:srgbClr val="000000">
                  <a:hueOff val="0"/>
                  <a:satOff val="0"/>
                  <a:lumOff val="0"/>
                  <a:alphaOff val="0"/>
                </a:srgbClr>
              </a:solidFill>
            </a:endParaRPr>
          </a:p>
        </p:txBody>
      </p:sp>
      <p:sp>
        <p:nvSpPr>
          <p:cNvPr id="23" name="Oval 22"/>
          <p:cNvSpPr/>
          <p:nvPr/>
        </p:nvSpPr>
        <p:spPr>
          <a:xfrm>
            <a:off x="247176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5" name="Oval 24"/>
          <p:cNvSpPr/>
          <p:nvPr/>
        </p:nvSpPr>
        <p:spPr>
          <a:xfrm>
            <a:off x="369159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7" name="Oval 26"/>
          <p:cNvSpPr/>
          <p:nvPr/>
        </p:nvSpPr>
        <p:spPr>
          <a:xfrm>
            <a:off x="491142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9" name="Oval 28"/>
          <p:cNvSpPr/>
          <p:nvPr/>
        </p:nvSpPr>
        <p:spPr>
          <a:xfrm>
            <a:off x="613125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49" name="Oval 2048"/>
          <p:cNvSpPr/>
          <p:nvPr/>
        </p:nvSpPr>
        <p:spPr>
          <a:xfrm>
            <a:off x="7358016" y="6357483"/>
            <a:ext cx="17630" cy="20793"/>
          </a:xfrm>
          <a:custGeom>
            <a:avLst/>
            <a:gdLst>
              <a:gd name="connsiteX0" fmla="*/ 0 w 14287"/>
              <a:gd name="connsiteY0" fmla="*/ 7144 h 14287"/>
              <a:gd name="connsiteX1" fmla="*/ 7144 w 14287"/>
              <a:gd name="connsiteY1" fmla="*/ 0 h 14287"/>
              <a:gd name="connsiteX2" fmla="*/ 14288 w 14287"/>
              <a:gd name="connsiteY2" fmla="*/ 7144 h 14287"/>
              <a:gd name="connsiteX3" fmla="*/ 7144 w 14287"/>
              <a:gd name="connsiteY3" fmla="*/ 14288 h 14287"/>
              <a:gd name="connsiteX4" fmla="*/ 0 w 14287"/>
              <a:gd name="connsiteY4" fmla="*/ 7144 h 14287"/>
              <a:gd name="connsiteX0" fmla="*/ 0 w 24556"/>
              <a:gd name="connsiteY0" fmla="*/ 13153 h 20297"/>
              <a:gd name="connsiteX1" fmla="*/ 24496 w 24556"/>
              <a:gd name="connsiteY1" fmla="*/ 185 h 20297"/>
              <a:gd name="connsiteX2" fmla="*/ 7144 w 24556"/>
              <a:gd name="connsiteY2" fmla="*/ 6009 h 20297"/>
              <a:gd name="connsiteX3" fmla="*/ 14288 w 24556"/>
              <a:gd name="connsiteY3" fmla="*/ 13153 h 20297"/>
              <a:gd name="connsiteX4" fmla="*/ 7144 w 24556"/>
              <a:gd name="connsiteY4" fmla="*/ 20297 h 20297"/>
              <a:gd name="connsiteX5" fmla="*/ 0 w 24556"/>
              <a:gd name="connsiteY5" fmla="*/ 13153 h 20297"/>
              <a:gd name="connsiteX0" fmla="*/ 218 w 17630"/>
              <a:gd name="connsiteY0" fmla="*/ 20297 h 20793"/>
              <a:gd name="connsiteX1" fmla="*/ 17570 w 17630"/>
              <a:gd name="connsiteY1" fmla="*/ 185 h 20793"/>
              <a:gd name="connsiteX2" fmla="*/ 218 w 17630"/>
              <a:gd name="connsiteY2" fmla="*/ 6009 h 20793"/>
              <a:gd name="connsiteX3" fmla="*/ 7362 w 17630"/>
              <a:gd name="connsiteY3" fmla="*/ 13153 h 20793"/>
              <a:gd name="connsiteX4" fmla="*/ 218 w 17630"/>
              <a:gd name="connsiteY4" fmla="*/ 20297 h 20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30" h="20793">
                <a:moveTo>
                  <a:pt x="218" y="20297"/>
                </a:moveTo>
                <a:cubicBezTo>
                  <a:pt x="1919" y="18136"/>
                  <a:pt x="17570" y="2566"/>
                  <a:pt x="17570" y="185"/>
                </a:cubicBezTo>
                <a:cubicBezTo>
                  <a:pt x="18761" y="-1006"/>
                  <a:pt x="1919" y="3848"/>
                  <a:pt x="218" y="6009"/>
                </a:cubicBezTo>
                <a:cubicBezTo>
                  <a:pt x="-1483" y="8170"/>
                  <a:pt x="7362" y="9207"/>
                  <a:pt x="7362" y="13153"/>
                </a:cubicBezTo>
                <a:cubicBezTo>
                  <a:pt x="7362" y="17099"/>
                  <a:pt x="-1483" y="22458"/>
                  <a:pt x="218" y="20297"/>
                </a:cubicBez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4" name="Rectangle 33"/>
          <p:cNvSpPr/>
          <p:nvPr/>
        </p:nvSpPr>
        <p:spPr bwMode="auto">
          <a:xfrm>
            <a:off x="-2222" y="2313402"/>
            <a:ext cx="692497" cy="1289776"/>
          </a:xfrm>
          <a:prstGeom prst="rect">
            <a:avLst/>
          </a:prstGeom>
        </p:spPr>
        <p:txBody>
          <a:bodyPr vert="vert270" wrap="none">
            <a:spAutoFit/>
          </a:bodyPr>
          <a:lstStyle/>
          <a:p>
            <a:pPr algn="ctr" eaLnBrk="0" hangingPunct="0">
              <a:defRPr/>
            </a:pPr>
            <a:r>
              <a:rPr lang="en-NZ" sz="1100" dirty="0" smtClean="0">
                <a:solidFill>
                  <a:schemeClr val="accent6"/>
                </a:solidFill>
                <a:latin typeface="Arial" charset="0"/>
                <a:ea typeface="ＭＳ Ｐゴシック" charset="0"/>
              </a:rPr>
              <a:t>Map LOINC codes </a:t>
            </a:r>
          </a:p>
          <a:p>
            <a:pPr algn="ctr" eaLnBrk="0" hangingPunct="0">
              <a:defRPr/>
            </a:pPr>
            <a:r>
              <a:rPr lang="en-NZ" sz="1100" dirty="0">
                <a:solidFill>
                  <a:schemeClr val="accent6"/>
                </a:solidFill>
                <a:latin typeface="Arial" charset="0"/>
                <a:ea typeface="ＭＳ Ｐゴシック" charset="0"/>
              </a:rPr>
              <a:t>t</a:t>
            </a:r>
            <a:r>
              <a:rPr lang="en-NZ" sz="1100" dirty="0" smtClean="0">
                <a:solidFill>
                  <a:schemeClr val="accent6"/>
                </a:solidFill>
                <a:latin typeface="Arial" charset="0"/>
                <a:ea typeface="ＭＳ Ｐゴシック" charset="0"/>
              </a:rPr>
              <a:t>o SNOMED</a:t>
            </a:r>
          </a:p>
          <a:p>
            <a:pPr algn="ctr" eaLnBrk="0" hangingPunct="0">
              <a:defRPr/>
            </a:pPr>
            <a:r>
              <a:rPr lang="en-NZ" sz="1100" dirty="0" smtClean="0">
                <a:solidFill>
                  <a:schemeClr val="accent6"/>
                </a:solidFill>
                <a:latin typeface="Arial" charset="0"/>
                <a:ea typeface="ＭＳ Ｐゴシック" charset="0"/>
              </a:rPr>
              <a:t>expressions</a:t>
            </a:r>
            <a:endParaRPr lang="en-NZ" sz="1100" dirty="0">
              <a:solidFill>
                <a:schemeClr val="accent6"/>
              </a:solidFill>
              <a:latin typeface="Arial" charset="0"/>
              <a:ea typeface="ＭＳ Ｐゴシック" charset="0"/>
            </a:endParaRPr>
          </a:p>
        </p:txBody>
      </p:sp>
      <p:cxnSp>
        <p:nvCxnSpPr>
          <p:cNvPr id="36" name="Straight Connector 35"/>
          <p:cNvCxnSpPr/>
          <p:nvPr/>
        </p:nvCxnSpPr>
        <p:spPr bwMode="auto">
          <a:xfrm flipH="1">
            <a:off x="61913" y="2187370"/>
            <a:ext cx="6143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auto">
          <a:xfrm flipH="1">
            <a:off x="17524" y="828383"/>
            <a:ext cx="609600" cy="3175"/>
          </a:xfrm>
          <a:prstGeom prst="line">
            <a:avLst/>
          </a:prstGeom>
        </p:spPr>
        <p:style>
          <a:lnRef idx="1">
            <a:schemeClr val="accent1"/>
          </a:lnRef>
          <a:fillRef idx="0">
            <a:schemeClr val="accent1"/>
          </a:fillRef>
          <a:effectRef idx="0">
            <a:schemeClr val="accent1"/>
          </a:effectRef>
          <a:fontRef idx="minor">
            <a:schemeClr val="tx1"/>
          </a:fontRef>
        </p:style>
      </p:cxnSp>
      <p:sp>
        <p:nvSpPr>
          <p:cNvPr id="36904" name="TextBox 50"/>
          <p:cNvSpPr txBox="1">
            <a:spLocks noChangeArrowheads="1"/>
          </p:cNvSpPr>
          <p:nvPr/>
        </p:nvSpPr>
        <p:spPr bwMode="auto">
          <a:xfrm>
            <a:off x="3766476" y="105894"/>
            <a:ext cx="1745992"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sz="2800" dirty="0">
                <a:solidFill>
                  <a:schemeClr val="accent2">
                    <a:lumMod val="75000"/>
                  </a:schemeClr>
                </a:solidFill>
                <a:latin typeface="Museo 500"/>
              </a:rPr>
              <a:t>Roadmap</a:t>
            </a:r>
            <a:endParaRPr lang="en-US" sz="2800" dirty="0">
              <a:solidFill>
                <a:schemeClr val="accent2">
                  <a:lumMod val="75000"/>
                </a:schemeClr>
              </a:solidFill>
              <a:latin typeface="Museo 500"/>
              <a:ea typeface="ＭＳ Ｐゴシック" panose="020B0600070205080204" pitchFamily="34" charset="-128"/>
            </a:endParaRPr>
          </a:p>
        </p:txBody>
      </p:sp>
      <p:grpSp>
        <p:nvGrpSpPr>
          <p:cNvPr id="36909" name="Group 2"/>
          <p:cNvGrpSpPr>
            <a:grpSpLocks/>
          </p:cNvGrpSpPr>
          <p:nvPr/>
        </p:nvGrpSpPr>
        <p:grpSpPr bwMode="auto">
          <a:xfrm>
            <a:off x="6758413" y="-291221"/>
            <a:ext cx="2686844" cy="1496930"/>
            <a:chOff x="7500168" y="110406"/>
            <a:chExt cx="1399078" cy="1329241"/>
          </a:xfrm>
        </p:grpSpPr>
        <p:sp>
          <p:nvSpPr>
            <p:cNvPr id="36926" name="TextBox 69"/>
            <p:cNvSpPr txBox="1">
              <a:spLocks noChangeArrowheads="1"/>
            </p:cNvSpPr>
            <p:nvPr/>
          </p:nvSpPr>
          <p:spPr bwMode="auto">
            <a:xfrm>
              <a:off x="7705940" y="544858"/>
              <a:ext cx="1193306" cy="54035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GB" sz="1400" dirty="0" smtClean="0">
                  <a:solidFill>
                    <a:srgbClr val="000000"/>
                  </a:solidFill>
                  <a:ea typeface="ＭＳ Ｐゴシック" panose="020B0600070205080204" pitchFamily="34" charset="-128"/>
                </a:rPr>
                <a:t>Alpha release – Phase 1-3 (Technology Preview)</a:t>
              </a:r>
              <a:endParaRPr lang="en-US" sz="1400" dirty="0">
                <a:solidFill>
                  <a:srgbClr val="000000"/>
                </a:solidFill>
                <a:ea typeface="ＭＳ Ｐゴシック" panose="020B0600070205080204" pitchFamily="34" charset="-128"/>
              </a:endParaRPr>
            </a:p>
          </p:txBody>
        </p:sp>
        <p:grpSp>
          <p:nvGrpSpPr>
            <p:cNvPr id="36927" name="Group 1"/>
            <p:cNvGrpSpPr>
              <a:grpSpLocks/>
            </p:cNvGrpSpPr>
            <p:nvPr/>
          </p:nvGrpSpPr>
          <p:grpSpPr bwMode="auto">
            <a:xfrm>
              <a:off x="7500168" y="110406"/>
              <a:ext cx="1386862" cy="1329241"/>
              <a:chOff x="7004663" y="69850"/>
              <a:chExt cx="1386862" cy="1329241"/>
            </a:xfrm>
          </p:grpSpPr>
          <p:sp>
            <p:nvSpPr>
              <p:cNvPr id="89" name="5-Point Star 88"/>
              <p:cNvSpPr/>
              <p:nvPr/>
            </p:nvSpPr>
            <p:spPr bwMode="auto">
              <a:xfrm>
                <a:off x="7175005" y="1010398"/>
                <a:ext cx="116539" cy="15776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36930" name="TextBox 89"/>
              <p:cNvSpPr txBox="1">
                <a:spLocks noChangeArrowheads="1"/>
              </p:cNvSpPr>
              <p:nvPr/>
            </p:nvSpPr>
            <p:spPr bwMode="auto">
              <a:xfrm>
                <a:off x="7275393" y="934483"/>
                <a:ext cx="1042959" cy="464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GB" sz="1400" dirty="0" smtClean="0">
                    <a:solidFill>
                      <a:srgbClr val="000000"/>
                    </a:solidFill>
                    <a:ea typeface="ＭＳ Ｐゴシック" panose="020B0600070205080204" pitchFamily="34" charset="-128"/>
                  </a:rPr>
                  <a:t>Beta Release (Candidate baseline)</a:t>
                </a:r>
                <a:endParaRPr lang="en-US" sz="1400" dirty="0">
                  <a:solidFill>
                    <a:srgbClr val="000000"/>
                  </a:solidFill>
                  <a:ea typeface="ＭＳ Ｐゴシック" panose="020B0600070205080204" pitchFamily="34" charset="-128"/>
                </a:endParaRPr>
              </a:p>
            </p:txBody>
          </p:sp>
          <p:sp>
            <p:nvSpPr>
              <p:cNvPr id="90" name="7-Point Star 89"/>
              <p:cNvSpPr/>
              <p:nvPr/>
            </p:nvSpPr>
            <p:spPr bwMode="auto">
              <a:xfrm>
                <a:off x="7136332" y="270058"/>
                <a:ext cx="137649" cy="192994"/>
              </a:xfrm>
              <a:prstGeom prst="star7">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36932" name="TextBox 69"/>
              <p:cNvSpPr txBox="1">
                <a:spLocks noChangeArrowheads="1"/>
              </p:cNvSpPr>
              <p:nvPr/>
            </p:nvSpPr>
            <p:spPr bwMode="auto">
              <a:xfrm>
                <a:off x="7295360" y="198869"/>
                <a:ext cx="1033424" cy="31785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GB" sz="1400" dirty="0" smtClean="0">
                    <a:solidFill>
                      <a:srgbClr val="000000"/>
                    </a:solidFill>
                    <a:ea typeface="ＭＳ Ｐゴシック" panose="020B0600070205080204" pitchFamily="34" charset="-128"/>
                  </a:rPr>
                  <a:t>Alpha prototype (owl)</a:t>
                </a:r>
                <a:endParaRPr lang="en-US" sz="1400" dirty="0">
                  <a:solidFill>
                    <a:srgbClr val="000000"/>
                  </a:solidFill>
                  <a:ea typeface="ＭＳ Ｐゴシック" panose="020B0600070205080204" pitchFamily="34" charset="-128"/>
                </a:endParaRPr>
              </a:p>
            </p:txBody>
          </p:sp>
          <p:sp>
            <p:nvSpPr>
              <p:cNvPr id="91" name="Rounded Rectangle 90"/>
              <p:cNvSpPr/>
              <p:nvPr/>
            </p:nvSpPr>
            <p:spPr bwMode="auto">
              <a:xfrm>
                <a:off x="7004663" y="69850"/>
                <a:ext cx="1386862" cy="12672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grpSp>
      </p:grpSp>
      <p:cxnSp>
        <p:nvCxnSpPr>
          <p:cNvPr id="118" name="Straight Connector 117"/>
          <p:cNvCxnSpPr/>
          <p:nvPr/>
        </p:nvCxnSpPr>
        <p:spPr bwMode="auto">
          <a:xfrm flipH="1">
            <a:off x="48235" y="5040107"/>
            <a:ext cx="6080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bwMode="auto">
          <a:xfrm flipH="1">
            <a:off x="120650" y="3657679"/>
            <a:ext cx="565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bwMode="auto">
          <a:xfrm flipH="1">
            <a:off x="68217" y="6402793"/>
            <a:ext cx="546100" cy="9525"/>
          </a:xfrm>
          <a:prstGeom prst="line">
            <a:avLst/>
          </a:prstGeom>
        </p:spPr>
        <p:style>
          <a:lnRef idx="1">
            <a:schemeClr val="accent1"/>
          </a:lnRef>
          <a:fillRef idx="0">
            <a:schemeClr val="accent1"/>
          </a:fillRef>
          <a:effectRef idx="0">
            <a:schemeClr val="accent1"/>
          </a:effectRef>
          <a:fontRef idx="minor">
            <a:schemeClr val="tx1"/>
          </a:fontRef>
        </p:style>
      </p:cxnSp>
      <p:sp>
        <p:nvSpPr>
          <p:cNvPr id="110" name="Freeform 109"/>
          <p:cNvSpPr/>
          <p:nvPr/>
        </p:nvSpPr>
        <p:spPr>
          <a:xfrm>
            <a:off x="7885113" y="6523875"/>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March, 2017</a:t>
            </a:r>
            <a:endParaRPr lang="en-NZ" sz="1050" dirty="0">
              <a:solidFill>
                <a:srgbClr val="000000">
                  <a:hueOff val="0"/>
                  <a:satOff val="0"/>
                  <a:lumOff val="0"/>
                  <a:alphaOff val="0"/>
                </a:srgbClr>
              </a:solidFill>
            </a:endParaRPr>
          </a:p>
        </p:txBody>
      </p:sp>
      <p:sp>
        <p:nvSpPr>
          <p:cNvPr id="130" name="Freeform 129"/>
          <p:cNvSpPr/>
          <p:nvPr/>
        </p:nvSpPr>
        <p:spPr>
          <a:xfrm>
            <a:off x="3331779" y="6569075"/>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October 2014</a:t>
            </a:r>
            <a:endParaRPr lang="en-NZ" sz="1050" dirty="0">
              <a:solidFill>
                <a:srgbClr val="000000">
                  <a:hueOff val="0"/>
                  <a:satOff val="0"/>
                  <a:lumOff val="0"/>
                  <a:alphaOff val="0"/>
                </a:srgbClr>
              </a:solidFill>
            </a:endParaRPr>
          </a:p>
        </p:txBody>
      </p:sp>
      <p:cxnSp>
        <p:nvCxnSpPr>
          <p:cNvPr id="61" name="Straight Connector 60"/>
          <p:cNvCxnSpPr>
            <a:stCxn id="75" idx="0"/>
          </p:cNvCxnSpPr>
          <p:nvPr/>
        </p:nvCxnSpPr>
        <p:spPr bwMode="auto">
          <a:xfrm flipH="1">
            <a:off x="8486063" y="1410913"/>
            <a:ext cx="12077" cy="5031162"/>
          </a:xfrm>
          <a:prstGeom prst="line">
            <a:avLst/>
          </a:prstGeom>
        </p:spPr>
        <p:style>
          <a:lnRef idx="1">
            <a:schemeClr val="accent1"/>
          </a:lnRef>
          <a:fillRef idx="0">
            <a:schemeClr val="accent1"/>
          </a:fillRef>
          <a:effectRef idx="0">
            <a:schemeClr val="accent1"/>
          </a:effectRef>
          <a:fontRef idx="minor">
            <a:schemeClr val="tx1"/>
          </a:fontRef>
        </p:style>
      </p:cxnSp>
      <p:sp>
        <p:nvSpPr>
          <p:cNvPr id="55" name="5-Point Star 54"/>
          <p:cNvSpPr/>
          <p:nvPr/>
        </p:nvSpPr>
        <p:spPr bwMode="auto">
          <a:xfrm>
            <a:off x="7091661" y="356855"/>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64" name="Rectangle 63"/>
          <p:cNvSpPr/>
          <p:nvPr/>
        </p:nvSpPr>
        <p:spPr bwMode="auto">
          <a:xfrm>
            <a:off x="12995" y="4016913"/>
            <a:ext cx="692497" cy="775212"/>
          </a:xfrm>
          <a:prstGeom prst="rect">
            <a:avLst/>
          </a:prstGeom>
        </p:spPr>
        <p:txBody>
          <a:bodyPr vert="vert270" wrap="none">
            <a:spAutoFit/>
          </a:bodyPr>
          <a:lstStyle/>
          <a:p>
            <a:pPr algn="ctr" eaLnBrk="0" hangingPunct="0">
              <a:defRPr/>
            </a:pPr>
            <a:r>
              <a:rPr lang="en-NZ" sz="1100" dirty="0" smtClean="0">
                <a:solidFill>
                  <a:schemeClr val="accent2">
                    <a:lumMod val="75000"/>
                  </a:schemeClr>
                </a:solidFill>
                <a:latin typeface="Arial" charset="0"/>
                <a:ea typeface="ＭＳ Ｐゴシック" charset="0"/>
              </a:rPr>
              <a:t>Develop</a:t>
            </a:r>
          </a:p>
          <a:p>
            <a:pPr algn="ctr" eaLnBrk="0" hangingPunct="0">
              <a:defRPr/>
            </a:pPr>
            <a:r>
              <a:rPr lang="en-NZ" sz="1100" dirty="0">
                <a:solidFill>
                  <a:schemeClr val="accent6"/>
                </a:solidFill>
                <a:latin typeface="Arial" charset="0"/>
                <a:ea typeface="ＭＳ Ｐゴシック" charset="0"/>
              </a:rPr>
              <a:t>d</a:t>
            </a:r>
            <a:r>
              <a:rPr lang="en-NZ" sz="1100" dirty="0" smtClean="0">
                <a:solidFill>
                  <a:schemeClr val="accent6"/>
                </a:solidFill>
                <a:latin typeface="Arial" charset="0"/>
                <a:ea typeface="ＭＳ Ｐゴシック" charset="0"/>
              </a:rPr>
              <a:t>istribution</a:t>
            </a:r>
          </a:p>
          <a:p>
            <a:pPr algn="ctr" eaLnBrk="0" hangingPunct="0">
              <a:defRPr/>
            </a:pPr>
            <a:r>
              <a:rPr lang="en-NZ" sz="1100" dirty="0" smtClean="0">
                <a:solidFill>
                  <a:schemeClr val="accent2">
                    <a:lumMod val="75000"/>
                  </a:schemeClr>
                </a:solidFill>
                <a:latin typeface="Arial" charset="0"/>
                <a:ea typeface="ＭＳ Ｐゴシック" charset="0"/>
              </a:rPr>
              <a:t>format</a:t>
            </a:r>
            <a:endParaRPr lang="en-NZ" sz="1100" dirty="0">
              <a:solidFill>
                <a:schemeClr val="accent2">
                  <a:lumMod val="75000"/>
                </a:schemeClr>
              </a:solidFill>
              <a:latin typeface="Arial" charset="0"/>
              <a:ea typeface="ＭＳ Ｐゴシック" charset="0"/>
            </a:endParaRPr>
          </a:p>
        </p:txBody>
      </p:sp>
      <p:sp>
        <p:nvSpPr>
          <p:cNvPr id="65" name="Rectangle 64"/>
          <p:cNvSpPr/>
          <p:nvPr/>
        </p:nvSpPr>
        <p:spPr bwMode="auto">
          <a:xfrm>
            <a:off x="-80606" y="5047254"/>
            <a:ext cx="692497" cy="1364444"/>
          </a:xfrm>
          <a:prstGeom prst="rect">
            <a:avLst/>
          </a:prstGeom>
        </p:spPr>
        <p:txBody>
          <a:bodyPr vert="vert270" wrap="square">
            <a:spAutoFit/>
          </a:bodyPr>
          <a:lstStyle/>
          <a:p>
            <a:pPr algn="ctr" eaLnBrk="0" hangingPunct="0">
              <a:defRPr/>
            </a:pPr>
            <a:r>
              <a:rPr lang="en-CA" sz="1100" dirty="0">
                <a:solidFill>
                  <a:schemeClr val="accent2">
                    <a:lumMod val="75000"/>
                  </a:schemeClr>
                </a:solidFill>
                <a:latin typeface="Arial" charset="0"/>
                <a:ea typeface="ＭＳ Ｐゴシック" charset="0"/>
              </a:rPr>
              <a:t>LOINC Answer sets mapped to SNOMED codes</a:t>
            </a:r>
            <a:endParaRPr lang="en-NZ" sz="1100" dirty="0">
              <a:solidFill>
                <a:schemeClr val="accent2">
                  <a:lumMod val="75000"/>
                </a:schemeClr>
              </a:solidFill>
              <a:latin typeface="Arial" charset="0"/>
              <a:ea typeface="ＭＳ Ｐゴシック" charset="0"/>
            </a:endParaRPr>
          </a:p>
        </p:txBody>
      </p:sp>
      <p:sp>
        <p:nvSpPr>
          <p:cNvPr id="68" name="Rectangle 67"/>
          <p:cNvSpPr/>
          <p:nvPr/>
        </p:nvSpPr>
        <p:spPr bwMode="auto">
          <a:xfrm>
            <a:off x="1504022" y="4293343"/>
            <a:ext cx="6977770" cy="232822"/>
          </a:xfrm>
          <a:prstGeom prst="rect">
            <a:avLst/>
          </a:prstGeom>
          <a:solidFill>
            <a:schemeClr val="accent5"/>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grpSp>
        <p:nvGrpSpPr>
          <p:cNvPr id="2" name="Group 1"/>
          <p:cNvGrpSpPr/>
          <p:nvPr/>
        </p:nvGrpSpPr>
        <p:grpSpPr>
          <a:xfrm>
            <a:off x="2348349" y="879429"/>
            <a:ext cx="219379" cy="5500687"/>
            <a:chOff x="2811328" y="879429"/>
            <a:chExt cx="219379" cy="5500687"/>
          </a:xfrm>
        </p:grpSpPr>
        <p:cxnSp>
          <p:nvCxnSpPr>
            <p:cNvPr id="56" name="Straight Connector 55"/>
            <p:cNvCxnSpPr/>
            <p:nvPr/>
          </p:nvCxnSpPr>
          <p:spPr bwMode="auto">
            <a:xfrm rot="5400000">
              <a:off x="238022" y="3629773"/>
              <a:ext cx="5500687"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7-Point Star 68"/>
            <p:cNvSpPr/>
            <p:nvPr/>
          </p:nvSpPr>
          <p:spPr bwMode="auto">
            <a:xfrm>
              <a:off x="2811328" y="4306168"/>
              <a:ext cx="208943" cy="192994"/>
            </a:xfrm>
            <a:prstGeom prst="star7">
              <a:avLst/>
            </a:prstGeom>
            <a:solidFill>
              <a:schemeClr val="accent5"/>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54" name="7-Point Star 53"/>
            <p:cNvSpPr/>
            <p:nvPr/>
          </p:nvSpPr>
          <p:spPr bwMode="auto">
            <a:xfrm>
              <a:off x="2844970" y="1361238"/>
              <a:ext cx="185737" cy="193999"/>
            </a:xfrm>
            <a:prstGeom prst="star7">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1" name="7-Point Star 70"/>
            <p:cNvSpPr/>
            <p:nvPr/>
          </p:nvSpPr>
          <p:spPr bwMode="auto">
            <a:xfrm>
              <a:off x="2816095" y="2901438"/>
              <a:ext cx="195428" cy="192994"/>
            </a:xfrm>
            <a:prstGeom prst="star7">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grpSp>
      <p:sp>
        <p:nvSpPr>
          <p:cNvPr id="75" name="5-Point Star 74"/>
          <p:cNvSpPr/>
          <p:nvPr/>
        </p:nvSpPr>
        <p:spPr bwMode="auto">
          <a:xfrm>
            <a:off x="8409906" y="1410913"/>
            <a:ext cx="176467" cy="1632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6" name="5-Point Star 75"/>
          <p:cNvSpPr/>
          <p:nvPr/>
        </p:nvSpPr>
        <p:spPr bwMode="auto">
          <a:xfrm>
            <a:off x="8379081" y="2871157"/>
            <a:ext cx="176467" cy="1632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7" name="5-Point Star 76"/>
          <p:cNvSpPr/>
          <p:nvPr/>
        </p:nvSpPr>
        <p:spPr bwMode="auto">
          <a:xfrm>
            <a:off x="8393733" y="4293343"/>
            <a:ext cx="176467" cy="1632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grpSp>
        <p:nvGrpSpPr>
          <p:cNvPr id="4" name="Group 3"/>
          <p:cNvGrpSpPr/>
          <p:nvPr/>
        </p:nvGrpSpPr>
        <p:grpSpPr>
          <a:xfrm>
            <a:off x="3817940" y="853563"/>
            <a:ext cx="184797" cy="5536324"/>
            <a:chOff x="4637123" y="871371"/>
            <a:chExt cx="184797" cy="5536324"/>
          </a:xfrm>
        </p:grpSpPr>
        <p:sp>
          <p:nvSpPr>
            <p:cNvPr id="60" name="5-Point Star 59"/>
            <p:cNvSpPr/>
            <p:nvPr/>
          </p:nvSpPr>
          <p:spPr bwMode="auto">
            <a:xfrm>
              <a:off x="4637123" y="1395386"/>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cxnSp>
          <p:nvCxnSpPr>
            <p:cNvPr id="66" name="Straight Connector 65"/>
            <p:cNvCxnSpPr/>
            <p:nvPr/>
          </p:nvCxnSpPr>
          <p:spPr bwMode="auto">
            <a:xfrm>
              <a:off x="4821920" y="871371"/>
              <a:ext cx="0" cy="5536324"/>
            </a:xfrm>
            <a:prstGeom prst="line">
              <a:avLst/>
            </a:prstGeom>
          </p:spPr>
          <p:style>
            <a:lnRef idx="1">
              <a:schemeClr val="accent1"/>
            </a:lnRef>
            <a:fillRef idx="0">
              <a:schemeClr val="accent1"/>
            </a:fillRef>
            <a:effectRef idx="0">
              <a:schemeClr val="accent1"/>
            </a:effectRef>
            <a:fontRef idx="minor">
              <a:schemeClr val="tx1"/>
            </a:fontRef>
          </p:style>
        </p:cxnSp>
        <p:sp>
          <p:nvSpPr>
            <p:cNvPr id="73" name="5-Point Star 72"/>
            <p:cNvSpPr/>
            <p:nvPr/>
          </p:nvSpPr>
          <p:spPr bwMode="auto">
            <a:xfrm>
              <a:off x="4660550" y="4332059"/>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59" name="5-Point Star 58"/>
            <p:cNvSpPr/>
            <p:nvPr/>
          </p:nvSpPr>
          <p:spPr bwMode="auto">
            <a:xfrm>
              <a:off x="4637142" y="2949030"/>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grpSp>
      <p:sp>
        <p:nvSpPr>
          <p:cNvPr id="78" name="Up Arrow 2"/>
          <p:cNvSpPr>
            <a:spLocks noChangeArrowheads="1"/>
          </p:cNvSpPr>
          <p:nvPr/>
        </p:nvSpPr>
        <p:spPr bwMode="auto">
          <a:xfrm rot="10800000">
            <a:off x="5109303" y="5978955"/>
            <a:ext cx="1065836" cy="411878"/>
          </a:xfrm>
          <a:prstGeom prst="upArrow">
            <a:avLst>
              <a:gd name="adj1" fmla="val 50000"/>
              <a:gd name="adj2" fmla="val 50000"/>
            </a:avLst>
          </a:prstGeom>
          <a:solidFill>
            <a:srgbClr val="FFC000"/>
          </a:solidFill>
          <a:ln w="9525" algn="ctr">
            <a:solidFill>
              <a:srgbClr val="808080"/>
            </a:solidFill>
            <a:round/>
            <a:headEnd/>
            <a:tailEnd/>
          </a:ln>
        </p:spPr>
        <p:txBody>
          <a:bodyPr wrap="square" lIns="45720" tIns="46800" rIns="45720" bIns="46800" anchor="ctr">
            <a:spAutoFit/>
            <a:scene3d>
              <a:camera prst="orthographicFront">
                <a:rot lat="0" lon="0" rev="10799999"/>
              </a:camera>
              <a:lightRig rig="threePt" dir="t"/>
            </a:scene3d>
          </a:bodyPr>
          <a:lstStyle>
            <a:lvl1pPr eaLnBrk="0" hangingPunct="0">
              <a:defRPr sz="1000" b="1">
                <a:solidFill>
                  <a:schemeClr val="bg1"/>
                </a:solidFill>
                <a:latin typeface="Arial" panose="020B0604020202020204" pitchFamily="34" charset="0"/>
              </a:defRPr>
            </a:lvl1pPr>
            <a:lvl2pPr marL="742950" indent="-285750" eaLnBrk="0" hangingPunct="0">
              <a:defRPr sz="1000" b="1">
                <a:solidFill>
                  <a:schemeClr val="bg1"/>
                </a:solidFill>
                <a:latin typeface="Arial" panose="020B0604020202020204" pitchFamily="34" charset="0"/>
              </a:defRPr>
            </a:lvl2pPr>
            <a:lvl3pPr marL="1143000" indent="-228600" eaLnBrk="0" hangingPunct="0">
              <a:defRPr sz="1000" b="1">
                <a:solidFill>
                  <a:schemeClr val="bg1"/>
                </a:solidFill>
                <a:latin typeface="Arial" panose="020B0604020202020204" pitchFamily="34" charset="0"/>
              </a:defRPr>
            </a:lvl3pPr>
            <a:lvl4pPr marL="1600200" indent="-228600" eaLnBrk="0" hangingPunct="0">
              <a:defRPr sz="1000" b="1">
                <a:solidFill>
                  <a:schemeClr val="bg1"/>
                </a:solidFill>
                <a:latin typeface="Arial" panose="020B0604020202020204" pitchFamily="34" charset="0"/>
              </a:defRPr>
            </a:lvl4pPr>
            <a:lvl5pPr marL="2057400" indent="-228600" eaLnBrk="0" hangingPunct="0">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a:spcBef>
                <a:spcPct val="50000"/>
              </a:spcBef>
            </a:pPr>
            <a:r>
              <a:rPr lang="en-US" sz="700" dirty="0" smtClean="0">
                <a:solidFill>
                  <a:srgbClr val="000000"/>
                </a:solidFill>
                <a:latin typeface="Verdana" panose="020B0604030504040204" pitchFamily="34" charset="0"/>
                <a:ea typeface="ＭＳ Ｐゴシック" panose="020B0600070205080204" pitchFamily="34" charset="-128"/>
              </a:rPr>
              <a:t>Business Meeting</a:t>
            </a:r>
            <a:endParaRPr lang="en-US" sz="900" dirty="0">
              <a:solidFill>
                <a:srgbClr val="000000"/>
              </a:solidFill>
              <a:latin typeface="Verdana" panose="020B0604030504040204" pitchFamily="34" charset="0"/>
              <a:ea typeface="ＭＳ Ｐゴシック" panose="020B0600070205080204" pitchFamily="34" charset="-128"/>
            </a:endParaRPr>
          </a:p>
        </p:txBody>
      </p:sp>
      <p:sp>
        <p:nvSpPr>
          <p:cNvPr id="62" name="Up Arrow 2"/>
          <p:cNvSpPr>
            <a:spLocks noChangeArrowheads="1"/>
          </p:cNvSpPr>
          <p:nvPr/>
        </p:nvSpPr>
        <p:spPr bwMode="auto">
          <a:xfrm rot="10800000">
            <a:off x="3379886" y="5947420"/>
            <a:ext cx="1065836" cy="411878"/>
          </a:xfrm>
          <a:prstGeom prst="upArrow">
            <a:avLst>
              <a:gd name="adj1" fmla="val 50000"/>
              <a:gd name="adj2" fmla="val 50000"/>
            </a:avLst>
          </a:prstGeom>
          <a:solidFill>
            <a:srgbClr val="FFC000"/>
          </a:solidFill>
          <a:ln w="9525" algn="ctr">
            <a:solidFill>
              <a:srgbClr val="808080"/>
            </a:solidFill>
            <a:round/>
            <a:headEnd/>
            <a:tailEnd/>
          </a:ln>
        </p:spPr>
        <p:txBody>
          <a:bodyPr wrap="square" lIns="45720" tIns="46800" rIns="45720" bIns="46800" anchor="ctr">
            <a:spAutoFit/>
            <a:scene3d>
              <a:camera prst="orthographicFront">
                <a:rot lat="0" lon="0" rev="10799999"/>
              </a:camera>
              <a:lightRig rig="threePt" dir="t"/>
            </a:scene3d>
          </a:bodyPr>
          <a:lstStyle>
            <a:lvl1pPr eaLnBrk="0" hangingPunct="0">
              <a:defRPr sz="1000" b="1">
                <a:solidFill>
                  <a:schemeClr val="bg1"/>
                </a:solidFill>
                <a:latin typeface="Arial" panose="020B0604020202020204" pitchFamily="34" charset="0"/>
              </a:defRPr>
            </a:lvl1pPr>
            <a:lvl2pPr marL="742950" indent="-285750" eaLnBrk="0" hangingPunct="0">
              <a:defRPr sz="1000" b="1">
                <a:solidFill>
                  <a:schemeClr val="bg1"/>
                </a:solidFill>
                <a:latin typeface="Arial" panose="020B0604020202020204" pitchFamily="34" charset="0"/>
              </a:defRPr>
            </a:lvl2pPr>
            <a:lvl3pPr marL="1143000" indent="-228600" eaLnBrk="0" hangingPunct="0">
              <a:defRPr sz="1000" b="1">
                <a:solidFill>
                  <a:schemeClr val="bg1"/>
                </a:solidFill>
                <a:latin typeface="Arial" panose="020B0604020202020204" pitchFamily="34" charset="0"/>
              </a:defRPr>
            </a:lvl3pPr>
            <a:lvl4pPr marL="1600200" indent="-228600" eaLnBrk="0" hangingPunct="0">
              <a:defRPr sz="1000" b="1">
                <a:solidFill>
                  <a:schemeClr val="bg1"/>
                </a:solidFill>
                <a:latin typeface="Arial" panose="020B0604020202020204" pitchFamily="34" charset="0"/>
              </a:defRPr>
            </a:lvl4pPr>
            <a:lvl5pPr marL="2057400" indent="-228600" eaLnBrk="0" hangingPunct="0">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a:spcBef>
                <a:spcPct val="50000"/>
              </a:spcBef>
            </a:pPr>
            <a:r>
              <a:rPr lang="en-US" sz="700" dirty="0" smtClean="0">
                <a:solidFill>
                  <a:srgbClr val="000000"/>
                </a:solidFill>
                <a:latin typeface="Verdana" panose="020B0604030504040204" pitchFamily="34" charset="0"/>
                <a:ea typeface="ＭＳ Ｐゴシック" panose="020B0600070205080204" pitchFamily="34" charset="-128"/>
              </a:rPr>
              <a:t>Business Meeting</a:t>
            </a:r>
            <a:endParaRPr lang="en-US" sz="900" dirty="0">
              <a:solidFill>
                <a:srgbClr val="000000"/>
              </a:solidFill>
              <a:latin typeface="Verdana" panose="020B0604030504040204" pitchFamily="34" charset="0"/>
              <a:ea typeface="ＭＳ Ｐゴシック" panose="020B0600070205080204" pitchFamily="34" charset="-128"/>
            </a:endParaRPr>
          </a:p>
        </p:txBody>
      </p:sp>
      <p:sp>
        <p:nvSpPr>
          <p:cNvPr id="63" name="Up Arrow 2"/>
          <p:cNvSpPr>
            <a:spLocks noChangeArrowheads="1"/>
          </p:cNvSpPr>
          <p:nvPr/>
        </p:nvSpPr>
        <p:spPr bwMode="auto">
          <a:xfrm rot="10800000">
            <a:off x="1949638" y="5958582"/>
            <a:ext cx="1065836" cy="411878"/>
          </a:xfrm>
          <a:prstGeom prst="upArrow">
            <a:avLst>
              <a:gd name="adj1" fmla="val 50000"/>
              <a:gd name="adj2" fmla="val 50000"/>
            </a:avLst>
          </a:prstGeom>
          <a:solidFill>
            <a:srgbClr val="FFC000"/>
          </a:solidFill>
          <a:ln w="9525" algn="ctr">
            <a:solidFill>
              <a:srgbClr val="808080"/>
            </a:solidFill>
            <a:round/>
            <a:headEnd/>
            <a:tailEnd/>
          </a:ln>
        </p:spPr>
        <p:txBody>
          <a:bodyPr wrap="square" lIns="45720" tIns="46800" rIns="45720" bIns="46800" anchor="ctr">
            <a:spAutoFit/>
            <a:scene3d>
              <a:camera prst="orthographicFront">
                <a:rot lat="0" lon="0" rev="10799999"/>
              </a:camera>
              <a:lightRig rig="threePt" dir="t"/>
            </a:scene3d>
          </a:bodyPr>
          <a:lstStyle>
            <a:lvl1pPr eaLnBrk="0" hangingPunct="0">
              <a:defRPr sz="1000" b="1">
                <a:solidFill>
                  <a:schemeClr val="bg1"/>
                </a:solidFill>
                <a:latin typeface="Arial" panose="020B0604020202020204" pitchFamily="34" charset="0"/>
              </a:defRPr>
            </a:lvl1pPr>
            <a:lvl2pPr marL="742950" indent="-285750" eaLnBrk="0" hangingPunct="0">
              <a:defRPr sz="1000" b="1">
                <a:solidFill>
                  <a:schemeClr val="bg1"/>
                </a:solidFill>
                <a:latin typeface="Arial" panose="020B0604020202020204" pitchFamily="34" charset="0"/>
              </a:defRPr>
            </a:lvl2pPr>
            <a:lvl3pPr marL="1143000" indent="-228600" eaLnBrk="0" hangingPunct="0">
              <a:defRPr sz="1000" b="1">
                <a:solidFill>
                  <a:schemeClr val="bg1"/>
                </a:solidFill>
                <a:latin typeface="Arial" panose="020B0604020202020204" pitchFamily="34" charset="0"/>
              </a:defRPr>
            </a:lvl3pPr>
            <a:lvl4pPr marL="1600200" indent="-228600" eaLnBrk="0" hangingPunct="0">
              <a:defRPr sz="1000" b="1">
                <a:solidFill>
                  <a:schemeClr val="bg1"/>
                </a:solidFill>
                <a:latin typeface="Arial" panose="020B0604020202020204" pitchFamily="34" charset="0"/>
              </a:defRPr>
            </a:lvl4pPr>
            <a:lvl5pPr marL="2057400" indent="-228600" eaLnBrk="0" hangingPunct="0">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a:spcBef>
                <a:spcPct val="50000"/>
              </a:spcBef>
            </a:pPr>
            <a:r>
              <a:rPr lang="en-US" sz="700" dirty="0" smtClean="0">
                <a:solidFill>
                  <a:srgbClr val="000000"/>
                </a:solidFill>
                <a:latin typeface="Verdana" panose="020B0604030504040204" pitchFamily="34" charset="0"/>
                <a:ea typeface="ＭＳ Ｐゴシック" panose="020B0600070205080204" pitchFamily="34" charset="-128"/>
              </a:rPr>
              <a:t>Business Meeting</a:t>
            </a:r>
            <a:endParaRPr lang="en-US" sz="900" dirty="0">
              <a:solidFill>
                <a:srgbClr val="000000"/>
              </a:solidFill>
              <a:latin typeface="Verdana" panose="020B0604030504040204" pitchFamily="34" charset="0"/>
              <a:ea typeface="ＭＳ Ｐゴシック" panose="020B0600070205080204" pitchFamily="34" charset="-128"/>
            </a:endParaRPr>
          </a:p>
        </p:txBody>
      </p:sp>
      <p:grpSp>
        <p:nvGrpSpPr>
          <p:cNvPr id="5" name="Group 4"/>
          <p:cNvGrpSpPr/>
          <p:nvPr/>
        </p:nvGrpSpPr>
        <p:grpSpPr>
          <a:xfrm>
            <a:off x="5380575" y="735936"/>
            <a:ext cx="215953" cy="5613959"/>
            <a:chOff x="6662403" y="772093"/>
            <a:chExt cx="215953" cy="5613959"/>
          </a:xfrm>
        </p:grpSpPr>
        <p:sp>
          <p:nvSpPr>
            <p:cNvPr id="58" name="5-Point Star 57"/>
            <p:cNvSpPr/>
            <p:nvPr/>
          </p:nvSpPr>
          <p:spPr bwMode="auto">
            <a:xfrm>
              <a:off x="6719192" y="1407323"/>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2" name="5-Point Star 71"/>
            <p:cNvSpPr/>
            <p:nvPr/>
          </p:nvSpPr>
          <p:spPr bwMode="auto">
            <a:xfrm>
              <a:off x="6735481" y="2918307"/>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4" name="5-Point Star 73"/>
            <p:cNvSpPr/>
            <p:nvPr/>
          </p:nvSpPr>
          <p:spPr bwMode="auto">
            <a:xfrm>
              <a:off x="6726216" y="4305066"/>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cxnSp>
          <p:nvCxnSpPr>
            <p:cNvPr id="79" name="Straight Connector 78"/>
            <p:cNvCxnSpPr/>
            <p:nvPr/>
          </p:nvCxnSpPr>
          <p:spPr bwMode="auto">
            <a:xfrm>
              <a:off x="6662403" y="772093"/>
              <a:ext cx="0" cy="561395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3" name="Freeform 82"/>
          <p:cNvSpPr/>
          <p:nvPr/>
        </p:nvSpPr>
        <p:spPr>
          <a:xfrm>
            <a:off x="5017711" y="6400014"/>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September 2015</a:t>
            </a:r>
            <a:endParaRPr lang="en-NZ" sz="1050" dirty="0">
              <a:solidFill>
                <a:srgbClr val="000000">
                  <a:hueOff val="0"/>
                  <a:satOff val="0"/>
                  <a:lumOff val="0"/>
                  <a:alphaOff val="0"/>
                </a:srgbClr>
              </a:solidFill>
            </a:endParaRPr>
          </a:p>
        </p:txBody>
      </p:sp>
      <p:sp>
        <p:nvSpPr>
          <p:cNvPr id="84" name="Up Arrow 2"/>
          <p:cNvSpPr>
            <a:spLocks noChangeArrowheads="1"/>
          </p:cNvSpPr>
          <p:nvPr/>
        </p:nvSpPr>
        <p:spPr bwMode="auto">
          <a:xfrm rot="10800000">
            <a:off x="6197959" y="5975760"/>
            <a:ext cx="1065836" cy="411878"/>
          </a:xfrm>
          <a:prstGeom prst="upArrow">
            <a:avLst>
              <a:gd name="adj1" fmla="val 50000"/>
              <a:gd name="adj2" fmla="val 50000"/>
            </a:avLst>
          </a:prstGeom>
          <a:solidFill>
            <a:srgbClr val="FFC000"/>
          </a:solidFill>
          <a:ln w="9525" algn="ctr">
            <a:solidFill>
              <a:srgbClr val="808080"/>
            </a:solidFill>
            <a:round/>
            <a:headEnd/>
            <a:tailEnd/>
          </a:ln>
        </p:spPr>
        <p:txBody>
          <a:bodyPr wrap="square" lIns="45720" tIns="46800" rIns="45720" bIns="46800" anchor="ctr">
            <a:spAutoFit/>
            <a:scene3d>
              <a:camera prst="orthographicFront">
                <a:rot lat="0" lon="0" rev="10799999"/>
              </a:camera>
              <a:lightRig rig="threePt" dir="t"/>
            </a:scene3d>
          </a:bodyPr>
          <a:lstStyle>
            <a:lvl1pPr eaLnBrk="0" hangingPunct="0">
              <a:defRPr sz="1000" b="1">
                <a:solidFill>
                  <a:schemeClr val="bg1"/>
                </a:solidFill>
                <a:latin typeface="Arial" panose="020B0604020202020204" pitchFamily="34" charset="0"/>
              </a:defRPr>
            </a:lvl1pPr>
            <a:lvl2pPr marL="742950" indent="-285750" eaLnBrk="0" hangingPunct="0">
              <a:defRPr sz="1000" b="1">
                <a:solidFill>
                  <a:schemeClr val="bg1"/>
                </a:solidFill>
                <a:latin typeface="Arial" panose="020B0604020202020204" pitchFamily="34" charset="0"/>
              </a:defRPr>
            </a:lvl2pPr>
            <a:lvl3pPr marL="1143000" indent="-228600" eaLnBrk="0" hangingPunct="0">
              <a:defRPr sz="1000" b="1">
                <a:solidFill>
                  <a:schemeClr val="bg1"/>
                </a:solidFill>
                <a:latin typeface="Arial" panose="020B0604020202020204" pitchFamily="34" charset="0"/>
              </a:defRPr>
            </a:lvl3pPr>
            <a:lvl4pPr marL="1600200" indent="-228600" eaLnBrk="0" hangingPunct="0">
              <a:defRPr sz="1000" b="1">
                <a:solidFill>
                  <a:schemeClr val="bg1"/>
                </a:solidFill>
                <a:latin typeface="Arial" panose="020B0604020202020204" pitchFamily="34" charset="0"/>
              </a:defRPr>
            </a:lvl4pPr>
            <a:lvl5pPr marL="2057400" indent="-228600" eaLnBrk="0" hangingPunct="0">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a:spcBef>
                <a:spcPct val="50000"/>
              </a:spcBef>
            </a:pPr>
            <a:r>
              <a:rPr lang="en-US" sz="700" dirty="0" smtClean="0">
                <a:solidFill>
                  <a:srgbClr val="000000"/>
                </a:solidFill>
                <a:latin typeface="Verdana" panose="020B0604030504040204" pitchFamily="34" charset="0"/>
                <a:ea typeface="ＭＳ Ｐゴシック" panose="020B0600070205080204" pitchFamily="34" charset="-128"/>
              </a:rPr>
              <a:t>Business Meeting</a:t>
            </a:r>
            <a:endParaRPr lang="en-US" sz="900" dirty="0">
              <a:solidFill>
                <a:srgbClr val="000000"/>
              </a:solidFill>
              <a:latin typeface="Verdana" panose="020B0604030504040204" pitchFamily="34" charset="0"/>
              <a:ea typeface="ＭＳ Ｐゴシック" panose="020B0600070205080204" pitchFamily="34" charset="-128"/>
            </a:endParaRPr>
          </a:p>
        </p:txBody>
      </p:sp>
      <p:grpSp>
        <p:nvGrpSpPr>
          <p:cNvPr id="67" name="Group 66"/>
          <p:cNvGrpSpPr/>
          <p:nvPr/>
        </p:nvGrpSpPr>
        <p:grpSpPr>
          <a:xfrm>
            <a:off x="6833521" y="735937"/>
            <a:ext cx="249539" cy="5613959"/>
            <a:chOff x="6662403" y="772093"/>
            <a:chExt cx="249539" cy="5613959"/>
          </a:xfrm>
        </p:grpSpPr>
        <p:sp>
          <p:nvSpPr>
            <p:cNvPr id="81" name="5-Point Star 80"/>
            <p:cNvSpPr/>
            <p:nvPr/>
          </p:nvSpPr>
          <p:spPr bwMode="auto">
            <a:xfrm>
              <a:off x="6769067" y="1407323"/>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82" name="5-Point Star 81"/>
            <p:cNvSpPr/>
            <p:nvPr/>
          </p:nvSpPr>
          <p:spPr bwMode="auto">
            <a:xfrm>
              <a:off x="6735481" y="2918307"/>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86" name="5-Point Star 85"/>
            <p:cNvSpPr/>
            <p:nvPr/>
          </p:nvSpPr>
          <p:spPr bwMode="auto">
            <a:xfrm>
              <a:off x="6726216" y="4305066"/>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cxnSp>
          <p:nvCxnSpPr>
            <p:cNvPr id="87" name="Straight Connector 86"/>
            <p:cNvCxnSpPr/>
            <p:nvPr/>
          </p:nvCxnSpPr>
          <p:spPr bwMode="auto">
            <a:xfrm>
              <a:off x="6662403" y="772093"/>
              <a:ext cx="0" cy="561395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8" name="Freeform 87"/>
          <p:cNvSpPr/>
          <p:nvPr/>
        </p:nvSpPr>
        <p:spPr>
          <a:xfrm>
            <a:off x="6378889" y="6542205"/>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April  2016</a:t>
            </a:r>
            <a:endParaRPr lang="en-NZ" sz="1050" dirty="0">
              <a:solidFill>
                <a:srgbClr val="000000">
                  <a:hueOff val="0"/>
                  <a:satOff val="0"/>
                  <a:lumOff val="0"/>
                  <a:alphaOff val="0"/>
                </a:srgbClr>
              </a:solidFill>
            </a:endParaRPr>
          </a:p>
        </p:txBody>
      </p:sp>
      <p:sp>
        <p:nvSpPr>
          <p:cNvPr id="92" name="Up Arrow 2"/>
          <p:cNvSpPr>
            <a:spLocks noChangeArrowheads="1"/>
          </p:cNvSpPr>
          <p:nvPr/>
        </p:nvSpPr>
        <p:spPr bwMode="auto">
          <a:xfrm rot="10800000">
            <a:off x="7255527" y="5973648"/>
            <a:ext cx="1065836" cy="411878"/>
          </a:xfrm>
          <a:prstGeom prst="upArrow">
            <a:avLst>
              <a:gd name="adj1" fmla="val 50000"/>
              <a:gd name="adj2" fmla="val 50000"/>
            </a:avLst>
          </a:prstGeom>
          <a:solidFill>
            <a:srgbClr val="FFC000"/>
          </a:solidFill>
          <a:ln w="9525" algn="ctr">
            <a:solidFill>
              <a:srgbClr val="808080"/>
            </a:solidFill>
            <a:round/>
            <a:headEnd/>
            <a:tailEnd/>
          </a:ln>
        </p:spPr>
        <p:txBody>
          <a:bodyPr wrap="square" lIns="45720" tIns="46800" rIns="45720" bIns="46800" anchor="ctr">
            <a:spAutoFit/>
            <a:scene3d>
              <a:camera prst="orthographicFront">
                <a:rot lat="0" lon="0" rev="10799999"/>
              </a:camera>
              <a:lightRig rig="threePt" dir="t"/>
            </a:scene3d>
          </a:bodyPr>
          <a:lstStyle>
            <a:lvl1pPr eaLnBrk="0" hangingPunct="0">
              <a:defRPr sz="1000" b="1">
                <a:solidFill>
                  <a:schemeClr val="bg1"/>
                </a:solidFill>
                <a:latin typeface="Arial" panose="020B0604020202020204" pitchFamily="34" charset="0"/>
              </a:defRPr>
            </a:lvl1pPr>
            <a:lvl2pPr marL="742950" indent="-285750" eaLnBrk="0" hangingPunct="0">
              <a:defRPr sz="1000" b="1">
                <a:solidFill>
                  <a:schemeClr val="bg1"/>
                </a:solidFill>
                <a:latin typeface="Arial" panose="020B0604020202020204" pitchFamily="34" charset="0"/>
              </a:defRPr>
            </a:lvl2pPr>
            <a:lvl3pPr marL="1143000" indent="-228600" eaLnBrk="0" hangingPunct="0">
              <a:defRPr sz="1000" b="1">
                <a:solidFill>
                  <a:schemeClr val="bg1"/>
                </a:solidFill>
                <a:latin typeface="Arial" panose="020B0604020202020204" pitchFamily="34" charset="0"/>
              </a:defRPr>
            </a:lvl3pPr>
            <a:lvl4pPr marL="1600200" indent="-228600" eaLnBrk="0" hangingPunct="0">
              <a:defRPr sz="1000" b="1">
                <a:solidFill>
                  <a:schemeClr val="bg1"/>
                </a:solidFill>
                <a:latin typeface="Arial" panose="020B0604020202020204" pitchFamily="34" charset="0"/>
              </a:defRPr>
            </a:lvl4pPr>
            <a:lvl5pPr marL="2057400" indent="-228600" eaLnBrk="0" hangingPunct="0">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a:spcBef>
                <a:spcPct val="50000"/>
              </a:spcBef>
            </a:pPr>
            <a:r>
              <a:rPr lang="en-US" sz="700" dirty="0" smtClean="0">
                <a:solidFill>
                  <a:srgbClr val="000000"/>
                </a:solidFill>
                <a:latin typeface="Verdana" panose="020B0604030504040204" pitchFamily="34" charset="0"/>
                <a:ea typeface="ＭＳ Ｐゴシック" panose="020B0600070205080204" pitchFamily="34" charset="-128"/>
              </a:rPr>
              <a:t>Business Meeting</a:t>
            </a:r>
            <a:endParaRPr lang="en-US" sz="900" dirty="0">
              <a:solidFill>
                <a:srgbClr val="000000"/>
              </a:solidFill>
              <a:latin typeface="Verdana" panose="020B0604030504040204" pitchFamily="34" charset="0"/>
              <a:ea typeface="ＭＳ Ｐゴシック" panose="020B0600070205080204" pitchFamily="34" charset="-128"/>
            </a:endParaRPr>
          </a:p>
        </p:txBody>
      </p:sp>
    </p:spTree>
    <p:custDataLst>
      <p:tags r:id="rId1"/>
    </p:custDataLst>
    <p:extLst>
      <p:ext uri="{BB962C8B-B14F-4D97-AF65-F5344CB8AC3E}">
        <p14:creationId xmlns:p14="http://schemas.microsoft.com/office/powerpoint/2010/main" val="13127485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indent="-342900">
              <a:spcBef>
                <a:spcPts val="0"/>
              </a:spcBef>
              <a:spcAft>
                <a:spcPts val="0"/>
              </a:spcAft>
              <a:buSzPct val="85000"/>
            </a:pPr>
            <a:r>
              <a:rPr lang="en-US" dirty="0" smtClean="0">
                <a:solidFill>
                  <a:srgbClr val="0050A0"/>
                </a:solidFill>
              </a:rPr>
              <a:t>General queries to IHTSDO </a:t>
            </a:r>
            <a:r>
              <a:rPr lang="en-US" dirty="0">
                <a:solidFill>
                  <a:srgbClr val="0050A0"/>
                </a:solidFill>
              </a:rPr>
              <a:t>Project Team</a:t>
            </a:r>
          </a:p>
          <a:p>
            <a:pPr lvl="1" indent="-342900">
              <a:spcAft>
                <a:spcPts val="0"/>
              </a:spcAft>
              <a:buClr>
                <a:srgbClr val="0055B0"/>
              </a:buClr>
              <a:buSzPct val="85000"/>
            </a:pPr>
            <a:r>
              <a:rPr lang="en-CA" sz="2400" dirty="0" smtClean="0">
                <a:solidFill>
                  <a:srgbClr val="FF0000"/>
                </a:solidFill>
                <a:hlinkClick r:id="rId3"/>
              </a:rPr>
              <a:t>info@ihtsdo.org</a:t>
            </a:r>
            <a:endParaRPr lang="en-CA" sz="2400" dirty="0" smtClean="0">
              <a:solidFill>
                <a:srgbClr val="FF0000"/>
              </a:solidFill>
            </a:endParaRPr>
          </a:p>
          <a:p>
            <a:pPr lvl="1" indent="-342900">
              <a:spcAft>
                <a:spcPts val="0"/>
              </a:spcAft>
              <a:buClr>
                <a:srgbClr val="0055B0"/>
              </a:buClr>
              <a:buSzPct val="85000"/>
            </a:pPr>
            <a:r>
              <a:rPr lang="en-CA" sz="2400" dirty="0">
                <a:solidFill>
                  <a:srgbClr val="0055B0"/>
                </a:solidFill>
                <a:latin typeface="Museo 300"/>
                <a:cs typeface="Museo 300"/>
              </a:rPr>
              <a:t>Subject: LOINC – SNOMED CT Cooperation Project</a:t>
            </a:r>
            <a:endParaRPr lang="en-US" sz="2400" dirty="0">
              <a:solidFill>
                <a:srgbClr val="0055B0"/>
              </a:solidFill>
              <a:latin typeface="Museo 300"/>
              <a:cs typeface="Museo 300"/>
            </a:endParaRPr>
          </a:p>
          <a:p>
            <a:pPr marL="129541" indent="0">
              <a:buNone/>
            </a:pPr>
            <a:endParaRPr lang="en-US" dirty="0"/>
          </a:p>
        </p:txBody>
      </p:sp>
      <p:sp>
        <p:nvSpPr>
          <p:cNvPr id="3" name="Title 2"/>
          <p:cNvSpPr>
            <a:spLocks noGrp="1"/>
          </p:cNvSpPr>
          <p:nvPr>
            <p:ph type="title"/>
          </p:nvPr>
        </p:nvSpPr>
        <p:spPr/>
        <p:txBody>
          <a:bodyPr/>
          <a:lstStyle/>
          <a:p>
            <a:r>
              <a:rPr lang="en-US" dirty="0" smtClean="0"/>
              <a:t>Contact information</a:t>
            </a:r>
            <a:endParaRPr lang="en-US" dirty="0"/>
          </a:p>
        </p:txBody>
      </p:sp>
    </p:spTree>
    <p:extLst>
      <p:ext uri="{BB962C8B-B14F-4D97-AF65-F5344CB8AC3E}">
        <p14:creationId xmlns:p14="http://schemas.microsoft.com/office/powerpoint/2010/main" val="19033507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LOINC - SNOMED CT Cooperation Project</a:t>
            </a:r>
            <a:endParaRPr lang="en-CA" dirty="0"/>
          </a:p>
        </p:txBody>
      </p:sp>
      <p:sp>
        <p:nvSpPr>
          <p:cNvPr id="3" name="Subtitle 2"/>
          <p:cNvSpPr>
            <a:spLocks noGrp="1"/>
          </p:cNvSpPr>
          <p:nvPr>
            <p:ph type="subTitle" idx="1"/>
          </p:nvPr>
        </p:nvSpPr>
        <p:spPr/>
        <p:txBody>
          <a:bodyPr/>
          <a:lstStyle/>
          <a:p>
            <a:r>
              <a:rPr lang="en-CA" dirty="0" smtClean="0"/>
              <a:t>Discussion items – </a:t>
            </a:r>
            <a:r>
              <a:rPr lang="en-CA" dirty="0"/>
              <a:t>EGA</a:t>
            </a:r>
          </a:p>
          <a:p>
            <a:r>
              <a:rPr lang="en-CA" dirty="0" smtClean="0"/>
              <a:t>, OIMP, IPaLM</a:t>
            </a:r>
            <a:endParaRPr lang="en-CA" dirty="0"/>
          </a:p>
        </p:txBody>
      </p:sp>
    </p:spTree>
    <p:extLst>
      <p:ext uri="{BB962C8B-B14F-4D97-AF65-F5344CB8AC3E}">
        <p14:creationId xmlns:p14="http://schemas.microsoft.com/office/powerpoint/2010/main" val="24170367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evelopmentProjectUpdateTemplate.potx" id="{492404F0-9295-4B7B-AE0D-BF34F0C2A655}" vid="{36E6FB44-522B-4589-BB29-1D8912C2C707}"/>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DevelopmentProjectUpdateTemplate</Template>
  <TotalTime>13456</TotalTime>
  <Words>2132</Words>
  <Application>Microsoft Office PowerPoint</Application>
  <PresentationFormat>On-screen Show (4:3)</PresentationFormat>
  <Paragraphs>259</Paragraphs>
  <Slides>26</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ＭＳ Ｐゴシック</vt:lpstr>
      <vt:lpstr>Arial</vt:lpstr>
      <vt:lpstr>Calibri</vt:lpstr>
      <vt:lpstr>Museo 300</vt:lpstr>
      <vt:lpstr>Museo 500</vt:lpstr>
      <vt:lpstr>Verdana</vt:lpstr>
      <vt:lpstr>Wingdings</vt:lpstr>
      <vt:lpstr>IHTSDO PPT Template 2014</vt:lpstr>
      <vt:lpstr>LOINC – SNOMED CT  Cooperation on Content</vt:lpstr>
      <vt:lpstr>Agenda</vt:lpstr>
      <vt:lpstr>Background</vt:lpstr>
      <vt:lpstr>Project scope</vt:lpstr>
      <vt:lpstr>Progress to date</vt:lpstr>
      <vt:lpstr>Next steps</vt:lpstr>
      <vt:lpstr>PowerPoint Presentation</vt:lpstr>
      <vt:lpstr>Contact information</vt:lpstr>
      <vt:lpstr>LOINC - SNOMED CT Cooperation Project</vt:lpstr>
      <vt:lpstr>EAG - Mapping X + Y concepts</vt:lpstr>
      <vt:lpstr>EAG - Mapping X + Y concepts</vt:lpstr>
      <vt:lpstr>EAG Discussion – to date</vt:lpstr>
      <vt:lpstr>EAG Discussion – face to face meeting</vt:lpstr>
      <vt:lpstr>OIMP - Multidisk allergen assays</vt:lpstr>
      <vt:lpstr>LOINC Terms containing ^donor</vt:lpstr>
      <vt:lpstr>Observables defined by observables</vt:lpstr>
      <vt:lpstr>Observables defined by observables</vt:lpstr>
      <vt:lpstr>Observables defined by observables</vt:lpstr>
      <vt:lpstr>Observables defined by observables</vt:lpstr>
      <vt:lpstr>Observables defined by observables</vt:lpstr>
      <vt:lpstr>IPaLM – Glycosylated hemoglobin </vt:lpstr>
      <vt:lpstr>IPaLM – Glycosylated hemoglobin </vt:lpstr>
      <vt:lpstr>IPaLM – Glycosylated hemoglobin </vt:lpstr>
      <vt:lpstr>IPaLM – Glycosylated hemoglobin </vt:lpstr>
      <vt:lpstr>Required changes</vt:lpstr>
      <vt:lpstr>Required changes</vt:lpstr>
    </vt:vector>
  </TitlesOfParts>
  <Manager/>
  <Company>IHTSDO</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Sue Santamaria</dc:creator>
  <cp:keywords/>
  <dc:description/>
  <cp:lastModifiedBy>Farzaneh</cp:lastModifiedBy>
  <cp:revision>274</cp:revision>
  <dcterms:created xsi:type="dcterms:W3CDTF">2014-09-23T01:03:09Z</dcterms:created>
  <dcterms:modified xsi:type="dcterms:W3CDTF">2016-11-03T19:27:28Z</dcterms:modified>
  <cp:category/>
</cp:coreProperties>
</file>