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6"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Lst>
  <p:sldSz cx="12192000" cy="6858000"/>
  <p:notesSz cx="6858000" cy="9144000"/>
  <p:embeddedFontLst>
    <p:embeddedFont>
      <p:font typeface="Calibri" panose="020F0502020204030204" pitchFamily="34" charset="0"/>
      <p:regular r:id="rId21"/>
      <p:bold r:id="rId22"/>
      <p:italic r:id="rId23"/>
      <p:boldItalic r:id="rId24"/>
    </p:embeddedFont>
    <p:embeddedFont>
      <p:font typeface="Mulish" pitchFamily="2" charset="77"/>
      <p:regular r:id="rId25"/>
      <p:bold r:id="rId26"/>
      <p:italic r:id="rId27"/>
      <p:boldItalic r:id="rId28"/>
    </p:embeddedFont>
    <p:embeddedFont>
      <p:font typeface="Mulish Light" pitchFamily="2" charset="77"/>
      <p:regular r:id="rId29"/>
      <p:bold r:id="rId30"/>
      <p:italic r:id="rId31"/>
      <p:boldItalic r:id="rId32"/>
    </p:embeddedFont>
    <p:embeddedFont>
      <p:font typeface="Mulish SemiBold" pitchFamily="2" charset="77"/>
      <p:regular r:id="rId33"/>
      <p:bold r:id="rId34"/>
      <p:italic r:id="rId35"/>
      <p:boldItalic r:id="rId36"/>
    </p:embeddedFont>
    <p:embeddedFont>
      <p:font typeface="Roboto" panose="02000000000000000000" pitchFamily="2" charset="0"/>
      <p:regular r:id="rId37"/>
      <p:bold r:id="rId38"/>
      <p:italic r:id="rId39"/>
      <p:boldItalic r:id="rId40"/>
    </p:embeddedFont>
    <p:embeddedFont>
      <p:font typeface="Trebuchet MS" panose="020B0703020202090204" pitchFamily="34" charset="0"/>
      <p:regular r:id="rId41"/>
      <p:bold r:id="rId42"/>
      <p: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572">
          <p15:clr>
            <a:srgbClr val="A4A3A4"/>
          </p15:clr>
        </p15:guide>
        <p15:guide id="2" pos="99">
          <p15:clr>
            <a:srgbClr val="A4A3A4"/>
          </p15:clr>
        </p15:guide>
        <p15:guide id="3" orient="horz" pos="3748">
          <p15:clr>
            <a:srgbClr val="A4A3A4"/>
          </p15:clr>
        </p15:guide>
        <p15:guide id="4" pos="2866">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p:cViewPr varScale="1">
        <p:scale>
          <a:sx n="119" d="100"/>
          <a:sy n="119" d="100"/>
        </p:scale>
        <p:origin x="760" y="192"/>
      </p:cViewPr>
      <p:guideLst>
        <p:guide orient="horz" pos="572"/>
        <p:guide pos="99"/>
        <p:guide orient="horz" pos="3748"/>
        <p:guide pos="286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font" Target="fonts/font19.fntdata"/><Relationship Id="rId21" Type="http://schemas.openxmlformats.org/officeDocument/2006/relationships/font" Target="fonts/font1.fntdata"/><Relationship Id="rId34" Type="http://schemas.openxmlformats.org/officeDocument/2006/relationships/font" Target="fonts/font14.fntdata"/><Relationship Id="rId42" Type="http://schemas.openxmlformats.org/officeDocument/2006/relationships/font" Target="fonts/font22.fntdata"/><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font" Target="fonts/font17.fntdata"/><Relationship Id="rId40" Type="http://schemas.openxmlformats.org/officeDocument/2006/relationships/font" Target="fonts/font20.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43" Type="http://schemas.openxmlformats.org/officeDocument/2006/relationships/font" Target="fonts/font23.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font" Target="fonts/font18.fntdata"/><Relationship Id="rId46" Type="http://schemas.openxmlformats.org/officeDocument/2006/relationships/theme" Target="theme/theme1.xml"/><Relationship Id="rId20" Type="http://schemas.openxmlformats.org/officeDocument/2006/relationships/notesMaster" Target="notesMasters/notesMaster1.xml"/><Relationship Id="rId41" Type="http://schemas.openxmlformats.org/officeDocument/2006/relationships/font" Target="fonts/font2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CA"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4" name="Google Shape;11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155df8543e4_0_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 name="Google Shape;395;g155df8543e4_0_8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6" name="Google Shape;396;g155df8543e4_0_8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CA"/>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155df8543e4_0_1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4" name="Google Shape;434;g155df8543e4_0_12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CA" sz="1600" i="1">
                <a:latin typeface="Arial"/>
                <a:ea typeface="Arial"/>
                <a:cs typeface="Arial"/>
                <a:sym typeface="Arial"/>
              </a:rPr>
              <a:t>QUESTIONS: </a:t>
            </a:r>
            <a:endParaRPr sz="1600" i="1">
              <a:latin typeface="Arial"/>
              <a:ea typeface="Arial"/>
              <a:cs typeface="Arial"/>
              <a:sym typeface="Arial"/>
            </a:endParaRPr>
          </a:p>
          <a:p>
            <a:pPr marL="457200" lvl="0" indent="-330200" algn="l" rtl="0">
              <a:spcBef>
                <a:spcPts val="0"/>
              </a:spcBef>
              <a:spcAft>
                <a:spcPts val="0"/>
              </a:spcAft>
              <a:buSzPts val="1600"/>
              <a:buFont typeface="Arial"/>
              <a:buAutoNum type="arabicPeriod"/>
            </a:pPr>
            <a:r>
              <a:rPr lang="en-CA" sz="1600" i="1">
                <a:latin typeface="Arial"/>
                <a:ea typeface="Arial"/>
                <a:cs typeface="Arial"/>
                <a:sym typeface="Arial"/>
              </a:rPr>
              <a:t>What happens if the expression is MRCM compliant with the version of SNOMED CT used upon creation, but non-compliant with the version of the terminology used for classification?</a:t>
            </a:r>
            <a:endParaRPr sz="1600" i="1">
              <a:latin typeface="Arial"/>
              <a:ea typeface="Arial"/>
              <a:cs typeface="Arial"/>
              <a:sym typeface="Arial"/>
            </a:endParaRPr>
          </a:p>
          <a:p>
            <a:pPr marL="914400" lvl="1" indent="-330200" algn="l" rtl="0">
              <a:spcBef>
                <a:spcPts val="0"/>
              </a:spcBef>
              <a:spcAft>
                <a:spcPts val="0"/>
              </a:spcAft>
              <a:buSzPts val="1600"/>
              <a:buFont typeface="Arial"/>
              <a:buAutoNum type="alphaLcPeriod"/>
            </a:pPr>
            <a:r>
              <a:rPr lang="en-CA" sz="1600" i="1">
                <a:latin typeface="Arial"/>
                <a:ea typeface="Arial"/>
                <a:cs typeface="Arial"/>
                <a:sym typeface="Arial"/>
              </a:rPr>
              <a:t>LBI: Yes, that’s very possible. And that’s why I’ve added the extra MRCM validation on ths TS side. Ontoserver is not currently doing this, but they should be. In the case you describe, the client needs to update the expression to be MRCM-compliant. Not sure how we handle historical expressions …. But if (for example) the range of an attribute is made smaller, there’s not a lot that can be done automatically to fix the expression. This shouldn’t be a common occurrence.</a:t>
            </a:r>
            <a:endParaRPr sz="1600" i="1">
              <a:latin typeface="Arial"/>
              <a:ea typeface="Arial"/>
              <a:cs typeface="Arial"/>
              <a:sym typeface="Arial"/>
            </a:endParaRPr>
          </a:p>
          <a:p>
            <a:pPr marL="457200" lvl="0" indent="-330200" algn="l" rtl="0">
              <a:spcBef>
                <a:spcPts val="0"/>
              </a:spcBef>
              <a:spcAft>
                <a:spcPts val="0"/>
              </a:spcAft>
              <a:buSzPts val="1600"/>
              <a:buFont typeface="Arial"/>
              <a:buAutoNum type="arabicPeriod"/>
            </a:pPr>
            <a:r>
              <a:rPr lang="en-CA" sz="1600">
                <a:latin typeface="Arial"/>
                <a:ea typeface="Arial"/>
                <a:cs typeface="Arial"/>
                <a:sym typeface="Arial"/>
              </a:rPr>
              <a:t>At this level, the client is responsible for any transformation required to make the expression classifiable with the version available on the TS. (LBI: Yes)</a:t>
            </a:r>
            <a:endParaRPr/>
          </a:p>
        </p:txBody>
      </p:sp>
      <p:sp>
        <p:nvSpPr>
          <p:cNvPr id="435" name="Google Shape;435;g155df8543e4_0_12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CA"/>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g155df8543e4_0_1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 name="Google Shape;480;g155df8543e4_0_17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1" name="Google Shape;481;g155df8543e4_0_17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CA"/>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155df8543e4_0_2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7" name="Google Shape;527;g155df8543e4_0_21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8" name="Google Shape;528;g155df8543e4_0_21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CA"/>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155df8543e4_0_2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4" name="Google Shape;574;g155df8543e4_0_26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5" name="Google Shape;575;g155df8543e4_0_26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CA"/>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8"/>
        <p:cNvGrpSpPr/>
        <p:nvPr/>
      </p:nvGrpSpPr>
      <p:grpSpPr>
        <a:xfrm>
          <a:off x="0" y="0"/>
          <a:ext cx="0" cy="0"/>
          <a:chOff x="0" y="0"/>
          <a:chExt cx="0" cy="0"/>
        </a:xfrm>
      </p:grpSpPr>
      <p:sp>
        <p:nvSpPr>
          <p:cNvPr id="619" name="Google Shape;619;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620" name="Google Shape;62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g1551dbab782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6" name="Google Shape;626;g1551dbab782_0_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7" name="Google Shape;627;g1551dbab782_0_1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CA"/>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1"/>
        <p:cNvGrpSpPr/>
        <p:nvPr/>
      </p:nvGrpSpPr>
      <p:grpSpPr>
        <a:xfrm>
          <a:off x="0" y="0"/>
          <a:ext cx="0" cy="0"/>
          <a:chOff x="0" y="0"/>
          <a:chExt cx="0" cy="0"/>
        </a:xfrm>
      </p:grpSpPr>
      <p:sp>
        <p:nvSpPr>
          <p:cNvPr id="632" name="Google Shape;632;g1551dbab782_0_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3" name="Google Shape;633;g1551dbab782_0_3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4" name="Google Shape;634;g1551dbab782_0_3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CA"/>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640" name="Google Shape;640;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155df8543e4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38" name="Google Shape;138;g155df8543e4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1593639bbe0_0_8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g1593639bbe0_0_8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47" name="Google Shape;147;g1593639bbe0_0_85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CA"/>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1593639bbe0_0_97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CA"/>
              <a:t>So, let’s take a look at why we need the ‘classifiable form’ of an expression.</a:t>
            </a:r>
            <a:endParaRPr/>
          </a:p>
          <a:p>
            <a:pPr marL="0" lvl="0" indent="0" algn="l" rtl="0">
              <a:spcBef>
                <a:spcPts val="0"/>
              </a:spcBef>
              <a:spcAft>
                <a:spcPts val="0"/>
              </a:spcAft>
              <a:buNone/>
            </a:pPr>
            <a:r>
              <a:rPr lang="en-CA"/>
              <a:t>On this slide you can see three different clinical systems, which each record that the patient has a “Malignant melanoma of the left shoulder”. However, due to different clinical workflow and information model design, each system collects this information slightly differently. This first system records a diagnosis of ‘Malignant melanoma’ and a body site of ‘Left shoulder’. The second records a diagnosis of ‘Malignant melanoma’, a body site of ‘shoulder’ and a side or laterality of ‘Left’. And the third system records a ‘Malignant melanoma of shoulder’ with a side or laterality of ‘Left’.</a:t>
            </a:r>
            <a:endParaRPr/>
          </a:p>
          <a:p>
            <a:pPr marL="0" lvl="0" indent="0" algn="l" rtl="0">
              <a:spcBef>
                <a:spcPts val="0"/>
              </a:spcBef>
              <a:spcAft>
                <a:spcPts val="0"/>
              </a:spcAft>
              <a:buNone/>
            </a:pPr>
            <a:r>
              <a:rPr lang="en-CA"/>
              <a:t>[click] So the close-to-user form expression, for each of these systems, matches the way the data was collected on the user interface - which means that each one of these expressions is different. In this case, it’s fairly easy to work out that these 3 expressions represent the same clinical meaning - but how can the system answer questions about these expressions, if they’re each represented in a different way? Well, I can tell you that [click] [click] [click] </a:t>
            </a:r>
            <a:r>
              <a:rPr lang="en-CA" b="1"/>
              <a:t>none</a:t>
            </a:r>
            <a:r>
              <a:rPr lang="en-CA"/>
              <a:t> of these expressions are classifiable, as they’re currently written. And on the next few slides I’ll explain why.</a:t>
            </a:r>
            <a:endParaRPr/>
          </a:p>
          <a:p>
            <a:pPr marL="0" lvl="0" indent="0" algn="l" rtl="0">
              <a:spcBef>
                <a:spcPts val="0"/>
              </a:spcBef>
              <a:spcAft>
                <a:spcPts val="0"/>
              </a:spcAft>
              <a:buNone/>
            </a:pPr>
            <a:endParaRPr/>
          </a:p>
        </p:txBody>
      </p:sp>
      <p:sp>
        <p:nvSpPr>
          <p:cNvPr id="155" name="Google Shape;155;g1593639bbe0_0_9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1593639bbe0_0_6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1593639bbe0_0_66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1593639bbe0_0_1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1593639bbe0_0_17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4" name="Google Shape;254;g1593639bbe0_0_17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CA"/>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1593639bbe0_0_3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1593639bbe0_0_31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CA" sz="1600">
                <a:solidFill>
                  <a:srgbClr val="666666"/>
                </a:solidFill>
                <a:latin typeface="Arial"/>
                <a:ea typeface="Arial"/>
                <a:cs typeface="Arial"/>
                <a:sym typeface="Arial"/>
              </a:rPr>
              <a:t>125605004</a:t>
            </a:r>
            <a:r>
              <a:rPr lang="en-CA" sz="1600" b="1">
                <a:solidFill>
                  <a:srgbClr val="A61C00"/>
                </a:solidFill>
                <a:latin typeface="Arial"/>
                <a:ea typeface="Arial"/>
                <a:cs typeface="Arial"/>
                <a:sym typeface="Arial"/>
              </a:rPr>
              <a:t>:</a:t>
            </a:r>
            <a:r>
              <a:rPr lang="en-CA" sz="1600" b="1">
                <a:solidFill>
                  <a:srgbClr val="CC0000"/>
                </a:solidFill>
                <a:highlight>
                  <a:schemeClr val="lt1"/>
                </a:highlight>
                <a:latin typeface="Arial"/>
                <a:ea typeface="Arial"/>
                <a:cs typeface="Arial"/>
                <a:sym typeface="Arial"/>
              </a:rPr>
              <a:t>{</a:t>
            </a:r>
            <a:r>
              <a:rPr lang="en-CA" sz="1600">
                <a:solidFill>
                  <a:srgbClr val="666666"/>
                </a:solidFill>
                <a:latin typeface="Arial"/>
                <a:ea typeface="Arial"/>
                <a:cs typeface="Arial"/>
                <a:sym typeface="Arial"/>
              </a:rPr>
              <a:t>116676008</a:t>
            </a:r>
            <a:r>
              <a:rPr lang="en-CA" sz="1600">
                <a:solidFill>
                  <a:srgbClr val="A61C00"/>
                </a:solidFill>
                <a:latin typeface="Arial"/>
                <a:ea typeface="Arial"/>
                <a:cs typeface="Arial"/>
                <a:sym typeface="Arial"/>
              </a:rPr>
              <a:t>=</a:t>
            </a:r>
            <a:r>
              <a:rPr lang="en-CA" sz="1600">
                <a:solidFill>
                  <a:srgbClr val="666666"/>
                </a:solidFill>
                <a:latin typeface="Arial"/>
                <a:ea typeface="Arial"/>
                <a:cs typeface="Arial"/>
                <a:sym typeface="Arial"/>
              </a:rPr>
              <a:t>72704001</a:t>
            </a:r>
            <a:r>
              <a:rPr lang="en-CA" sz="1600" b="1">
                <a:solidFill>
                  <a:srgbClr val="A0522D"/>
                </a:solidFill>
                <a:highlight>
                  <a:schemeClr val="lt1"/>
                </a:highlight>
                <a:latin typeface="Arial"/>
                <a:ea typeface="Arial"/>
                <a:cs typeface="Arial"/>
                <a:sym typeface="Arial"/>
              </a:rPr>
              <a:t>,</a:t>
            </a:r>
            <a:r>
              <a:rPr lang="en-CA" sz="1600">
                <a:solidFill>
                  <a:srgbClr val="666666"/>
                </a:solidFill>
                <a:latin typeface="Arial"/>
                <a:ea typeface="Arial"/>
                <a:cs typeface="Arial"/>
                <a:sym typeface="Arial"/>
              </a:rPr>
              <a:t>363698007</a:t>
            </a:r>
            <a:r>
              <a:rPr lang="en-CA" sz="1600">
                <a:solidFill>
                  <a:srgbClr val="A61C00"/>
                </a:solidFill>
                <a:latin typeface="Arial"/>
                <a:ea typeface="Arial"/>
                <a:cs typeface="Arial"/>
                <a:sym typeface="Arial"/>
              </a:rPr>
              <a:t>=</a:t>
            </a:r>
            <a:r>
              <a:rPr lang="en-CA" sz="1600">
                <a:solidFill>
                  <a:srgbClr val="666666"/>
                </a:solidFill>
                <a:latin typeface="Arial"/>
                <a:ea typeface="Arial"/>
                <a:cs typeface="Arial"/>
                <a:sym typeface="Arial"/>
              </a:rPr>
              <a:t>12611008</a:t>
            </a:r>
            <a:r>
              <a:rPr lang="en-CA" sz="1600" b="1">
                <a:solidFill>
                  <a:srgbClr val="CC0000"/>
                </a:solidFill>
                <a:highlight>
                  <a:schemeClr val="lt1"/>
                </a:highlight>
                <a:latin typeface="Arial"/>
                <a:ea typeface="Arial"/>
                <a:cs typeface="Arial"/>
                <a:sym typeface="Arial"/>
              </a:rPr>
              <a:t>}{</a:t>
            </a:r>
            <a:r>
              <a:rPr lang="en-CA" sz="1600">
                <a:solidFill>
                  <a:srgbClr val="666666"/>
                </a:solidFill>
                <a:latin typeface="Arial"/>
                <a:ea typeface="Arial"/>
                <a:cs typeface="Arial"/>
                <a:sym typeface="Arial"/>
              </a:rPr>
              <a:t>42752001</a:t>
            </a:r>
            <a:r>
              <a:rPr lang="en-CA" sz="1600">
                <a:solidFill>
                  <a:srgbClr val="A0522D"/>
                </a:solidFill>
                <a:highlight>
                  <a:schemeClr val="lt1"/>
                </a:highlight>
                <a:latin typeface="Arial"/>
                <a:ea typeface="Arial"/>
                <a:cs typeface="Arial"/>
                <a:sym typeface="Arial"/>
              </a:rPr>
              <a:t>=</a:t>
            </a:r>
            <a:r>
              <a:rPr lang="en-CA" sz="1600">
                <a:solidFill>
                  <a:srgbClr val="666666"/>
                </a:solidFill>
                <a:latin typeface="Arial"/>
                <a:ea typeface="Arial"/>
                <a:cs typeface="Arial"/>
                <a:sym typeface="Arial"/>
              </a:rPr>
              <a:t>1912002</a:t>
            </a:r>
            <a:r>
              <a:rPr lang="en-CA" sz="1600" b="1">
                <a:solidFill>
                  <a:srgbClr val="CC0000"/>
                </a:solidFill>
                <a:highlight>
                  <a:schemeClr val="lt1"/>
                </a:highlight>
                <a:latin typeface="Arial"/>
                <a:ea typeface="Arial"/>
                <a:cs typeface="Arial"/>
                <a:sym typeface="Arial"/>
              </a:rPr>
              <a:t>}</a:t>
            </a:r>
            <a:endParaRPr sz="1600">
              <a:solidFill>
                <a:srgbClr val="666666"/>
              </a:solidFill>
              <a:latin typeface="Arial"/>
              <a:ea typeface="Arial"/>
              <a:cs typeface="Arial"/>
              <a:sym typeface="Arial"/>
            </a:endParaRPr>
          </a:p>
        </p:txBody>
      </p:sp>
      <p:sp>
        <p:nvSpPr>
          <p:cNvPr id="272" name="Google Shape;272;g1593639bbe0_0_31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CA"/>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1593639bbe0_0_4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1593639bbe0_0_46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5" name="Google Shape;295;g1593639bbe0_0_46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CA"/>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1593639bbe0_0_4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2" name="Google Shape;322;g1593639bbe0_0_49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3" name="Google Shape;323;g1593639bbe0_0_49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CA"/>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7_Custom Layout">
  <p:cSld name="17_Custom Layout">
    <p:spTree>
      <p:nvGrpSpPr>
        <p:cNvPr id="1" name="Shape 15"/>
        <p:cNvGrpSpPr/>
        <p:nvPr/>
      </p:nvGrpSpPr>
      <p:grpSpPr>
        <a:xfrm>
          <a:off x="0" y="0"/>
          <a:ext cx="0" cy="0"/>
          <a:chOff x="0" y="0"/>
          <a:chExt cx="0" cy="0"/>
        </a:xfrm>
      </p:grpSpPr>
      <p:sp>
        <p:nvSpPr>
          <p:cNvPr id="16" name="Google Shape;16;p2"/>
          <p:cNvSpPr>
            <a:spLocks noGrp="1"/>
          </p:cNvSpPr>
          <p:nvPr>
            <p:ph type="pic" idx="2"/>
          </p:nvPr>
        </p:nvSpPr>
        <p:spPr>
          <a:xfrm>
            <a:off x="0" y="0"/>
            <a:ext cx="4064000" cy="2286000"/>
          </a:xfrm>
          <a:prstGeom prst="rect">
            <a:avLst/>
          </a:prstGeom>
          <a:noFill/>
          <a:ln>
            <a:noFill/>
          </a:ln>
        </p:spPr>
      </p:sp>
      <p:sp>
        <p:nvSpPr>
          <p:cNvPr id="17" name="Google Shape;17;p2"/>
          <p:cNvSpPr>
            <a:spLocks noGrp="1"/>
          </p:cNvSpPr>
          <p:nvPr>
            <p:ph type="pic" idx="3"/>
          </p:nvPr>
        </p:nvSpPr>
        <p:spPr>
          <a:xfrm>
            <a:off x="4064000" y="0"/>
            <a:ext cx="4064000" cy="2286000"/>
          </a:xfrm>
          <a:prstGeom prst="rect">
            <a:avLst/>
          </a:prstGeom>
          <a:noFill/>
          <a:ln>
            <a:noFill/>
          </a:ln>
        </p:spPr>
      </p:sp>
      <p:sp>
        <p:nvSpPr>
          <p:cNvPr id="18" name="Google Shape;18;p2"/>
          <p:cNvSpPr>
            <a:spLocks noGrp="1"/>
          </p:cNvSpPr>
          <p:nvPr>
            <p:ph type="pic" idx="4"/>
          </p:nvPr>
        </p:nvSpPr>
        <p:spPr>
          <a:xfrm>
            <a:off x="8128000" y="0"/>
            <a:ext cx="4064000" cy="2286000"/>
          </a:xfrm>
          <a:prstGeom prst="rect">
            <a:avLst/>
          </a:prstGeom>
          <a:noFill/>
          <a:ln>
            <a:noFill/>
          </a:ln>
        </p:spPr>
      </p:sp>
      <p:sp>
        <p:nvSpPr>
          <p:cNvPr id="19" name="Google Shape;19;p2"/>
          <p:cNvSpPr>
            <a:spLocks noGrp="1"/>
          </p:cNvSpPr>
          <p:nvPr>
            <p:ph type="pic" idx="5"/>
          </p:nvPr>
        </p:nvSpPr>
        <p:spPr>
          <a:xfrm>
            <a:off x="0" y="2286000"/>
            <a:ext cx="6273800" cy="2286000"/>
          </a:xfrm>
          <a:prstGeom prst="rect">
            <a:avLst/>
          </a:prstGeom>
          <a:noFill/>
          <a:ln>
            <a:noFill/>
          </a:ln>
        </p:spPr>
      </p:sp>
      <p:sp>
        <p:nvSpPr>
          <p:cNvPr id="20" name="Google Shape;20;p2"/>
          <p:cNvSpPr>
            <a:spLocks noGrp="1"/>
          </p:cNvSpPr>
          <p:nvPr>
            <p:ph type="pic" idx="6"/>
          </p:nvPr>
        </p:nvSpPr>
        <p:spPr>
          <a:xfrm>
            <a:off x="-1" y="4572000"/>
            <a:ext cx="6805204" cy="2286000"/>
          </a:xfrm>
          <a:prstGeom prst="rect">
            <a:avLst/>
          </a:prstGeom>
          <a:noFill/>
          <a:ln>
            <a:noFill/>
          </a:ln>
        </p:spPr>
      </p:sp>
      <p:sp>
        <p:nvSpPr>
          <p:cNvPr id="21" name="Google Shape;21;p2"/>
          <p:cNvSpPr>
            <a:spLocks noGrp="1"/>
          </p:cNvSpPr>
          <p:nvPr>
            <p:ph type="pic" idx="7"/>
          </p:nvPr>
        </p:nvSpPr>
        <p:spPr>
          <a:xfrm>
            <a:off x="6805204" y="4572000"/>
            <a:ext cx="5386797" cy="2286000"/>
          </a:xfrm>
          <a:prstGeom prst="rect">
            <a:avLst/>
          </a:prstGeom>
          <a:no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3_Title Slide">
  <p:cSld name="14_Title Slide">
    <p:spTree>
      <p:nvGrpSpPr>
        <p:cNvPr id="1" name="Shape 71"/>
        <p:cNvGrpSpPr/>
        <p:nvPr/>
      </p:nvGrpSpPr>
      <p:grpSpPr>
        <a:xfrm>
          <a:off x="0" y="0"/>
          <a:ext cx="0" cy="0"/>
          <a:chOff x="0" y="0"/>
          <a:chExt cx="0" cy="0"/>
        </a:xfrm>
      </p:grpSpPr>
      <p:sp>
        <p:nvSpPr>
          <p:cNvPr id="72" name="Google Shape;72;p11"/>
          <p:cNvSpPr/>
          <p:nvPr/>
        </p:nvSpPr>
        <p:spPr>
          <a:xfrm>
            <a:off x="0" y="0"/>
            <a:ext cx="233440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3" name="Google Shape;73;p11"/>
          <p:cNvSpPr>
            <a:spLocks noGrp="1"/>
          </p:cNvSpPr>
          <p:nvPr>
            <p:ph type="pic" idx="2"/>
          </p:nvPr>
        </p:nvSpPr>
        <p:spPr>
          <a:xfrm>
            <a:off x="129088" y="0"/>
            <a:ext cx="2205321" cy="6858000"/>
          </a:xfrm>
          <a:prstGeom prst="rect">
            <a:avLst/>
          </a:prstGeom>
          <a:solidFill>
            <a:schemeClr val="lt2"/>
          </a:solidFill>
          <a:ln>
            <a:noFill/>
          </a:ln>
        </p:spPr>
      </p:sp>
      <p:pic>
        <p:nvPicPr>
          <p:cNvPr id="74" name="Google Shape;74;p11"/>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75" name="Google Shape;75;p11"/>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11"/>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3_Title Slide">
  <p:cSld name="14_Title Slide 2">
    <p:spTree>
      <p:nvGrpSpPr>
        <p:cNvPr id="1" name="Shape 77"/>
        <p:cNvGrpSpPr/>
        <p:nvPr/>
      </p:nvGrpSpPr>
      <p:grpSpPr>
        <a:xfrm>
          <a:off x="0" y="0"/>
          <a:ext cx="0" cy="0"/>
          <a:chOff x="0" y="0"/>
          <a:chExt cx="0" cy="0"/>
        </a:xfrm>
      </p:grpSpPr>
      <p:sp>
        <p:nvSpPr>
          <p:cNvPr id="78" name="Google Shape;78;p12"/>
          <p:cNvSpPr/>
          <p:nvPr/>
        </p:nvSpPr>
        <p:spPr>
          <a:xfrm>
            <a:off x="0" y="0"/>
            <a:ext cx="2334409"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9" name="Google Shape;79;p12"/>
          <p:cNvSpPr>
            <a:spLocks noGrp="1"/>
          </p:cNvSpPr>
          <p:nvPr>
            <p:ph type="pic" idx="2"/>
          </p:nvPr>
        </p:nvSpPr>
        <p:spPr>
          <a:xfrm>
            <a:off x="129088" y="0"/>
            <a:ext cx="4420610" cy="6858000"/>
          </a:xfrm>
          <a:prstGeom prst="rect">
            <a:avLst/>
          </a:prstGeom>
          <a:solidFill>
            <a:schemeClr val="lt2"/>
          </a:solidFill>
          <a:ln>
            <a:noFill/>
          </a:ln>
        </p:spPr>
      </p:sp>
      <p:pic>
        <p:nvPicPr>
          <p:cNvPr id="80" name="Google Shape;80;p12"/>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81" name="Google Shape;81;p12"/>
          <p:cNvSpPr txBox="1">
            <a:spLocks noGrp="1"/>
          </p:cNvSpPr>
          <p:nvPr>
            <p:ph type="body" idx="1"/>
          </p:nvPr>
        </p:nvSpPr>
        <p:spPr>
          <a:xfrm>
            <a:off x="4906174" y="360000"/>
            <a:ext cx="5917037"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2"/>
          <p:cNvSpPr txBox="1">
            <a:spLocks noGrp="1"/>
          </p:cNvSpPr>
          <p:nvPr>
            <p:ph type="body" idx="3"/>
          </p:nvPr>
        </p:nvSpPr>
        <p:spPr>
          <a:xfrm>
            <a:off x="4906537" y="1014413"/>
            <a:ext cx="5917037"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3_Title Slide">
  <p:cSld name="Full Text Green">
    <p:spTree>
      <p:nvGrpSpPr>
        <p:cNvPr id="1" name="Shape 83"/>
        <p:cNvGrpSpPr/>
        <p:nvPr/>
      </p:nvGrpSpPr>
      <p:grpSpPr>
        <a:xfrm>
          <a:off x="0" y="0"/>
          <a:ext cx="0" cy="0"/>
          <a:chOff x="0" y="0"/>
          <a:chExt cx="0" cy="0"/>
        </a:xfrm>
      </p:grpSpPr>
      <p:sp>
        <p:nvSpPr>
          <p:cNvPr id="84" name="Google Shape;84;p13"/>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5" name="Google Shape;85;p13"/>
          <p:cNvSpPr/>
          <p:nvPr/>
        </p:nvSpPr>
        <p:spPr>
          <a:xfrm>
            <a:off x="0" y="0"/>
            <a:ext cx="86061"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6" name="Google Shape;86;p13"/>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87" name="Google Shape;87;p13"/>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3"/>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p:cSld name="19_Custom Layout_1">
    <p:spTree>
      <p:nvGrpSpPr>
        <p:cNvPr id="1" name="Shape 89"/>
        <p:cNvGrpSpPr/>
        <p:nvPr/>
      </p:nvGrpSpPr>
      <p:grpSpPr>
        <a:xfrm>
          <a:off x="0" y="0"/>
          <a:ext cx="0" cy="0"/>
          <a:chOff x="0" y="0"/>
          <a:chExt cx="0" cy="0"/>
        </a:xfrm>
      </p:grpSpPr>
      <p:sp>
        <p:nvSpPr>
          <p:cNvPr id="90" name="Google Shape;90;p14"/>
          <p:cNvSpPr/>
          <p:nvPr/>
        </p:nvSpPr>
        <p:spPr>
          <a:xfrm>
            <a:off x="11278075" y="994225"/>
            <a:ext cx="771600" cy="56478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91"/>
        <p:cNvGrpSpPr/>
        <p:nvPr/>
      </p:nvGrpSpPr>
      <p:grpSpPr>
        <a:xfrm>
          <a:off x="0" y="0"/>
          <a:ext cx="0" cy="0"/>
          <a:chOff x="0" y="0"/>
          <a:chExt cx="0" cy="0"/>
        </a:xfrm>
      </p:grpSpPr>
      <p:sp>
        <p:nvSpPr>
          <p:cNvPr id="92" name="Google Shape;92;p15"/>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93" name="Google Shape;93;p15"/>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CA"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0_Custom Layout">
  <p:cSld name="20_Custom Layout">
    <p:bg>
      <p:bgPr>
        <a:solidFill>
          <a:schemeClr val="lt1"/>
        </a:solidFill>
        <a:effectLst/>
      </p:bgPr>
    </p:bg>
    <p:spTree>
      <p:nvGrpSpPr>
        <p:cNvPr id="1" name="Shape 94"/>
        <p:cNvGrpSpPr/>
        <p:nvPr/>
      </p:nvGrpSpPr>
      <p:grpSpPr>
        <a:xfrm>
          <a:off x="0" y="0"/>
          <a:ext cx="0" cy="0"/>
          <a:chOff x="0" y="0"/>
          <a:chExt cx="0" cy="0"/>
        </a:xfrm>
      </p:grpSpPr>
      <p:pic>
        <p:nvPicPr>
          <p:cNvPr id="95" name="Google Shape;95;p16"/>
          <p:cNvPicPr preferRelativeResize="0"/>
          <p:nvPr/>
        </p:nvPicPr>
        <p:blipFill rotWithShape="1">
          <a:blip r:embed="rId2">
            <a:alphaModFix/>
          </a:blip>
          <a:srcRect r="28010" b="28010"/>
          <a:stretch/>
        </p:blipFill>
        <p:spPr>
          <a:xfrm>
            <a:off x="176049" y="219250"/>
            <a:ext cx="10838956" cy="6447191"/>
          </a:xfrm>
          <a:prstGeom prst="rect">
            <a:avLst/>
          </a:prstGeom>
          <a:noFill/>
          <a:ln>
            <a:noFill/>
          </a:ln>
        </p:spPr>
      </p:pic>
      <p:sp>
        <p:nvSpPr>
          <p:cNvPr id="96" name="Google Shape;96;p16"/>
          <p:cNvSpPr txBox="1"/>
          <p:nvPr/>
        </p:nvSpPr>
        <p:spPr>
          <a:xfrm>
            <a:off x="176050" y="6258775"/>
            <a:ext cx="562500" cy="4221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900"/>
              <a:buFont typeface="Arial"/>
              <a:buNone/>
            </a:pPr>
            <a:fld id="{00000000-1234-1234-1234-123412341234}" type="slidenum">
              <a:rPr lang="en-CA" sz="1500" b="0" i="0" u="none" strike="noStrike" cap="none">
                <a:solidFill>
                  <a:schemeClr val="lt1"/>
                </a:solidFill>
                <a:latin typeface="Trebuchet MS"/>
                <a:ea typeface="Trebuchet MS"/>
                <a:cs typeface="Trebuchet MS"/>
                <a:sym typeface="Trebuchet MS"/>
              </a:rPr>
              <a:t>‹#›</a:t>
            </a:fld>
            <a:endParaRPr sz="1500" b="0" i="0" u="none" strike="noStrike" cap="none">
              <a:solidFill>
                <a:schemeClr val="lt1"/>
              </a:solidFill>
              <a:latin typeface="Trebuchet MS"/>
              <a:ea typeface="Trebuchet MS"/>
              <a:cs typeface="Trebuchet MS"/>
              <a:sym typeface="Trebuchet MS"/>
            </a:endParaRPr>
          </a:p>
        </p:txBody>
      </p:sp>
      <p:pic>
        <p:nvPicPr>
          <p:cNvPr id="97" name="Google Shape;97;p16"/>
          <p:cNvPicPr preferRelativeResize="0"/>
          <p:nvPr/>
        </p:nvPicPr>
        <p:blipFill rotWithShape="1">
          <a:blip r:embed="rId3">
            <a:alphaModFix/>
          </a:blip>
          <a:srcRect/>
          <a:stretch/>
        </p:blipFill>
        <p:spPr>
          <a:xfrm>
            <a:off x="3753852" y="1019525"/>
            <a:ext cx="7989551" cy="4515246"/>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Main Content Slide 1">
  <p:cSld name="19_Custom Layout_1_2">
    <p:spTree>
      <p:nvGrpSpPr>
        <p:cNvPr id="1" name="Shape 98"/>
        <p:cNvGrpSpPr/>
        <p:nvPr/>
      </p:nvGrpSpPr>
      <p:grpSpPr>
        <a:xfrm>
          <a:off x="0" y="0"/>
          <a:ext cx="0" cy="0"/>
          <a:chOff x="0" y="0"/>
          <a:chExt cx="0" cy="0"/>
        </a:xfrm>
      </p:grpSpPr>
      <p:sp>
        <p:nvSpPr>
          <p:cNvPr id="99" name="Google Shape;99;p17"/>
          <p:cNvSpPr/>
          <p:nvPr/>
        </p:nvSpPr>
        <p:spPr>
          <a:xfrm>
            <a:off x="11278075" y="994225"/>
            <a:ext cx="771600" cy="56481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7"/>
          <p:cNvSpPr txBox="1">
            <a:spLocks noGrp="1"/>
          </p:cNvSpPr>
          <p:nvPr>
            <p:ph type="title"/>
          </p:nvPr>
        </p:nvSpPr>
        <p:spPr>
          <a:xfrm>
            <a:off x="803867" y="315458"/>
            <a:ext cx="7349700" cy="771600"/>
          </a:xfrm>
          <a:prstGeom prst="rect">
            <a:avLst/>
          </a:prstGeom>
        </p:spPr>
        <p:txBody>
          <a:bodyPr spcFirstLastPara="1" wrap="square" lIns="91425" tIns="45700" rIns="91425" bIns="45700" anchor="t" anchorCtr="0">
            <a:normAutofit/>
          </a:bodyPr>
          <a:lstStyle>
            <a:lvl1pPr lvl="0" rtl="0">
              <a:spcBef>
                <a:spcPts val="0"/>
              </a:spcBef>
              <a:spcAft>
                <a:spcPts val="0"/>
              </a:spcAft>
              <a:buClr>
                <a:srgbClr val="1A6F99"/>
              </a:buClr>
              <a:buSzPts val="4100"/>
              <a:buNone/>
              <a:defRPr sz="4100">
                <a:solidFill>
                  <a:srgbClr val="1A6F99"/>
                </a:solidFill>
              </a:defRPr>
            </a:lvl1pPr>
            <a:lvl2pPr lvl="1" rtl="0">
              <a:spcBef>
                <a:spcPts val="0"/>
              </a:spcBef>
              <a:spcAft>
                <a:spcPts val="0"/>
              </a:spcAft>
              <a:buClr>
                <a:schemeClr val="accent1"/>
              </a:buClr>
              <a:buSzPts val="1200"/>
              <a:buNone/>
              <a:defRPr sz="1600">
                <a:solidFill>
                  <a:schemeClr val="accent1"/>
                </a:solidFill>
              </a:defRPr>
            </a:lvl2pPr>
            <a:lvl3pPr lvl="2" rtl="0">
              <a:spcBef>
                <a:spcPts val="0"/>
              </a:spcBef>
              <a:spcAft>
                <a:spcPts val="0"/>
              </a:spcAft>
              <a:buClr>
                <a:schemeClr val="accent1"/>
              </a:buClr>
              <a:buSzPts val="1200"/>
              <a:buNone/>
              <a:defRPr sz="1600">
                <a:solidFill>
                  <a:schemeClr val="accent1"/>
                </a:solidFill>
              </a:defRPr>
            </a:lvl3pPr>
            <a:lvl4pPr lvl="3" rtl="0">
              <a:spcBef>
                <a:spcPts val="0"/>
              </a:spcBef>
              <a:spcAft>
                <a:spcPts val="0"/>
              </a:spcAft>
              <a:buClr>
                <a:schemeClr val="accent1"/>
              </a:buClr>
              <a:buSzPts val="1200"/>
              <a:buNone/>
              <a:defRPr sz="1600">
                <a:solidFill>
                  <a:schemeClr val="accent1"/>
                </a:solidFill>
              </a:defRPr>
            </a:lvl4pPr>
            <a:lvl5pPr lvl="4" rtl="0">
              <a:spcBef>
                <a:spcPts val="0"/>
              </a:spcBef>
              <a:spcAft>
                <a:spcPts val="0"/>
              </a:spcAft>
              <a:buClr>
                <a:schemeClr val="accent1"/>
              </a:buClr>
              <a:buSzPts val="1200"/>
              <a:buNone/>
              <a:defRPr sz="1600">
                <a:solidFill>
                  <a:schemeClr val="accent1"/>
                </a:solidFill>
              </a:defRPr>
            </a:lvl5pPr>
            <a:lvl6pPr lvl="5" rtl="0">
              <a:spcBef>
                <a:spcPts val="0"/>
              </a:spcBef>
              <a:spcAft>
                <a:spcPts val="0"/>
              </a:spcAft>
              <a:buClr>
                <a:schemeClr val="accent1"/>
              </a:buClr>
              <a:buSzPts val="1200"/>
              <a:buNone/>
              <a:defRPr sz="1600">
                <a:solidFill>
                  <a:schemeClr val="accent1"/>
                </a:solidFill>
              </a:defRPr>
            </a:lvl6pPr>
            <a:lvl7pPr lvl="6" rtl="0">
              <a:spcBef>
                <a:spcPts val="0"/>
              </a:spcBef>
              <a:spcAft>
                <a:spcPts val="0"/>
              </a:spcAft>
              <a:buClr>
                <a:schemeClr val="accent1"/>
              </a:buClr>
              <a:buSzPts val="1200"/>
              <a:buNone/>
              <a:defRPr sz="1600">
                <a:solidFill>
                  <a:schemeClr val="accent1"/>
                </a:solidFill>
              </a:defRPr>
            </a:lvl7pPr>
            <a:lvl8pPr lvl="7" rtl="0">
              <a:spcBef>
                <a:spcPts val="0"/>
              </a:spcBef>
              <a:spcAft>
                <a:spcPts val="0"/>
              </a:spcAft>
              <a:buClr>
                <a:schemeClr val="accent1"/>
              </a:buClr>
              <a:buSzPts val="1200"/>
              <a:buNone/>
              <a:defRPr sz="1600">
                <a:solidFill>
                  <a:schemeClr val="accent1"/>
                </a:solidFill>
              </a:defRPr>
            </a:lvl8pPr>
            <a:lvl9pPr lvl="8" rtl="0">
              <a:spcBef>
                <a:spcPts val="0"/>
              </a:spcBef>
              <a:spcAft>
                <a:spcPts val="0"/>
              </a:spcAft>
              <a:buClr>
                <a:schemeClr val="accent1"/>
              </a:buClr>
              <a:buSzPts val="1200"/>
              <a:buNone/>
              <a:defRPr sz="1600">
                <a:solidFill>
                  <a:schemeClr val="accent1"/>
                </a:solidFill>
              </a:defRPr>
            </a:lvl9pPr>
          </a:lstStyle>
          <a:p>
            <a:endParaRPr/>
          </a:p>
        </p:txBody>
      </p:sp>
      <p:sp>
        <p:nvSpPr>
          <p:cNvPr id="101" name="Google Shape;101;p17"/>
          <p:cNvSpPr txBox="1">
            <a:spLocks noGrp="1"/>
          </p:cNvSpPr>
          <p:nvPr>
            <p:ph type="subTitle" idx="1"/>
          </p:nvPr>
        </p:nvSpPr>
        <p:spPr>
          <a:xfrm>
            <a:off x="5401967" y="924300"/>
            <a:ext cx="5876100" cy="573900"/>
          </a:xfrm>
          <a:prstGeom prst="rect">
            <a:avLst/>
          </a:prstGeom>
        </p:spPr>
        <p:txBody>
          <a:bodyPr spcFirstLastPara="1" wrap="square" lIns="91425" tIns="45700" rIns="91425" bIns="45700" anchor="t" anchorCtr="0">
            <a:normAutofit/>
          </a:bodyPr>
          <a:lstStyle>
            <a:lvl1pPr lvl="0" algn="r" rtl="0">
              <a:spcBef>
                <a:spcPts val="1000"/>
              </a:spcBef>
              <a:spcAft>
                <a:spcPts val="0"/>
              </a:spcAft>
              <a:buSzPts val="2800"/>
              <a:buNone/>
              <a:defRPr/>
            </a:lvl1pPr>
            <a:lvl2pPr lvl="1" algn="r" rtl="0">
              <a:spcBef>
                <a:spcPts val="500"/>
              </a:spcBef>
              <a:spcAft>
                <a:spcPts val="0"/>
              </a:spcAft>
              <a:buSzPts val="2400"/>
              <a:buNone/>
              <a:defRPr/>
            </a:lvl2pPr>
            <a:lvl3pPr lvl="2" algn="r" rtl="0">
              <a:spcBef>
                <a:spcPts val="500"/>
              </a:spcBef>
              <a:spcAft>
                <a:spcPts val="0"/>
              </a:spcAft>
              <a:buSzPts val="2000"/>
              <a:buNone/>
              <a:defRPr/>
            </a:lvl3pPr>
            <a:lvl4pPr lvl="3" algn="r" rtl="0">
              <a:spcBef>
                <a:spcPts val="500"/>
              </a:spcBef>
              <a:spcAft>
                <a:spcPts val="0"/>
              </a:spcAft>
              <a:buSzPts val="1800"/>
              <a:buNone/>
              <a:defRPr/>
            </a:lvl4pPr>
            <a:lvl5pPr lvl="4" algn="r" rtl="0">
              <a:spcBef>
                <a:spcPts val="500"/>
              </a:spcBef>
              <a:spcAft>
                <a:spcPts val="0"/>
              </a:spcAft>
              <a:buSzPts val="1800"/>
              <a:buNone/>
              <a:defRPr/>
            </a:lvl5pPr>
            <a:lvl6pPr lvl="5" algn="r" rtl="0">
              <a:spcBef>
                <a:spcPts val="500"/>
              </a:spcBef>
              <a:spcAft>
                <a:spcPts val="0"/>
              </a:spcAft>
              <a:buSzPts val="1800"/>
              <a:buNone/>
              <a:defRPr/>
            </a:lvl6pPr>
            <a:lvl7pPr lvl="6" algn="r" rtl="0">
              <a:spcBef>
                <a:spcPts val="500"/>
              </a:spcBef>
              <a:spcAft>
                <a:spcPts val="0"/>
              </a:spcAft>
              <a:buSzPts val="1800"/>
              <a:buNone/>
              <a:defRPr/>
            </a:lvl7pPr>
            <a:lvl8pPr lvl="7" algn="r" rtl="0">
              <a:spcBef>
                <a:spcPts val="500"/>
              </a:spcBef>
              <a:spcAft>
                <a:spcPts val="0"/>
              </a:spcAft>
              <a:buSzPts val="1800"/>
              <a:buNone/>
              <a:defRPr/>
            </a:lvl8pPr>
            <a:lvl9pPr lvl="8" algn="r" rtl="0">
              <a:spcBef>
                <a:spcPts val="500"/>
              </a:spcBef>
              <a:spcAft>
                <a:spcPts val="0"/>
              </a:spcAft>
              <a:buSzPts val="18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Focal Point Slide 1">
  <p:cSld name="Focal Point Slide 1">
    <p:spTree>
      <p:nvGrpSpPr>
        <p:cNvPr id="1" name="Shape 102"/>
        <p:cNvGrpSpPr/>
        <p:nvPr/>
      </p:nvGrpSpPr>
      <p:grpSpPr>
        <a:xfrm>
          <a:off x="0" y="0"/>
          <a:ext cx="0" cy="0"/>
          <a:chOff x="0" y="0"/>
          <a:chExt cx="0" cy="0"/>
        </a:xfrm>
      </p:grpSpPr>
      <p:sp>
        <p:nvSpPr>
          <p:cNvPr id="103" name="Google Shape;103;p18"/>
          <p:cNvSpPr/>
          <p:nvPr/>
        </p:nvSpPr>
        <p:spPr>
          <a:xfrm>
            <a:off x="0" y="0"/>
            <a:ext cx="110424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Trebuchet MS"/>
              <a:ea typeface="Trebuchet MS"/>
              <a:cs typeface="Trebuchet MS"/>
              <a:sym typeface="Trebuchet MS"/>
            </a:endParaRPr>
          </a:p>
        </p:txBody>
      </p:sp>
      <p:sp>
        <p:nvSpPr>
          <p:cNvPr id="104" name="Google Shape;104;p18"/>
          <p:cNvSpPr/>
          <p:nvPr/>
        </p:nvSpPr>
        <p:spPr>
          <a:xfrm>
            <a:off x="135250" y="6332325"/>
            <a:ext cx="318900" cy="350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05" name="Google Shape;105;p18"/>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CA" sz="1400" b="0" i="0" u="none" strike="noStrike" cap="none">
                <a:solidFill>
                  <a:srgbClr val="FFFFFF"/>
                </a:solidFill>
                <a:latin typeface="Trebuchet MS"/>
                <a:ea typeface="Trebuchet MS"/>
                <a:cs typeface="Trebuchet MS"/>
                <a:sym typeface="Trebuchet MS"/>
              </a:rPr>
              <a:t>‹#›</a:t>
            </a:fld>
            <a:endParaRPr sz="1400" b="0" i="0" u="none" strike="noStrike" cap="none">
              <a:solidFill>
                <a:srgbClr val="FFFFFF"/>
              </a:solidFill>
              <a:latin typeface="Trebuchet MS"/>
              <a:ea typeface="Trebuchet MS"/>
              <a:cs typeface="Trebuchet MS"/>
              <a:sym typeface="Trebuchet M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106"/>
        <p:cNvGrpSpPr/>
        <p:nvPr/>
      </p:nvGrpSpPr>
      <p:grpSpPr>
        <a:xfrm>
          <a:off x="0" y="0"/>
          <a:ext cx="0" cy="0"/>
          <a:chOff x="0" y="0"/>
          <a:chExt cx="0" cy="0"/>
        </a:xfrm>
      </p:grpSpPr>
      <p:sp>
        <p:nvSpPr>
          <p:cNvPr id="107" name="Google Shape;107;p19"/>
          <p:cNvSpPr/>
          <p:nvPr/>
        </p:nvSpPr>
        <p:spPr>
          <a:xfrm>
            <a:off x="0" y="-1"/>
            <a:ext cx="12192000" cy="1143000"/>
          </a:xfrm>
          <a:prstGeom prst="rect">
            <a:avLst/>
          </a:prstGeom>
          <a:gradFill>
            <a:gsLst>
              <a:gs pos="0">
                <a:srgbClr val="387FA1"/>
              </a:gs>
              <a:gs pos="46000">
                <a:srgbClr val="14597A"/>
              </a:gs>
              <a:gs pos="100000">
                <a:srgbClr val="14597A"/>
              </a:gs>
            </a:gsLst>
            <a:lin ang="1350003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108" name="Google Shape;108;p19"/>
          <p:cNvSpPr txBox="1">
            <a:spLocks noGrp="1"/>
          </p:cNvSpPr>
          <p:nvPr>
            <p:ph type="ctrTitle"/>
          </p:nvPr>
        </p:nvSpPr>
        <p:spPr>
          <a:xfrm>
            <a:off x="457200" y="365760"/>
            <a:ext cx="7287900" cy="554100"/>
          </a:xfrm>
          <a:prstGeom prst="rect">
            <a:avLst/>
          </a:prstGeom>
          <a:noFill/>
          <a:ln>
            <a:noFill/>
          </a:ln>
        </p:spPr>
        <p:txBody>
          <a:bodyPr spcFirstLastPara="1" wrap="square" lIns="91425" tIns="0" rIns="91425" bIns="0" anchor="t" anchorCtr="0">
            <a:spAutoFit/>
          </a:bodyPr>
          <a:lstStyle>
            <a:lvl1pPr lvl="0" algn="l" rtl="0">
              <a:lnSpc>
                <a:spcPct val="100000"/>
              </a:lnSpc>
              <a:spcBef>
                <a:spcPts val="0"/>
              </a:spcBef>
              <a:spcAft>
                <a:spcPts val="0"/>
              </a:spcAft>
              <a:buClr>
                <a:schemeClr val="lt1"/>
              </a:buClr>
              <a:buSzPts val="3600"/>
              <a:buFont typeface="Trebuchet MS"/>
              <a:buNone/>
              <a:defRPr sz="3600" b="1">
                <a:solidFill>
                  <a:schemeClr val="lt1"/>
                </a:solidFill>
                <a:latin typeface="Trebuchet MS"/>
                <a:ea typeface="Trebuchet MS"/>
                <a:cs typeface="Trebuchet MS"/>
                <a:sym typeface="Trebuchet MS"/>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9" name="Google Shape;109;p19"/>
          <p:cNvSpPr txBox="1">
            <a:spLocks noGrp="1"/>
          </p:cNvSpPr>
          <p:nvPr>
            <p:ph type="subTitle" idx="1"/>
          </p:nvPr>
        </p:nvSpPr>
        <p:spPr>
          <a:xfrm>
            <a:off x="457200" y="1371600"/>
            <a:ext cx="11284800" cy="4563600"/>
          </a:xfrm>
          <a:prstGeom prst="rect">
            <a:avLst/>
          </a:prstGeom>
          <a:noFill/>
          <a:ln>
            <a:noFill/>
          </a:ln>
        </p:spPr>
        <p:txBody>
          <a:bodyPr spcFirstLastPara="1" wrap="square" lIns="91425" tIns="45700" rIns="91425" bIns="45700" anchor="t" anchorCtr="0">
            <a:normAutofit/>
          </a:bodyPr>
          <a:lstStyle>
            <a:lvl1pPr lvl="0" algn="l" rtl="0">
              <a:lnSpc>
                <a:spcPct val="150000"/>
              </a:lnSpc>
              <a:spcBef>
                <a:spcPts val="1000"/>
              </a:spcBef>
              <a:spcAft>
                <a:spcPts val="0"/>
              </a:spcAft>
              <a:buClr>
                <a:schemeClr val="dk1"/>
              </a:buClr>
              <a:buSzPts val="1800"/>
              <a:buFont typeface="Arial"/>
              <a:buChar char="•"/>
              <a:defRPr sz="1800">
                <a:solidFill>
                  <a:schemeClr val="dk1"/>
                </a:solidFill>
                <a:latin typeface="Trebuchet MS"/>
                <a:ea typeface="Trebuchet MS"/>
                <a:cs typeface="Trebuchet MS"/>
                <a:sym typeface="Trebuchet MS"/>
              </a:defRPr>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800"/>
              <a:buNone/>
              <a:defRPr sz="18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cxnSp>
        <p:nvCxnSpPr>
          <p:cNvPr id="110" name="Google Shape;110;p19"/>
          <p:cNvCxnSpPr/>
          <p:nvPr/>
        </p:nvCxnSpPr>
        <p:spPr>
          <a:xfrm rot="10800000">
            <a:off x="-29" y="524524"/>
            <a:ext cx="377400" cy="0"/>
          </a:xfrm>
          <a:prstGeom prst="straightConnector1">
            <a:avLst/>
          </a:prstGeom>
          <a:noFill/>
          <a:ln w="114300" cap="flat" cmpd="sng">
            <a:solidFill>
              <a:schemeClr val="lt1"/>
            </a:solidFill>
            <a:prstDash val="solid"/>
            <a:miter lim="800000"/>
            <a:headEnd type="none" w="sm" len="sm"/>
            <a:tailEnd type="none" w="sm" len="sm"/>
          </a:ln>
        </p:spPr>
      </p:cxnSp>
      <p:pic>
        <p:nvPicPr>
          <p:cNvPr id="111" name="Google Shape;111;p19"/>
          <p:cNvPicPr preferRelativeResize="0"/>
          <p:nvPr/>
        </p:nvPicPr>
        <p:blipFill rotWithShape="1">
          <a:blip r:embed="rId2">
            <a:alphaModFix/>
          </a:blip>
          <a:srcRect/>
          <a:stretch/>
        </p:blipFill>
        <p:spPr>
          <a:xfrm>
            <a:off x="10748351" y="228600"/>
            <a:ext cx="1217258" cy="91439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3_Title Slide">
  <p:cSld name="1/2 Image">
    <p:spTree>
      <p:nvGrpSpPr>
        <p:cNvPr id="1" name="Shape 22"/>
        <p:cNvGrpSpPr/>
        <p:nvPr/>
      </p:nvGrpSpPr>
      <p:grpSpPr>
        <a:xfrm>
          <a:off x="0" y="0"/>
          <a:ext cx="0" cy="0"/>
          <a:chOff x="0" y="0"/>
          <a:chExt cx="0" cy="0"/>
        </a:xfrm>
      </p:grpSpPr>
      <p:sp>
        <p:nvSpPr>
          <p:cNvPr id="23" name="Google Shape;23;p3"/>
          <p:cNvSpPr/>
          <p:nvPr/>
        </p:nvSpPr>
        <p:spPr>
          <a:xfrm>
            <a:off x="0" y="0"/>
            <a:ext cx="2334409"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 name="Google Shape;24;p3"/>
          <p:cNvSpPr>
            <a:spLocks noGrp="1"/>
          </p:cNvSpPr>
          <p:nvPr>
            <p:ph type="pic" idx="2"/>
          </p:nvPr>
        </p:nvSpPr>
        <p:spPr>
          <a:xfrm>
            <a:off x="129088" y="0"/>
            <a:ext cx="4420610" cy="6858000"/>
          </a:xfrm>
          <a:prstGeom prst="rect">
            <a:avLst/>
          </a:prstGeom>
          <a:solidFill>
            <a:schemeClr val="lt2"/>
          </a:solidFill>
          <a:ln>
            <a:noFill/>
          </a:ln>
        </p:spPr>
      </p:sp>
      <p:pic>
        <p:nvPicPr>
          <p:cNvPr id="25" name="Google Shape;25;p3"/>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26" name="Google Shape;26;p3"/>
          <p:cNvSpPr txBox="1">
            <a:spLocks noGrp="1"/>
          </p:cNvSpPr>
          <p:nvPr>
            <p:ph type="body" idx="1"/>
          </p:nvPr>
        </p:nvSpPr>
        <p:spPr>
          <a:xfrm>
            <a:off x="4906174" y="360000"/>
            <a:ext cx="5917037"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3"/>
          <p:cNvSpPr txBox="1">
            <a:spLocks noGrp="1"/>
          </p:cNvSpPr>
          <p:nvPr>
            <p:ph type="body" idx="3"/>
          </p:nvPr>
        </p:nvSpPr>
        <p:spPr>
          <a:xfrm>
            <a:off x="4906537" y="1014413"/>
            <a:ext cx="5917037"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3_Title Slide">
  <p:cSld name="One Third Image">
    <p:spTree>
      <p:nvGrpSpPr>
        <p:cNvPr id="1" name="Shape 28"/>
        <p:cNvGrpSpPr/>
        <p:nvPr/>
      </p:nvGrpSpPr>
      <p:grpSpPr>
        <a:xfrm>
          <a:off x="0" y="0"/>
          <a:ext cx="0" cy="0"/>
          <a:chOff x="0" y="0"/>
          <a:chExt cx="0" cy="0"/>
        </a:xfrm>
      </p:grpSpPr>
      <p:sp>
        <p:nvSpPr>
          <p:cNvPr id="29" name="Google Shape;29;p4"/>
          <p:cNvSpPr/>
          <p:nvPr/>
        </p:nvSpPr>
        <p:spPr>
          <a:xfrm>
            <a:off x="0" y="0"/>
            <a:ext cx="2334409"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 name="Google Shape;30;p4"/>
          <p:cNvSpPr>
            <a:spLocks noGrp="1"/>
          </p:cNvSpPr>
          <p:nvPr>
            <p:ph type="pic" idx="2"/>
          </p:nvPr>
        </p:nvSpPr>
        <p:spPr>
          <a:xfrm>
            <a:off x="129088" y="0"/>
            <a:ext cx="2205321" cy="6858000"/>
          </a:xfrm>
          <a:prstGeom prst="rect">
            <a:avLst/>
          </a:prstGeom>
          <a:solidFill>
            <a:schemeClr val="lt2"/>
          </a:solidFill>
          <a:ln>
            <a:noFill/>
          </a:ln>
        </p:spPr>
      </p:sp>
      <p:pic>
        <p:nvPicPr>
          <p:cNvPr id="31" name="Google Shape;31;p4"/>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32" name="Google Shape;32;p4"/>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4"/>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3_Title Slide">
  <p:cSld name="Full Text - Blue">
    <p:spTree>
      <p:nvGrpSpPr>
        <p:cNvPr id="1" name="Shape 34"/>
        <p:cNvGrpSpPr/>
        <p:nvPr/>
      </p:nvGrpSpPr>
      <p:grpSpPr>
        <a:xfrm>
          <a:off x="0" y="0"/>
          <a:ext cx="0" cy="0"/>
          <a:chOff x="0" y="0"/>
          <a:chExt cx="0" cy="0"/>
        </a:xfrm>
      </p:grpSpPr>
      <p:sp>
        <p:nvSpPr>
          <p:cNvPr id="35" name="Google Shape;35;p5"/>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 name="Google Shape;36;p5"/>
          <p:cNvSpPr/>
          <p:nvPr/>
        </p:nvSpPr>
        <p:spPr>
          <a:xfrm>
            <a:off x="0" y="0"/>
            <a:ext cx="86061"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7" name="Google Shape;37;p5"/>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38" name="Google Shape;38;p5"/>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5"/>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Title Slide">
  <p:cSld name="Full Text - Yellow">
    <p:spTree>
      <p:nvGrpSpPr>
        <p:cNvPr id="1" name="Shape 40"/>
        <p:cNvGrpSpPr/>
        <p:nvPr/>
      </p:nvGrpSpPr>
      <p:grpSpPr>
        <a:xfrm>
          <a:off x="0" y="0"/>
          <a:ext cx="0" cy="0"/>
          <a:chOff x="0" y="0"/>
          <a:chExt cx="0" cy="0"/>
        </a:xfrm>
      </p:grpSpPr>
      <p:sp>
        <p:nvSpPr>
          <p:cNvPr id="41" name="Google Shape;41;p6"/>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 name="Google Shape;42;p6"/>
          <p:cNvSpPr/>
          <p:nvPr/>
        </p:nvSpPr>
        <p:spPr>
          <a:xfrm>
            <a:off x="0" y="0"/>
            <a:ext cx="86061"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3" name="Google Shape;43;p6"/>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44" name="Google Shape;44;p6"/>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6"/>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3_Title Slide">
  <p:cSld name="Full Text Purple">
    <p:spTree>
      <p:nvGrpSpPr>
        <p:cNvPr id="1" name="Shape 46"/>
        <p:cNvGrpSpPr/>
        <p:nvPr/>
      </p:nvGrpSpPr>
      <p:grpSpPr>
        <a:xfrm>
          <a:off x="0" y="0"/>
          <a:ext cx="0" cy="0"/>
          <a:chOff x="0" y="0"/>
          <a:chExt cx="0" cy="0"/>
        </a:xfrm>
      </p:grpSpPr>
      <p:sp>
        <p:nvSpPr>
          <p:cNvPr id="47" name="Google Shape;47;p7"/>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 name="Google Shape;48;p7"/>
          <p:cNvSpPr/>
          <p:nvPr/>
        </p:nvSpPr>
        <p:spPr>
          <a:xfrm>
            <a:off x="0" y="0"/>
            <a:ext cx="86061"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9" name="Google Shape;49;p7"/>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50" name="Google Shape;50;p7"/>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7"/>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3_Title Slide">
  <p:cSld name="Promo Slide">
    <p:spTree>
      <p:nvGrpSpPr>
        <p:cNvPr id="1" name="Shape 52"/>
        <p:cNvGrpSpPr/>
        <p:nvPr/>
      </p:nvGrpSpPr>
      <p:grpSpPr>
        <a:xfrm>
          <a:off x="0" y="0"/>
          <a:ext cx="0" cy="0"/>
          <a:chOff x="0" y="0"/>
          <a:chExt cx="0" cy="0"/>
        </a:xfrm>
      </p:grpSpPr>
      <p:pic>
        <p:nvPicPr>
          <p:cNvPr id="53" name="Google Shape;53;p8" descr="A picture containing graphical user interface&#10;&#10;Description automatically generated"/>
          <p:cNvPicPr preferRelativeResize="0"/>
          <p:nvPr/>
        </p:nvPicPr>
        <p:blipFill rotWithShape="1">
          <a:blip r:embed="rId2">
            <a:alphaModFix/>
          </a:blip>
          <a:srcRect/>
          <a:stretch/>
        </p:blipFill>
        <p:spPr>
          <a:xfrm>
            <a:off x="266444" y="170898"/>
            <a:ext cx="11475556" cy="6516203"/>
          </a:xfrm>
          <a:prstGeom prst="rect">
            <a:avLst/>
          </a:prstGeom>
          <a:noFill/>
          <a:ln>
            <a:noFill/>
          </a:ln>
        </p:spPr>
      </p:pic>
      <p:sp>
        <p:nvSpPr>
          <p:cNvPr id="54" name="Google Shape;54;p8"/>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 name="Google Shape;55;p8"/>
          <p:cNvSpPr/>
          <p:nvPr/>
        </p:nvSpPr>
        <p:spPr>
          <a:xfrm>
            <a:off x="0" y="0"/>
            <a:ext cx="86061"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6" name="Google Shape;56;p8"/>
          <p:cNvPicPr preferRelativeResize="0"/>
          <p:nvPr/>
        </p:nvPicPr>
        <p:blipFill rotWithShape="1">
          <a:blip r:embed="rId3">
            <a:alphaModFix/>
          </a:blip>
          <a:srcRect/>
          <a:stretch/>
        </p:blipFill>
        <p:spPr>
          <a:xfrm>
            <a:off x="11292000" y="0"/>
            <a:ext cx="900000" cy="900000"/>
          </a:xfrm>
          <a:prstGeom prst="rect">
            <a:avLst/>
          </a:prstGeom>
          <a:noFill/>
          <a:ln>
            <a:noFill/>
          </a:ln>
        </p:spPr>
      </p:pic>
      <p:sp>
        <p:nvSpPr>
          <p:cNvPr id="57" name="Google Shape;57;p8"/>
          <p:cNvSpPr txBox="1">
            <a:spLocks noGrp="1"/>
          </p:cNvSpPr>
          <p:nvPr>
            <p:ph type="body" idx="1"/>
          </p:nvPr>
        </p:nvSpPr>
        <p:spPr>
          <a:xfrm>
            <a:off x="638781" y="3454462"/>
            <a:ext cx="3080873" cy="3008003"/>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a:solidFill>
                  <a:schemeClr val="accent1"/>
                </a:solidFill>
                <a:latin typeface="Mulish Light"/>
                <a:ea typeface="Mulish Light"/>
                <a:cs typeface="Mulish Light"/>
                <a:sym typeface="Mulish Light"/>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8"/>
          <p:cNvSpPr txBox="1">
            <a:spLocks noGrp="1"/>
          </p:cNvSpPr>
          <p:nvPr>
            <p:ph type="body" idx="2"/>
          </p:nvPr>
        </p:nvSpPr>
        <p:spPr>
          <a:xfrm>
            <a:off x="603273" y="980751"/>
            <a:ext cx="3080873"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Generic Text">
  <p:cSld name="Closing Slide">
    <p:spTree>
      <p:nvGrpSpPr>
        <p:cNvPr id="1" name="Shape 59"/>
        <p:cNvGrpSpPr/>
        <p:nvPr/>
      </p:nvGrpSpPr>
      <p:grpSpPr>
        <a:xfrm>
          <a:off x="0" y="0"/>
          <a:ext cx="0" cy="0"/>
          <a:chOff x="0" y="0"/>
          <a:chExt cx="0" cy="0"/>
        </a:xfrm>
      </p:grpSpPr>
      <p:sp>
        <p:nvSpPr>
          <p:cNvPr id="60" name="Google Shape;60;p9"/>
          <p:cNvSpPr/>
          <p:nvPr/>
        </p:nvSpPr>
        <p:spPr>
          <a:xfrm>
            <a:off x="11189586" y="0"/>
            <a:ext cx="863600" cy="67056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1" name="Google Shape;61;p9"/>
          <p:cNvSpPr>
            <a:spLocks noGrp="1"/>
          </p:cNvSpPr>
          <p:nvPr>
            <p:ph type="pic" idx="2"/>
          </p:nvPr>
        </p:nvSpPr>
        <p:spPr>
          <a:xfrm>
            <a:off x="-1" y="0"/>
            <a:ext cx="12192001" cy="6098533"/>
          </a:xfrm>
          <a:prstGeom prst="rect">
            <a:avLst/>
          </a:prstGeom>
          <a:solidFill>
            <a:schemeClr val="lt2"/>
          </a:solidFill>
          <a:ln>
            <a:noFill/>
          </a:ln>
        </p:spPr>
      </p:sp>
      <p:sp>
        <p:nvSpPr>
          <p:cNvPr id="62" name="Google Shape;62;p9"/>
          <p:cNvSpPr txBox="1"/>
          <p:nvPr/>
        </p:nvSpPr>
        <p:spPr>
          <a:xfrm>
            <a:off x="291214" y="6416222"/>
            <a:ext cx="3134700" cy="2461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CA" sz="1000">
                <a:solidFill>
                  <a:schemeClr val="accent1"/>
                </a:solidFill>
                <a:latin typeface="Mulish Light"/>
                <a:ea typeface="Mulish Light"/>
                <a:cs typeface="Mulish Light"/>
                <a:sym typeface="Mulish Light"/>
              </a:rPr>
              <a:t>September</a:t>
            </a:r>
            <a:r>
              <a:rPr lang="en-CA" sz="1000" b="0" i="0" u="none" strike="noStrike" cap="none">
                <a:solidFill>
                  <a:schemeClr val="accent1"/>
                </a:solidFill>
                <a:latin typeface="Mulish Light"/>
                <a:ea typeface="Mulish Light"/>
                <a:cs typeface="Mulish Light"/>
                <a:sym typeface="Mulish Light"/>
              </a:rPr>
              <a:t> 2022 Business Meetings</a:t>
            </a:r>
            <a:endParaRPr sz="1000" b="0" i="0" u="none" strike="noStrike" cap="none">
              <a:solidFill>
                <a:schemeClr val="accent1"/>
              </a:solidFill>
              <a:latin typeface="Mulish Light"/>
              <a:ea typeface="Mulish Light"/>
              <a:cs typeface="Mulish Light"/>
              <a:sym typeface="Mulish Light"/>
            </a:endParaRPr>
          </a:p>
        </p:txBody>
      </p:sp>
      <p:sp>
        <p:nvSpPr>
          <p:cNvPr id="63" name="Google Shape;63;p9"/>
          <p:cNvSpPr/>
          <p:nvPr/>
        </p:nvSpPr>
        <p:spPr>
          <a:xfrm rot="5400000">
            <a:off x="4004420" y="5171312"/>
            <a:ext cx="3600" cy="2736000"/>
          </a:xfrm>
          <a:prstGeom prst="rect">
            <a:avLst/>
          </a:prstGeom>
          <a:solidFill>
            <a:schemeClr val="accent1">
              <a:alpha val="49411"/>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000" b="0" i="0" u="none" strike="noStrike" cap="none">
              <a:solidFill>
                <a:schemeClr val="accent1"/>
              </a:solidFill>
              <a:latin typeface="Mulish Light"/>
              <a:ea typeface="Mulish Light"/>
              <a:cs typeface="Mulish Light"/>
              <a:sym typeface="Mulish Light"/>
            </a:endParaRPr>
          </a:p>
        </p:txBody>
      </p:sp>
      <p:sp>
        <p:nvSpPr>
          <p:cNvPr id="64" name="Google Shape;64;p9"/>
          <p:cNvSpPr txBox="1"/>
          <p:nvPr/>
        </p:nvSpPr>
        <p:spPr>
          <a:xfrm>
            <a:off x="5679022" y="6416202"/>
            <a:ext cx="7575819"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CA" sz="1000" b="0" i="0" u="none" strike="noStrike" cap="none">
                <a:solidFill>
                  <a:schemeClr val="accent1"/>
                </a:solidFill>
                <a:latin typeface="Mulish Light"/>
                <a:ea typeface="Mulish Light"/>
                <a:cs typeface="Mulish Light"/>
                <a:sym typeface="Mulish Light"/>
              </a:rPr>
              <a:t>snomed.org  |   linkedin.com/company/ihtsdo   |   twitter.com/snomedct   |   youtube.com/c/ihtsdoorg</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3_Title Slide">
  <p:cSld name="1/3 Image Yellow">
    <p:spTree>
      <p:nvGrpSpPr>
        <p:cNvPr id="1" name="Shape 65"/>
        <p:cNvGrpSpPr/>
        <p:nvPr/>
      </p:nvGrpSpPr>
      <p:grpSpPr>
        <a:xfrm>
          <a:off x="0" y="0"/>
          <a:ext cx="0" cy="0"/>
          <a:chOff x="0" y="0"/>
          <a:chExt cx="0" cy="0"/>
        </a:xfrm>
      </p:grpSpPr>
      <p:sp>
        <p:nvSpPr>
          <p:cNvPr id="66" name="Google Shape;66;p10"/>
          <p:cNvSpPr/>
          <p:nvPr/>
        </p:nvSpPr>
        <p:spPr>
          <a:xfrm>
            <a:off x="0" y="0"/>
            <a:ext cx="2334409"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7" name="Google Shape;67;p10"/>
          <p:cNvSpPr>
            <a:spLocks noGrp="1"/>
          </p:cNvSpPr>
          <p:nvPr>
            <p:ph type="pic" idx="2"/>
          </p:nvPr>
        </p:nvSpPr>
        <p:spPr>
          <a:xfrm>
            <a:off x="129088" y="0"/>
            <a:ext cx="2205321" cy="6858000"/>
          </a:xfrm>
          <a:prstGeom prst="rect">
            <a:avLst/>
          </a:prstGeom>
          <a:solidFill>
            <a:schemeClr val="lt2"/>
          </a:solidFill>
          <a:ln>
            <a:noFill/>
          </a:ln>
        </p:spPr>
      </p:sp>
      <p:pic>
        <p:nvPicPr>
          <p:cNvPr id="68" name="Google Shape;68;p10"/>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69" name="Google Shape;69;p10"/>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0" name="Google Shape;70;p10"/>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p:nvPr/>
        </p:nvSpPr>
        <p:spPr>
          <a:xfrm rot="-5400000">
            <a:off x="10215800" y="4865565"/>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CA" sz="1100">
                <a:solidFill>
                  <a:srgbClr val="222222"/>
                </a:solidFill>
                <a:latin typeface="Mulish Light"/>
                <a:ea typeface="Mulish Light"/>
                <a:cs typeface="Mulish Light"/>
                <a:sym typeface="Mulish Light"/>
              </a:rPr>
              <a:t>September</a:t>
            </a:r>
            <a:r>
              <a:rPr lang="en-CA" sz="1100" b="0" i="0" u="none" strike="noStrike" cap="none">
                <a:solidFill>
                  <a:srgbClr val="222222"/>
                </a:solidFill>
                <a:latin typeface="Mulish Light"/>
                <a:ea typeface="Mulish Light"/>
                <a:cs typeface="Mulish Light"/>
                <a:sym typeface="Mulish Light"/>
              </a:rPr>
              <a:t> 2022  Business Meetings</a:t>
            </a:r>
            <a:endParaRPr sz="1100" b="0" i="0" u="none" strike="noStrike" cap="none">
              <a:solidFill>
                <a:srgbClr val="434A55"/>
              </a:solidFill>
              <a:latin typeface="Mulish Light"/>
              <a:ea typeface="Mulish Light"/>
              <a:cs typeface="Mulish Light"/>
              <a:sym typeface="Mulish Light"/>
            </a:endParaRPr>
          </a:p>
        </p:txBody>
      </p:sp>
      <p:sp>
        <p:nvSpPr>
          <p:cNvPr id="13" name="Google Shape;13;p1"/>
          <p:cNvSpPr/>
          <p:nvPr/>
        </p:nvSpPr>
        <p:spPr>
          <a:xfrm>
            <a:off x="11783150" y="1243066"/>
            <a:ext cx="3600" cy="3134700"/>
          </a:xfrm>
          <a:prstGeom prst="rect">
            <a:avLst/>
          </a:prstGeom>
          <a:solidFill>
            <a:srgbClr val="B2B7B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Mulish Light"/>
              <a:ea typeface="Mulish Light"/>
              <a:cs typeface="Mulish Light"/>
              <a:sym typeface="Mulish Light"/>
            </a:endParaRPr>
          </a:p>
        </p:txBody>
      </p:sp>
      <p:sp>
        <p:nvSpPr>
          <p:cNvPr id="14" name="Google Shape;14;p1"/>
          <p:cNvSpPr txBox="1"/>
          <p:nvPr/>
        </p:nvSpPr>
        <p:spPr>
          <a:xfrm>
            <a:off x="11587566" y="2272998"/>
            <a:ext cx="416448" cy="4218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CA" sz="1400" b="0" i="0" u="none" strike="noStrike" cap="none">
                <a:solidFill>
                  <a:schemeClr val="dk1"/>
                </a:solidFill>
                <a:latin typeface="Mulish Light"/>
                <a:ea typeface="Mulish Light"/>
                <a:cs typeface="Mulish Light"/>
                <a:sym typeface="Mulish Light"/>
              </a:rPr>
              <a:t>‹#›</a:t>
            </a:fld>
            <a:endParaRPr sz="1400" b="0" i="0" u="none" strike="noStrike" cap="none">
              <a:solidFill>
                <a:schemeClr val="dk1"/>
              </a:solidFill>
              <a:latin typeface="Mulish Light"/>
              <a:ea typeface="Mulish Light"/>
              <a:cs typeface="Mulish Light"/>
              <a:sym typeface="Mulish Light"/>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png"/><Relationship Id="rId9"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4.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image" Target="../media/image19.png"/><Relationship Id="rId5" Type="http://schemas.openxmlformats.org/officeDocument/2006/relationships/image" Target="../media/image20.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19.png"/><Relationship Id="rId5" Type="http://schemas.openxmlformats.org/officeDocument/2006/relationships/image" Target="../media/image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19.png"/><Relationship Id="rId5" Type="http://schemas.openxmlformats.org/officeDocument/2006/relationships/image" Target="../media/image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image" Target="../media/image19.png"/><Relationship Id="rId5" Type="http://schemas.openxmlformats.org/officeDocument/2006/relationships/image" Target="../media/image20.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hyperlink" Target="https://confluence.ihtsdotools.org/display/WIPURI/2.10+URIs+for+Language+Instances"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pic>
        <p:nvPicPr>
          <p:cNvPr id="116" name="Google Shape;116;p20"/>
          <p:cNvPicPr preferRelativeResize="0"/>
          <p:nvPr/>
        </p:nvPicPr>
        <p:blipFill>
          <a:blip r:embed="rId3">
            <a:alphaModFix/>
          </a:blip>
          <a:stretch>
            <a:fillRect/>
          </a:stretch>
        </p:blipFill>
        <p:spPr>
          <a:xfrm>
            <a:off x="6805064" y="3264967"/>
            <a:ext cx="5386926" cy="3593031"/>
          </a:xfrm>
          <a:prstGeom prst="rect">
            <a:avLst/>
          </a:prstGeom>
          <a:noFill/>
          <a:ln>
            <a:noFill/>
          </a:ln>
        </p:spPr>
      </p:pic>
      <p:pic>
        <p:nvPicPr>
          <p:cNvPr id="117" name="Google Shape;117;p20"/>
          <p:cNvPicPr preferRelativeResize="0"/>
          <p:nvPr/>
        </p:nvPicPr>
        <p:blipFill rotWithShape="1">
          <a:blip r:embed="rId4">
            <a:alphaModFix/>
          </a:blip>
          <a:srcRect t="6463"/>
          <a:stretch/>
        </p:blipFill>
        <p:spPr>
          <a:xfrm>
            <a:off x="4064263" y="1"/>
            <a:ext cx="4063475" cy="2286000"/>
          </a:xfrm>
          <a:prstGeom prst="rect">
            <a:avLst/>
          </a:prstGeom>
          <a:noFill/>
          <a:ln>
            <a:noFill/>
          </a:ln>
        </p:spPr>
      </p:pic>
      <p:pic>
        <p:nvPicPr>
          <p:cNvPr id="118" name="Google Shape;118;p20" descr="A picture containing text, swimming, ocean floor&#10;&#10;Description automatically generated"/>
          <p:cNvPicPr preferRelativeResize="0">
            <a:picLocks noGrp="1"/>
          </p:cNvPicPr>
          <p:nvPr>
            <p:ph type="pic" idx="4"/>
          </p:nvPr>
        </p:nvPicPr>
        <p:blipFill rotWithShape="1">
          <a:blip r:embed="rId5">
            <a:alphaModFix/>
          </a:blip>
          <a:srcRect t="4210" b="4209"/>
          <a:stretch/>
        </p:blipFill>
        <p:spPr>
          <a:xfrm>
            <a:off x="8128000" y="0"/>
            <a:ext cx="4064000" cy="2286000"/>
          </a:xfrm>
          <a:prstGeom prst="rect">
            <a:avLst/>
          </a:prstGeom>
          <a:noFill/>
          <a:ln>
            <a:noFill/>
          </a:ln>
        </p:spPr>
      </p:pic>
      <p:pic>
        <p:nvPicPr>
          <p:cNvPr id="119" name="Google Shape;119;p20"/>
          <p:cNvPicPr preferRelativeResize="0">
            <a:picLocks noGrp="1"/>
          </p:cNvPicPr>
          <p:nvPr>
            <p:ph type="pic" idx="6"/>
          </p:nvPr>
        </p:nvPicPr>
        <p:blipFill rotWithShape="1">
          <a:blip r:embed="rId6">
            <a:alphaModFix/>
          </a:blip>
          <a:srcRect t="17082" b="17080"/>
          <a:stretch/>
        </p:blipFill>
        <p:spPr>
          <a:xfrm>
            <a:off x="0" y="4572000"/>
            <a:ext cx="6805613" cy="2286000"/>
          </a:xfrm>
          <a:prstGeom prst="rect">
            <a:avLst/>
          </a:prstGeom>
          <a:noFill/>
          <a:ln>
            <a:noFill/>
          </a:ln>
        </p:spPr>
      </p:pic>
      <p:sp>
        <p:nvSpPr>
          <p:cNvPr id="120" name="Google Shape;120;p20"/>
          <p:cNvSpPr/>
          <p:nvPr/>
        </p:nvSpPr>
        <p:spPr>
          <a:xfrm>
            <a:off x="-1" y="4572000"/>
            <a:ext cx="6805084" cy="2286000"/>
          </a:xfrm>
          <a:prstGeom prst="rect">
            <a:avLst/>
          </a:prstGeom>
          <a:solidFill>
            <a:schemeClr val="accent1">
              <a:alpha val="6941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1"/>
              <a:buFont typeface="Arial"/>
              <a:buNone/>
            </a:pPr>
            <a:endParaRPr sz="1351" b="0" i="0" u="none" strike="noStrike" cap="none">
              <a:solidFill>
                <a:schemeClr val="lt1"/>
              </a:solidFill>
              <a:latin typeface="Calibri"/>
              <a:ea typeface="Calibri"/>
              <a:cs typeface="Calibri"/>
              <a:sym typeface="Calibri"/>
            </a:endParaRPr>
          </a:p>
        </p:txBody>
      </p:sp>
      <p:sp>
        <p:nvSpPr>
          <p:cNvPr id="121" name="Google Shape;121;p20"/>
          <p:cNvSpPr/>
          <p:nvPr/>
        </p:nvSpPr>
        <p:spPr>
          <a:xfrm>
            <a:off x="8128000" y="0"/>
            <a:ext cx="4064000" cy="2040467"/>
          </a:xfrm>
          <a:prstGeom prst="rect">
            <a:avLst/>
          </a:prstGeom>
          <a:solidFill>
            <a:schemeClr val="accent1">
              <a:alpha val="6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1"/>
              <a:buFont typeface="Arial"/>
              <a:buNone/>
            </a:pPr>
            <a:endParaRPr sz="1351" b="0" i="0" u="none" strike="noStrike" cap="none">
              <a:solidFill>
                <a:schemeClr val="lt1"/>
              </a:solidFill>
              <a:latin typeface="Calibri"/>
              <a:ea typeface="Calibri"/>
              <a:cs typeface="Calibri"/>
              <a:sym typeface="Calibri"/>
            </a:endParaRPr>
          </a:p>
        </p:txBody>
      </p:sp>
      <p:sp>
        <p:nvSpPr>
          <p:cNvPr id="122" name="Google Shape;122;p20"/>
          <p:cNvSpPr txBox="1"/>
          <p:nvPr/>
        </p:nvSpPr>
        <p:spPr>
          <a:xfrm>
            <a:off x="8442809" y="666632"/>
            <a:ext cx="34344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Clr>
                <a:srgbClr val="000000"/>
              </a:buClr>
              <a:buSzPts val="3600"/>
              <a:buFont typeface="Arial"/>
              <a:buNone/>
            </a:pPr>
            <a:r>
              <a:rPr lang="en-CA" sz="3200">
                <a:solidFill>
                  <a:schemeClr val="lt1"/>
                </a:solidFill>
                <a:latin typeface="Mulish Light"/>
                <a:ea typeface="Mulish Light"/>
                <a:cs typeface="Mulish Light"/>
                <a:sym typeface="Mulish Light"/>
              </a:rPr>
              <a:t>Lisbon</a:t>
            </a:r>
            <a:r>
              <a:rPr lang="en-CA" sz="3200" i="0" u="none" strike="noStrike" cap="none">
                <a:solidFill>
                  <a:schemeClr val="lt1"/>
                </a:solidFill>
                <a:latin typeface="Mulish Light"/>
                <a:ea typeface="Mulish Light"/>
                <a:cs typeface="Mulish Light"/>
                <a:sym typeface="Mulish Light"/>
              </a:rPr>
              <a:t>, </a:t>
            </a:r>
            <a:r>
              <a:rPr lang="en-CA" sz="3200">
                <a:solidFill>
                  <a:schemeClr val="lt1"/>
                </a:solidFill>
                <a:latin typeface="Mulish Light"/>
                <a:ea typeface="Mulish Light"/>
                <a:cs typeface="Mulish Light"/>
                <a:sym typeface="Mulish Light"/>
              </a:rPr>
              <a:t>Portugal</a:t>
            </a:r>
            <a:endParaRPr sz="3200" i="0" u="none" strike="noStrike" cap="none">
              <a:solidFill>
                <a:schemeClr val="lt1"/>
              </a:solidFill>
              <a:latin typeface="Mulish Light"/>
              <a:ea typeface="Mulish Light"/>
              <a:cs typeface="Mulish Light"/>
              <a:sym typeface="Mulish Light"/>
            </a:endParaRPr>
          </a:p>
        </p:txBody>
      </p:sp>
      <p:pic>
        <p:nvPicPr>
          <p:cNvPr id="123" name="Google Shape;123;p20"/>
          <p:cNvPicPr preferRelativeResize="0">
            <a:picLocks noGrp="1"/>
          </p:cNvPicPr>
          <p:nvPr>
            <p:ph type="pic" idx="2"/>
          </p:nvPr>
        </p:nvPicPr>
        <p:blipFill rotWithShape="1">
          <a:blip r:embed="rId7">
            <a:alphaModFix/>
          </a:blip>
          <a:srcRect/>
          <a:stretch/>
        </p:blipFill>
        <p:spPr>
          <a:xfrm>
            <a:off x="0" y="0"/>
            <a:ext cx="4064000" cy="2286000"/>
          </a:xfrm>
          <a:prstGeom prst="rect">
            <a:avLst/>
          </a:prstGeom>
          <a:noFill/>
          <a:ln>
            <a:noFill/>
          </a:ln>
        </p:spPr>
      </p:pic>
      <p:sp>
        <p:nvSpPr>
          <p:cNvPr id="124" name="Google Shape;124;p20"/>
          <p:cNvSpPr/>
          <p:nvPr/>
        </p:nvSpPr>
        <p:spPr>
          <a:xfrm>
            <a:off x="529" y="0"/>
            <a:ext cx="4063471" cy="2286000"/>
          </a:xfrm>
          <a:prstGeom prst="rect">
            <a:avLst/>
          </a:prstGeom>
          <a:solidFill>
            <a:schemeClr val="accent1">
              <a:alpha val="6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1"/>
              <a:buFont typeface="Arial"/>
              <a:buNone/>
            </a:pPr>
            <a:endParaRPr sz="1351" b="0" i="0" u="none" strike="noStrike" cap="none">
              <a:solidFill>
                <a:schemeClr val="lt1"/>
              </a:solidFill>
              <a:latin typeface="Calibri"/>
              <a:ea typeface="Calibri"/>
              <a:cs typeface="Calibri"/>
              <a:sym typeface="Calibri"/>
            </a:endParaRPr>
          </a:p>
        </p:txBody>
      </p:sp>
      <p:pic>
        <p:nvPicPr>
          <p:cNvPr id="125" name="Google Shape;125;p20"/>
          <p:cNvPicPr preferRelativeResize="0"/>
          <p:nvPr/>
        </p:nvPicPr>
        <p:blipFill rotWithShape="1">
          <a:blip r:embed="rId8">
            <a:alphaModFix/>
          </a:blip>
          <a:srcRect/>
          <a:stretch/>
        </p:blipFill>
        <p:spPr>
          <a:xfrm>
            <a:off x="541497" y="407676"/>
            <a:ext cx="3069901" cy="1364400"/>
          </a:xfrm>
          <a:prstGeom prst="rect">
            <a:avLst/>
          </a:prstGeom>
          <a:noFill/>
          <a:ln>
            <a:noFill/>
          </a:ln>
        </p:spPr>
      </p:pic>
      <p:sp>
        <p:nvSpPr>
          <p:cNvPr id="126" name="Google Shape;126;p20"/>
          <p:cNvSpPr txBox="1"/>
          <p:nvPr/>
        </p:nvSpPr>
        <p:spPr>
          <a:xfrm>
            <a:off x="276090" y="6383375"/>
            <a:ext cx="7575819"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CA" sz="1000" b="0" i="0" u="none" strike="noStrike" cap="none">
                <a:solidFill>
                  <a:schemeClr val="lt1"/>
                </a:solidFill>
                <a:latin typeface="Mulish"/>
                <a:ea typeface="Mulish"/>
                <a:cs typeface="Mulish"/>
                <a:sym typeface="Mulish"/>
              </a:rPr>
              <a:t>snomedexpo.org  |   linkedin.com/company/ihtsdo   |   twitter.com/snomedct   |   youtube.com/c/ihtsdoorg</a:t>
            </a:r>
            <a:endParaRPr sz="1400" b="0" i="0" u="none" strike="noStrike" cap="none">
              <a:solidFill>
                <a:srgbClr val="000000"/>
              </a:solidFill>
              <a:latin typeface="Arial"/>
              <a:ea typeface="Arial"/>
              <a:cs typeface="Arial"/>
              <a:sym typeface="Arial"/>
            </a:endParaRPr>
          </a:p>
        </p:txBody>
      </p:sp>
      <p:sp>
        <p:nvSpPr>
          <p:cNvPr id="127" name="Google Shape;127;p20"/>
          <p:cNvSpPr/>
          <p:nvPr/>
        </p:nvSpPr>
        <p:spPr>
          <a:xfrm>
            <a:off x="4067994" y="12650"/>
            <a:ext cx="4063500" cy="2270400"/>
          </a:xfrm>
          <a:prstGeom prst="rect">
            <a:avLst/>
          </a:prstGeom>
          <a:solidFill>
            <a:srgbClr val="CCCCCC">
              <a:alpha val="56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0"/>
          <p:cNvSpPr/>
          <p:nvPr/>
        </p:nvSpPr>
        <p:spPr>
          <a:xfrm>
            <a:off x="525" y="2293788"/>
            <a:ext cx="6241500" cy="2270400"/>
          </a:xfrm>
          <a:prstGeom prst="rect">
            <a:avLst/>
          </a:prstGeom>
          <a:solidFill>
            <a:srgbClr val="CCCCCC">
              <a:alpha val="5686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0"/>
          <p:cNvSpPr/>
          <p:nvPr/>
        </p:nvSpPr>
        <p:spPr>
          <a:xfrm>
            <a:off x="6805025" y="4562306"/>
            <a:ext cx="5386800" cy="2286000"/>
          </a:xfrm>
          <a:prstGeom prst="rect">
            <a:avLst/>
          </a:prstGeom>
          <a:solidFill>
            <a:srgbClr val="CCCCCC">
              <a:alpha val="56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0"/>
          <p:cNvSpPr/>
          <p:nvPr/>
        </p:nvSpPr>
        <p:spPr>
          <a:xfrm>
            <a:off x="6051552" y="1873251"/>
            <a:ext cx="6140400" cy="2959200"/>
          </a:xfrm>
          <a:prstGeom prst="rect">
            <a:avLst/>
          </a:prstGeom>
          <a:solidFill>
            <a:schemeClr val="lt1"/>
          </a:solidFill>
          <a:ln>
            <a:noFill/>
          </a:ln>
          <a:effectLst>
            <a:outerShdw blurRad="444500" sx="102000" sy="102000" algn="ctr" rotWithShape="0">
              <a:srgbClr val="000000">
                <a:alpha val="5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1"/>
              <a:buFont typeface="Arial"/>
              <a:buNone/>
            </a:pPr>
            <a:endParaRPr sz="1351" b="0" i="0" u="none" strike="noStrike" cap="none">
              <a:solidFill>
                <a:schemeClr val="lt1"/>
              </a:solidFill>
              <a:latin typeface="Calibri"/>
              <a:ea typeface="Calibri"/>
              <a:cs typeface="Calibri"/>
              <a:sym typeface="Calibri"/>
            </a:endParaRPr>
          </a:p>
        </p:txBody>
      </p:sp>
      <p:sp>
        <p:nvSpPr>
          <p:cNvPr id="131" name="Google Shape;131;p20"/>
          <p:cNvSpPr txBox="1"/>
          <p:nvPr/>
        </p:nvSpPr>
        <p:spPr>
          <a:xfrm>
            <a:off x="6582834" y="2286709"/>
            <a:ext cx="5077800" cy="1077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CA" sz="3200">
                <a:solidFill>
                  <a:schemeClr val="accent1"/>
                </a:solidFill>
                <a:latin typeface="Mulish"/>
                <a:ea typeface="Mulish"/>
                <a:cs typeface="Mulish"/>
                <a:sym typeface="Mulish"/>
              </a:rPr>
              <a:t>SNOMED Languages Project Group (SLPG)</a:t>
            </a:r>
            <a:endParaRPr sz="3200" b="0" i="0" u="none" strike="noStrike" cap="none">
              <a:solidFill>
                <a:schemeClr val="accent1"/>
              </a:solidFill>
              <a:latin typeface="Mulish"/>
              <a:ea typeface="Mulish"/>
              <a:cs typeface="Mulish"/>
              <a:sym typeface="Mulish"/>
            </a:endParaRPr>
          </a:p>
        </p:txBody>
      </p:sp>
      <p:sp>
        <p:nvSpPr>
          <p:cNvPr id="132" name="Google Shape;132;p20"/>
          <p:cNvSpPr txBox="1"/>
          <p:nvPr/>
        </p:nvSpPr>
        <p:spPr>
          <a:xfrm>
            <a:off x="6582825" y="3545425"/>
            <a:ext cx="5529000" cy="369300"/>
          </a:xfrm>
          <a:prstGeom prst="rect">
            <a:avLst/>
          </a:prstGeom>
          <a:noFill/>
          <a:ln>
            <a:noFill/>
          </a:ln>
        </p:spPr>
        <p:txBody>
          <a:bodyPr spcFirstLastPara="1" wrap="square" lIns="91425" tIns="45700" rIns="91425" bIns="45700" anchor="t" anchorCtr="0">
            <a:spAutoFit/>
          </a:bodyPr>
          <a:lstStyle/>
          <a:p>
            <a:pPr marL="0" marR="0" lvl="0" indent="0" algn="just" rtl="0">
              <a:lnSpc>
                <a:spcPct val="150000"/>
              </a:lnSpc>
              <a:spcBef>
                <a:spcPts val="0"/>
              </a:spcBef>
              <a:spcAft>
                <a:spcPts val="0"/>
              </a:spcAft>
              <a:buClr>
                <a:srgbClr val="000000"/>
              </a:buClr>
              <a:buSzPts val="1800"/>
              <a:buFont typeface="Arial"/>
              <a:buNone/>
            </a:pPr>
            <a:r>
              <a:rPr lang="en-CA" sz="1800">
                <a:solidFill>
                  <a:srgbClr val="7F7F7F"/>
                </a:solidFill>
                <a:latin typeface="Mulish Light"/>
                <a:ea typeface="Mulish Light"/>
                <a:cs typeface="Mulish Light"/>
                <a:sym typeface="Mulish Light"/>
              </a:rPr>
              <a:t>Sunday 25 September 2022, 17:00-18:30 (Lisbon)</a:t>
            </a:r>
            <a:endParaRPr sz="1800" i="0" u="none" strike="noStrike" cap="none">
              <a:solidFill>
                <a:srgbClr val="7F7F7F"/>
              </a:solidFill>
              <a:latin typeface="Mulish Light"/>
              <a:ea typeface="Mulish Light"/>
              <a:cs typeface="Mulish Light"/>
              <a:sym typeface="Mulish Light"/>
            </a:endParaRPr>
          </a:p>
        </p:txBody>
      </p:sp>
      <p:sp>
        <p:nvSpPr>
          <p:cNvPr id="133" name="Google Shape;133;p20"/>
          <p:cNvSpPr txBox="1"/>
          <p:nvPr/>
        </p:nvSpPr>
        <p:spPr>
          <a:xfrm>
            <a:off x="6582834" y="4078818"/>
            <a:ext cx="5202900" cy="369300"/>
          </a:xfrm>
          <a:prstGeom prst="rect">
            <a:avLst/>
          </a:prstGeom>
          <a:noFill/>
          <a:ln>
            <a:noFill/>
          </a:ln>
        </p:spPr>
        <p:txBody>
          <a:bodyPr spcFirstLastPara="1" wrap="square" lIns="91425" tIns="45700" rIns="91425" bIns="45700" anchor="t" anchorCtr="0">
            <a:spAutoFit/>
          </a:bodyPr>
          <a:lstStyle/>
          <a:p>
            <a:pPr marL="0" marR="0" lvl="0" indent="0" algn="just" rtl="0">
              <a:lnSpc>
                <a:spcPct val="150000"/>
              </a:lnSpc>
              <a:spcBef>
                <a:spcPts val="0"/>
              </a:spcBef>
              <a:spcAft>
                <a:spcPts val="0"/>
              </a:spcAft>
              <a:buClr>
                <a:srgbClr val="000000"/>
              </a:buClr>
              <a:buSzPts val="1800"/>
              <a:buFont typeface="Arial"/>
              <a:buNone/>
            </a:pPr>
            <a:r>
              <a:rPr lang="en-CA" sz="1800">
                <a:solidFill>
                  <a:srgbClr val="7F7F7F"/>
                </a:solidFill>
                <a:latin typeface="Mulish Light"/>
                <a:ea typeface="Mulish Light"/>
                <a:cs typeface="Mulish Light"/>
                <a:sym typeface="Mulish Light"/>
              </a:rPr>
              <a:t>Chair: Linda Bird</a:t>
            </a:r>
            <a:endParaRPr sz="1800" i="0" u="none" strike="noStrike" cap="none">
              <a:solidFill>
                <a:srgbClr val="7F7F7F"/>
              </a:solidFill>
              <a:latin typeface="Mulish Light"/>
              <a:ea typeface="Mulish Light"/>
              <a:cs typeface="Mulish Light"/>
              <a:sym typeface="Mulish Light"/>
            </a:endParaRPr>
          </a:p>
        </p:txBody>
      </p:sp>
      <p:pic>
        <p:nvPicPr>
          <p:cNvPr id="134" name="Google Shape;134;p20"/>
          <p:cNvPicPr preferRelativeResize="0"/>
          <p:nvPr/>
        </p:nvPicPr>
        <p:blipFill rotWithShape="1">
          <a:blip r:embed="rId9">
            <a:alphaModFix/>
          </a:blip>
          <a:srcRect t="21177" b="22649"/>
          <a:stretch/>
        </p:blipFill>
        <p:spPr>
          <a:xfrm>
            <a:off x="525" y="2293800"/>
            <a:ext cx="6051024" cy="2268501"/>
          </a:xfrm>
          <a:prstGeom prst="rect">
            <a:avLst/>
          </a:prstGeom>
          <a:noFill/>
          <a:ln>
            <a:noFill/>
          </a:ln>
        </p:spPr>
      </p:pic>
      <p:sp>
        <p:nvSpPr>
          <p:cNvPr id="135" name="Google Shape;135;p20"/>
          <p:cNvSpPr/>
          <p:nvPr/>
        </p:nvSpPr>
        <p:spPr>
          <a:xfrm>
            <a:off x="0" y="2293800"/>
            <a:ext cx="6051000" cy="2268600"/>
          </a:xfrm>
          <a:prstGeom prst="rect">
            <a:avLst/>
          </a:prstGeom>
          <a:solidFill>
            <a:srgbClr val="CCCCCC">
              <a:alpha val="56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grpSp>
        <p:nvGrpSpPr>
          <p:cNvPr id="398" name="Google Shape;398;p30"/>
          <p:cNvGrpSpPr/>
          <p:nvPr/>
        </p:nvGrpSpPr>
        <p:grpSpPr>
          <a:xfrm>
            <a:off x="292050" y="1377775"/>
            <a:ext cx="6811800" cy="5011425"/>
            <a:chOff x="520650" y="1301575"/>
            <a:chExt cx="6811800" cy="5011425"/>
          </a:xfrm>
        </p:grpSpPr>
        <p:sp>
          <p:nvSpPr>
            <p:cNvPr id="399" name="Google Shape;399;p30"/>
            <p:cNvSpPr/>
            <p:nvPr/>
          </p:nvSpPr>
          <p:spPr>
            <a:xfrm>
              <a:off x="520650" y="5045800"/>
              <a:ext cx="3240000" cy="12672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0"/>
            <p:cNvSpPr/>
            <p:nvPr/>
          </p:nvSpPr>
          <p:spPr>
            <a:xfrm>
              <a:off x="520650" y="3841100"/>
              <a:ext cx="4492800" cy="12672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0"/>
            <p:cNvSpPr/>
            <p:nvPr/>
          </p:nvSpPr>
          <p:spPr>
            <a:xfrm>
              <a:off x="520650" y="2579488"/>
              <a:ext cx="5634300" cy="12672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0"/>
            <p:cNvSpPr/>
            <p:nvPr/>
          </p:nvSpPr>
          <p:spPr>
            <a:xfrm>
              <a:off x="520650" y="1301575"/>
              <a:ext cx="6811800" cy="12891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3" name="Google Shape;403;p30"/>
          <p:cNvGrpSpPr/>
          <p:nvPr/>
        </p:nvGrpSpPr>
        <p:grpSpPr>
          <a:xfrm>
            <a:off x="3456475" y="1386700"/>
            <a:ext cx="7980900" cy="5002500"/>
            <a:chOff x="3761275" y="1310500"/>
            <a:chExt cx="7980900" cy="5002500"/>
          </a:xfrm>
        </p:grpSpPr>
        <p:sp>
          <p:nvSpPr>
            <p:cNvPr id="404" name="Google Shape;404;p30"/>
            <p:cNvSpPr/>
            <p:nvPr/>
          </p:nvSpPr>
          <p:spPr>
            <a:xfrm rot="10800000">
              <a:off x="7433575" y="1310500"/>
              <a:ext cx="4308600" cy="12909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0"/>
            <p:cNvSpPr/>
            <p:nvPr/>
          </p:nvSpPr>
          <p:spPr>
            <a:xfrm rot="10800000">
              <a:off x="6107875" y="2540375"/>
              <a:ext cx="5634300" cy="12672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0"/>
            <p:cNvSpPr/>
            <p:nvPr/>
          </p:nvSpPr>
          <p:spPr>
            <a:xfrm rot="10800000">
              <a:off x="4930375" y="3731250"/>
              <a:ext cx="6811800" cy="13344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0"/>
            <p:cNvSpPr/>
            <p:nvPr/>
          </p:nvSpPr>
          <p:spPr>
            <a:xfrm rot="10800000">
              <a:off x="3761275" y="5045800"/>
              <a:ext cx="7980900" cy="12672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8" name="Google Shape;408;p30"/>
          <p:cNvGrpSpPr/>
          <p:nvPr/>
        </p:nvGrpSpPr>
        <p:grpSpPr>
          <a:xfrm>
            <a:off x="1913850" y="984063"/>
            <a:ext cx="6682513" cy="5552863"/>
            <a:chOff x="2218650" y="984063"/>
            <a:chExt cx="6682513" cy="5552863"/>
          </a:xfrm>
        </p:grpSpPr>
        <p:grpSp>
          <p:nvGrpSpPr>
            <p:cNvPr id="409" name="Google Shape;409;p30"/>
            <p:cNvGrpSpPr/>
            <p:nvPr/>
          </p:nvGrpSpPr>
          <p:grpSpPr>
            <a:xfrm>
              <a:off x="3461250" y="984063"/>
              <a:ext cx="5439913" cy="5506662"/>
              <a:chOff x="3461250" y="984063"/>
              <a:chExt cx="5439913" cy="5506662"/>
            </a:xfrm>
          </p:grpSpPr>
          <p:pic>
            <p:nvPicPr>
              <p:cNvPr id="410" name="Google Shape;410;p30"/>
              <p:cNvPicPr preferRelativeResize="0"/>
              <p:nvPr/>
            </p:nvPicPr>
            <p:blipFill rotWithShape="1">
              <a:blip r:embed="rId3">
                <a:alphaModFix/>
              </a:blip>
              <a:srcRect t="34969" b="17794"/>
              <a:stretch/>
            </p:blipFill>
            <p:spPr>
              <a:xfrm>
                <a:off x="3461250" y="3483038"/>
                <a:ext cx="2949975" cy="3007687"/>
              </a:xfrm>
              <a:prstGeom prst="rect">
                <a:avLst/>
              </a:prstGeom>
              <a:noFill/>
              <a:ln>
                <a:noFill/>
              </a:ln>
            </p:spPr>
          </p:pic>
          <p:pic>
            <p:nvPicPr>
              <p:cNvPr id="411" name="Google Shape;411;p30"/>
              <p:cNvPicPr preferRelativeResize="0"/>
              <p:nvPr/>
            </p:nvPicPr>
            <p:blipFill rotWithShape="1">
              <a:blip r:embed="rId3">
                <a:alphaModFix/>
              </a:blip>
              <a:srcRect t="34969" b="17794"/>
              <a:stretch/>
            </p:blipFill>
            <p:spPr>
              <a:xfrm>
                <a:off x="5951188" y="984063"/>
                <a:ext cx="2949975" cy="3007687"/>
              </a:xfrm>
              <a:prstGeom prst="rect">
                <a:avLst/>
              </a:prstGeom>
              <a:noFill/>
              <a:ln>
                <a:noFill/>
              </a:ln>
            </p:spPr>
          </p:pic>
        </p:grpSp>
        <p:pic>
          <p:nvPicPr>
            <p:cNvPr id="412" name="Google Shape;412;p30"/>
            <p:cNvPicPr preferRelativeResize="0"/>
            <p:nvPr/>
          </p:nvPicPr>
          <p:blipFill rotWithShape="1">
            <a:blip r:embed="rId3">
              <a:alphaModFix/>
            </a:blip>
            <a:srcRect t="38724" b="57881"/>
            <a:stretch/>
          </p:blipFill>
          <p:spPr>
            <a:xfrm rot="10800000">
              <a:off x="2218650" y="6320776"/>
              <a:ext cx="2949975" cy="216150"/>
            </a:xfrm>
            <a:prstGeom prst="rect">
              <a:avLst/>
            </a:prstGeom>
            <a:noFill/>
            <a:ln>
              <a:noFill/>
            </a:ln>
          </p:spPr>
        </p:pic>
      </p:grpSp>
      <p:sp>
        <p:nvSpPr>
          <p:cNvPr id="413" name="Google Shape;413;p30"/>
          <p:cNvSpPr txBox="1">
            <a:spLocks noGrp="1"/>
          </p:cNvSpPr>
          <p:nvPr>
            <p:ph type="title" idx="4294967295"/>
          </p:nvPr>
        </p:nvSpPr>
        <p:spPr>
          <a:xfrm>
            <a:off x="1178550" y="80500"/>
            <a:ext cx="9028800" cy="940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CA" sz="2900" b="1">
                <a:solidFill>
                  <a:srgbClr val="666666"/>
                </a:solidFill>
              </a:rPr>
              <a:t>Approaches to Ensuring “Safe” Postcoordination </a:t>
            </a:r>
            <a:endParaRPr sz="2900" b="1">
              <a:solidFill>
                <a:srgbClr val="666666"/>
              </a:solidFill>
            </a:endParaRPr>
          </a:p>
        </p:txBody>
      </p:sp>
      <p:sp>
        <p:nvSpPr>
          <p:cNvPr id="414" name="Google Shape;414;p30"/>
          <p:cNvSpPr txBox="1"/>
          <p:nvPr/>
        </p:nvSpPr>
        <p:spPr>
          <a:xfrm>
            <a:off x="3518650" y="6057675"/>
            <a:ext cx="1957200" cy="738900"/>
          </a:xfrm>
          <a:prstGeom prst="rect">
            <a:avLst/>
          </a:prstGeom>
          <a:solidFill>
            <a:srgbClr val="FFFFFF"/>
          </a:solidFill>
          <a:ln w="9525" cap="flat" cmpd="sng">
            <a:solidFill>
              <a:srgbClr val="6FA8DC"/>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CA" sz="1800" b="1">
                <a:solidFill>
                  <a:srgbClr val="6FA8DC"/>
                </a:solidFill>
                <a:latin typeface="Calibri"/>
                <a:ea typeface="Calibri"/>
                <a:cs typeface="Calibri"/>
                <a:sym typeface="Calibri"/>
              </a:rPr>
              <a:t>Client does the “heavy lifting”</a:t>
            </a:r>
            <a:endParaRPr sz="1800" b="1">
              <a:solidFill>
                <a:srgbClr val="6FA8DC"/>
              </a:solidFill>
              <a:latin typeface="Calibri"/>
              <a:ea typeface="Calibri"/>
              <a:cs typeface="Calibri"/>
              <a:sym typeface="Calibri"/>
            </a:endParaRPr>
          </a:p>
        </p:txBody>
      </p:sp>
      <p:sp>
        <p:nvSpPr>
          <p:cNvPr id="415" name="Google Shape;415;p30"/>
          <p:cNvSpPr txBox="1"/>
          <p:nvPr/>
        </p:nvSpPr>
        <p:spPr>
          <a:xfrm>
            <a:off x="4444650" y="752150"/>
            <a:ext cx="2496600" cy="738900"/>
          </a:xfrm>
          <a:prstGeom prst="rect">
            <a:avLst/>
          </a:prstGeom>
          <a:solidFill>
            <a:schemeClr val="lt1"/>
          </a:solidFill>
          <a:ln w="9525" cap="flat" cmpd="sng">
            <a:solidFill>
              <a:srgbClr val="6AA84F"/>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CA" sz="1800" b="1">
                <a:solidFill>
                  <a:srgbClr val="93C47D"/>
                </a:solidFill>
                <a:latin typeface="Calibri"/>
                <a:ea typeface="Calibri"/>
                <a:cs typeface="Calibri"/>
                <a:sym typeface="Calibri"/>
              </a:rPr>
              <a:t>TS is generic to</a:t>
            </a:r>
            <a:endParaRPr sz="1800" b="1">
              <a:solidFill>
                <a:srgbClr val="93C47D"/>
              </a:solidFill>
              <a:latin typeface="Calibri"/>
              <a:ea typeface="Calibri"/>
              <a:cs typeface="Calibri"/>
              <a:sym typeface="Calibri"/>
            </a:endParaRPr>
          </a:p>
          <a:p>
            <a:pPr marL="0" lvl="0" indent="0" algn="ctr" rtl="0">
              <a:spcBef>
                <a:spcPts val="0"/>
              </a:spcBef>
              <a:spcAft>
                <a:spcPts val="0"/>
              </a:spcAft>
              <a:buNone/>
            </a:pPr>
            <a:r>
              <a:rPr lang="en-CA" sz="1800" b="1">
                <a:solidFill>
                  <a:srgbClr val="93C47D"/>
                </a:solidFill>
                <a:latin typeface="Calibri"/>
                <a:ea typeface="Calibri"/>
                <a:cs typeface="Calibri"/>
                <a:sym typeface="Calibri"/>
              </a:rPr>
              <a:t> ensure flexibility</a:t>
            </a:r>
            <a:endParaRPr sz="1800" b="1">
              <a:solidFill>
                <a:srgbClr val="93C47D"/>
              </a:solidFill>
              <a:latin typeface="Calibri"/>
              <a:ea typeface="Calibri"/>
              <a:cs typeface="Calibri"/>
              <a:sym typeface="Calibri"/>
            </a:endParaRPr>
          </a:p>
        </p:txBody>
      </p:sp>
      <p:sp>
        <p:nvSpPr>
          <p:cNvPr id="416" name="Google Shape;416;p30"/>
          <p:cNvSpPr txBox="1"/>
          <p:nvPr/>
        </p:nvSpPr>
        <p:spPr>
          <a:xfrm>
            <a:off x="8497975" y="752150"/>
            <a:ext cx="1998300" cy="738900"/>
          </a:xfrm>
          <a:prstGeom prst="rect">
            <a:avLst/>
          </a:prstGeom>
          <a:solidFill>
            <a:srgbClr val="FFFFFF"/>
          </a:solidFill>
          <a:ln w="9525" cap="flat" cmpd="sng">
            <a:solidFill>
              <a:srgbClr val="6FA8DC"/>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CA" sz="1800" b="1">
                <a:solidFill>
                  <a:srgbClr val="6FA8DC"/>
                </a:solidFill>
                <a:latin typeface="Calibri"/>
                <a:ea typeface="Calibri"/>
                <a:cs typeface="Calibri"/>
                <a:sym typeface="Calibri"/>
              </a:rPr>
              <a:t>Client determines its own risk profile</a:t>
            </a:r>
            <a:endParaRPr sz="1800" b="1">
              <a:solidFill>
                <a:srgbClr val="6FA8DC"/>
              </a:solidFill>
              <a:latin typeface="Calibri"/>
              <a:ea typeface="Calibri"/>
              <a:cs typeface="Calibri"/>
              <a:sym typeface="Calibri"/>
            </a:endParaRPr>
          </a:p>
        </p:txBody>
      </p:sp>
      <p:sp>
        <p:nvSpPr>
          <p:cNvPr id="417" name="Google Shape;417;p30"/>
          <p:cNvSpPr txBox="1"/>
          <p:nvPr/>
        </p:nvSpPr>
        <p:spPr>
          <a:xfrm>
            <a:off x="119800" y="6057678"/>
            <a:ext cx="2124000" cy="738900"/>
          </a:xfrm>
          <a:prstGeom prst="rect">
            <a:avLst/>
          </a:prstGeom>
          <a:solidFill>
            <a:srgbClr val="FFFFFF"/>
          </a:solidFill>
          <a:ln w="9525" cap="flat" cmpd="sng">
            <a:solidFill>
              <a:srgbClr val="93C47D"/>
            </a:solidFill>
            <a:prstDash val="solid"/>
            <a:round/>
            <a:headEnd type="none" w="sm" len="sm"/>
            <a:tailEnd type="none" w="sm" len="sm"/>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CA" sz="1800" b="1">
                <a:solidFill>
                  <a:srgbClr val="93C47D"/>
                </a:solidFill>
                <a:latin typeface="Calibri"/>
                <a:ea typeface="Calibri"/>
                <a:cs typeface="Calibri"/>
                <a:sym typeface="Calibri"/>
              </a:rPr>
              <a:t>TS is restricted to</a:t>
            </a:r>
            <a:endParaRPr sz="1800" b="1">
              <a:solidFill>
                <a:srgbClr val="93C47D"/>
              </a:solidFill>
              <a:latin typeface="Calibri"/>
              <a:ea typeface="Calibri"/>
              <a:cs typeface="Calibri"/>
              <a:sym typeface="Calibri"/>
            </a:endParaRPr>
          </a:p>
          <a:p>
            <a:pPr marL="0" marR="0" lvl="0" indent="0" algn="ctr" rtl="0">
              <a:lnSpc>
                <a:spcPct val="100000"/>
              </a:lnSpc>
              <a:spcBef>
                <a:spcPts val="0"/>
              </a:spcBef>
              <a:spcAft>
                <a:spcPts val="0"/>
              </a:spcAft>
              <a:buNone/>
            </a:pPr>
            <a:r>
              <a:rPr lang="en-CA" sz="1800" b="1">
                <a:solidFill>
                  <a:srgbClr val="93C47D"/>
                </a:solidFill>
                <a:latin typeface="Calibri"/>
                <a:ea typeface="Calibri"/>
                <a:cs typeface="Calibri"/>
                <a:sym typeface="Calibri"/>
              </a:rPr>
              <a:t> ensure safety </a:t>
            </a:r>
            <a:endParaRPr sz="1800" b="1">
              <a:solidFill>
                <a:srgbClr val="93C47D"/>
              </a:solidFill>
              <a:latin typeface="Calibri"/>
              <a:ea typeface="Calibri"/>
              <a:cs typeface="Calibri"/>
              <a:sym typeface="Calibri"/>
            </a:endParaRPr>
          </a:p>
        </p:txBody>
      </p:sp>
      <p:pic>
        <p:nvPicPr>
          <p:cNvPr id="418" name="Google Shape;418;p30"/>
          <p:cNvPicPr preferRelativeResize="0"/>
          <p:nvPr/>
        </p:nvPicPr>
        <p:blipFill>
          <a:blip r:embed="rId4">
            <a:alphaModFix/>
          </a:blip>
          <a:stretch>
            <a:fillRect/>
          </a:stretch>
        </p:blipFill>
        <p:spPr>
          <a:xfrm>
            <a:off x="430448" y="1491050"/>
            <a:ext cx="1712476" cy="1994499"/>
          </a:xfrm>
          <a:prstGeom prst="rect">
            <a:avLst/>
          </a:prstGeom>
          <a:noFill/>
          <a:ln>
            <a:noFill/>
          </a:ln>
        </p:spPr>
      </p:pic>
      <p:pic>
        <p:nvPicPr>
          <p:cNvPr id="419" name="Google Shape;419;p30"/>
          <p:cNvPicPr preferRelativeResize="0"/>
          <p:nvPr/>
        </p:nvPicPr>
        <p:blipFill>
          <a:blip r:embed="rId5">
            <a:alphaModFix/>
          </a:blip>
          <a:stretch>
            <a:fillRect/>
          </a:stretch>
        </p:blipFill>
        <p:spPr>
          <a:xfrm>
            <a:off x="8952650" y="4527901"/>
            <a:ext cx="2335451" cy="1796699"/>
          </a:xfrm>
          <a:prstGeom prst="rect">
            <a:avLst/>
          </a:prstGeom>
          <a:noFill/>
          <a:ln>
            <a:noFill/>
          </a:ln>
        </p:spPr>
      </p:pic>
      <p:sp>
        <p:nvSpPr>
          <p:cNvPr id="420" name="Google Shape;420;p30"/>
          <p:cNvSpPr txBox="1"/>
          <p:nvPr/>
        </p:nvSpPr>
        <p:spPr>
          <a:xfrm>
            <a:off x="9722100" y="4771625"/>
            <a:ext cx="871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b="1">
                <a:solidFill>
                  <a:schemeClr val="lt1"/>
                </a:solidFill>
                <a:latin typeface="Calibri"/>
                <a:ea typeface="Calibri"/>
                <a:cs typeface="Calibri"/>
                <a:sym typeface="Calibri"/>
              </a:rPr>
              <a:t>Client</a:t>
            </a:r>
            <a:endParaRPr b="1">
              <a:solidFill>
                <a:schemeClr val="lt1"/>
              </a:solidFill>
              <a:latin typeface="Calibri"/>
              <a:ea typeface="Calibri"/>
              <a:cs typeface="Calibri"/>
              <a:sym typeface="Calibri"/>
            </a:endParaRPr>
          </a:p>
        </p:txBody>
      </p:sp>
      <p:sp>
        <p:nvSpPr>
          <p:cNvPr id="421" name="Google Shape;421;p30"/>
          <p:cNvSpPr txBox="1"/>
          <p:nvPr/>
        </p:nvSpPr>
        <p:spPr>
          <a:xfrm>
            <a:off x="430500" y="1444000"/>
            <a:ext cx="17124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b="1">
                <a:solidFill>
                  <a:srgbClr val="3F3F3F"/>
                </a:solidFill>
                <a:latin typeface="Calibri"/>
                <a:ea typeface="Calibri"/>
                <a:cs typeface="Calibri"/>
                <a:sym typeface="Calibri"/>
              </a:rPr>
              <a:t>Terminology</a:t>
            </a:r>
            <a:endParaRPr b="1">
              <a:solidFill>
                <a:srgbClr val="3F3F3F"/>
              </a:solidFill>
              <a:latin typeface="Calibri"/>
              <a:ea typeface="Calibri"/>
              <a:cs typeface="Calibri"/>
              <a:sym typeface="Calibri"/>
            </a:endParaRPr>
          </a:p>
          <a:p>
            <a:pPr marL="0" lvl="0" indent="0" algn="ctr" rtl="0">
              <a:spcBef>
                <a:spcPts val="0"/>
              </a:spcBef>
              <a:spcAft>
                <a:spcPts val="0"/>
              </a:spcAft>
              <a:buNone/>
            </a:pPr>
            <a:r>
              <a:rPr lang="en-CA" b="1">
                <a:solidFill>
                  <a:srgbClr val="3F3F3F"/>
                </a:solidFill>
                <a:latin typeface="Calibri"/>
                <a:ea typeface="Calibri"/>
                <a:cs typeface="Calibri"/>
                <a:sym typeface="Calibri"/>
              </a:rPr>
              <a:t>Server</a:t>
            </a:r>
            <a:endParaRPr b="1">
              <a:solidFill>
                <a:srgbClr val="3F3F3F"/>
              </a:solidFill>
              <a:latin typeface="Calibri"/>
              <a:ea typeface="Calibri"/>
              <a:cs typeface="Calibri"/>
              <a:sym typeface="Calibri"/>
            </a:endParaRPr>
          </a:p>
        </p:txBody>
      </p:sp>
      <p:sp>
        <p:nvSpPr>
          <p:cNvPr id="422" name="Google Shape;422;p30"/>
          <p:cNvSpPr/>
          <p:nvPr/>
        </p:nvSpPr>
        <p:spPr>
          <a:xfrm rot="-2700000">
            <a:off x="313798" y="3592983"/>
            <a:ext cx="6627853" cy="400081"/>
          </a:xfrm>
          <a:prstGeom prst="leftRightArrow">
            <a:avLst>
              <a:gd name="adj1" fmla="val 50000"/>
              <a:gd name="adj2" fmla="val 50000"/>
            </a:avLst>
          </a:prstGeom>
          <a:gradFill>
            <a:gsLst>
              <a:gs pos="0">
                <a:srgbClr val="DCECD5"/>
              </a:gs>
              <a:gs pos="57000">
                <a:srgbClr val="D9EAD3"/>
              </a:gs>
              <a:gs pos="100000">
                <a:srgbClr val="93BC81"/>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0"/>
          <p:cNvSpPr/>
          <p:nvPr/>
        </p:nvSpPr>
        <p:spPr>
          <a:xfrm rot="-2700000">
            <a:off x="3514198" y="3592983"/>
            <a:ext cx="6627853" cy="400081"/>
          </a:xfrm>
          <a:prstGeom prst="leftRightArrow">
            <a:avLst>
              <a:gd name="adj1" fmla="val 50000"/>
              <a:gd name="adj2" fmla="val 50000"/>
            </a:avLst>
          </a:prstGeom>
          <a:gradFill>
            <a:gsLst>
              <a:gs pos="0">
                <a:srgbClr val="CFE2F3"/>
              </a:gs>
              <a:gs pos="54000">
                <a:srgbClr val="CFE2F3"/>
              </a:gs>
              <a:gs pos="100000">
                <a:srgbClr val="70A4D5"/>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0"/>
          <p:cNvSpPr txBox="1"/>
          <p:nvPr/>
        </p:nvSpPr>
        <p:spPr>
          <a:xfrm>
            <a:off x="614150" y="5335950"/>
            <a:ext cx="2577300" cy="646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500">
                <a:solidFill>
                  <a:srgbClr val="434343"/>
                </a:solidFill>
                <a:latin typeface="Calibri"/>
                <a:ea typeface="Calibri"/>
                <a:cs typeface="Calibri"/>
                <a:sym typeface="Calibri"/>
              </a:rPr>
              <a:t>TS requires ALL expressions to be fully MRCM compliant</a:t>
            </a:r>
            <a:endParaRPr sz="1500">
              <a:solidFill>
                <a:srgbClr val="434343"/>
              </a:solidFill>
              <a:latin typeface="Calibri"/>
              <a:ea typeface="Calibri"/>
              <a:cs typeface="Calibri"/>
              <a:sym typeface="Calibri"/>
            </a:endParaRPr>
          </a:p>
        </p:txBody>
      </p:sp>
      <p:sp>
        <p:nvSpPr>
          <p:cNvPr id="425" name="Google Shape;425;p30"/>
          <p:cNvSpPr txBox="1"/>
          <p:nvPr/>
        </p:nvSpPr>
        <p:spPr>
          <a:xfrm>
            <a:off x="3577975" y="5335950"/>
            <a:ext cx="40503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500">
                <a:solidFill>
                  <a:srgbClr val="434343"/>
                </a:solidFill>
                <a:latin typeface="Calibri"/>
                <a:ea typeface="Calibri"/>
                <a:cs typeface="Calibri"/>
                <a:sym typeface="Calibri"/>
              </a:rPr>
              <a:t>User must create expressions in classifiable form OR client must do its own transformations</a:t>
            </a:r>
            <a:endParaRPr sz="1500">
              <a:solidFill>
                <a:srgbClr val="434343"/>
              </a:solidFill>
              <a:latin typeface="Calibri"/>
              <a:ea typeface="Calibri"/>
              <a:cs typeface="Calibri"/>
              <a:sym typeface="Calibri"/>
            </a:endParaRPr>
          </a:p>
        </p:txBody>
      </p:sp>
      <p:sp>
        <p:nvSpPr>
          <p:cNvPr id="426" name="Google Shape;426;p30"/>
          <p:cNvSpPr txBox="1"/>
          <p:nvPr/>
        </p:nvSpPr>
        <p:spPr>
          <a:xfrm>
            <a:off x="3130000" y="1524400"/>
            <a:ext cx="3811200" cy="877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500">
                <a:solidFill>
                  <a:srgbClr val="434343"/>
                </a:solidFill>
                <a:latin typeface="Calibri"/>
                <a:ea typeface="Calibri"/>
                <a:cs typeface="Calibri"/>
                <a:sym typeface="Calibri"/>
              </a:rPr>
              <a:t>TS ONLY requires expression to be MRCM compliant after applying loose attributes to all definitional values in the correct domain</a:t>
            </a:r>
            <a:endParaRPr sz="1500">
              <a:solidFill>
                <a:srgbClr val="434343"/>
              </a:solidFill>
              <a:latin typeface="Calibri"/>
              <a:ea typeface="Calibri"/>
              <a:cs typeface="Calibri"/>
              <a:sym typeface="Calibri"/>
            </a:endParaRPr>
          </a:p>
        </p:txBody>
      </p:sp>
      <p:sp>
        <p:nvSpPr>
          <p:cNvPr id="427" name="Google Shape;427;p30"/>
          <p:cNvSpPr txBox="1"/>
          <p:nvPr/>
        </p:nvSpPr>
        <p:spPr>
          <a:xfrm>
            <a:off x="397075" y="4125113"/>
            <a:ext cx="4104600" cy="646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500">
                <a:solidFill>
                  <a:srgbClr val="434343"/>
                </a:solidFill>
                <a:latin typeface="Calibri"/>
                <a:ea typeface="Calibri"/>
                <a:cs typeface="Calibri"/>
                <a:sym typeface="Calibri"/>
              </a:rPr>
              <a:t>TS permits some non-MRCM compliant expressions for limited, predefined set of cases</a:t>
            </a:r>
            <a:endParaRPr sz="1500">
              <a:solidFill>
                <a:srgbClr val="434343"/>
              </a:solidFill>
              <a:latin typeface="Calibri"/>
              <a:ea typeface="Calibri"/>
              <a:cs typeface="Calibri"/>
              <a:sym typeface="Calibri"/>
            </a:endParaRPr>
          </a:p>
        </p:txBody>
      </p:sp>
      <p:sp>
        <p:nvSpPr>
          <p:cNvPr id="428" name="Google Shape;428;p30"/>
          <p:cNvSpPr txBox="1"/>
          <p:nvPr/>
        </p:nvSpPr>
        <p:spPr>
          <a:xfrm>
            <a:off x="2323275" y="2904688"/>
            <a:ext cx="3417900" cy="646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500">
                <a:solidFill>
                  <a:srgbClr val="434343"/>
                </a:solidFill>
                <a:latin typeface="Calibri"/>
                <a:ea typeface="Calibri"/>
                <a:cs typeface="Calibri"/>
                <a:sym typeface="Calibri"/>
              </a:rPr>
              <a:t>TS gives warnings/errors if generic transformation is considered “risky”</a:t>
            </a:r>
            <a:endParaRPr sz="1500">
              <a:solidFill>
                <a:srgbClr val="434343"/>
              </a:solidFill>
              <a:latin typeface="Calibri"/>
              <a:ea typeface="Calibri"/>
              <a:cs typeface="Calibri"/>
              <a:sym typeface="Calibri"/>
            </a:endParaRPr>
          </a:p>
        </p:txBody>
      </p:sp>
      <p:sp>
        <p:nvSpPr>
          <p:cNvPr id="429" name="Google Shape;429;p30"/>
          <p:cNvSpPr txBox="1"/>
          <p:nvPr/>
        </p:nvSpPr>
        <p:spPr>
          <a:xfrm>
            <a:off x="7261225" y="1639750"/>
            <a:ext cx="46887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500">
                <a:solidFill>
                  <a:srgbClr val="434343"/>
                </a:solidFill>
                <a:latin typeface="Calibri"/>
                <a:ea typeface="Calibri"/>
                <a:cs typeface="Calibri"/>
                <a:sym typeface="Calibri"/>
              </a:rPr>
              <a:t>Client can throw any expression at the TS, and</a:t>
            </a:r>
            <a:br>
              <a:rPr lang="en-CA" sz="1500">
                <a:solidFill>
                  <a:srgbClr val="434343"/>
                </a:solidFill>
                <a:latin typeface="Calibri"/>
                <a:ea typeface="Calibri"/>
                <a:cs typeface="Calibri"/>
                <a:sym typeface="Calibri"/>
              </a:rPr>
            </a:br>
            <a:r>
              <a:rPr lang="en-CA" sz="1500">
                <a:solidFill>
                  <a:srgbClr val="434343"/>
                </a:solidFill>
                <a:latin typeface="Calibri"/>
                <a:ea typeface="Calibri"/>
                <a:cs typeface="Calibri"/>
                <a:sym typeface="Calibri"/>
              </a:rPr>
              <a:t>know that it will do its best to transform &amp; classify</a:t>
            </a:r>
            <a:endParaRPr sz="1500">
              <a:solidFill>
                <a:srgbClr val="434343"/>
              </a:solidFill>
              <a:latin typeface="Calibri"/>
              <a:ea typeface="Calibri"/>
              <a:cs typeface="Calibri"/>
              <a:sym typeface="Calibri"/>
            </a:endParaRPr>
          </a:p>
        </p:txBody>
      </p:sp>
      <p:sp>
        <p:nvSpPr>
          <p:cNvPr id="430" name="Google Shape;430;p30"/>
          <p:cNvSpPr txBox="1"/>
          <p:nvPr/>
        </p:nvSpPr>
        <p:spPr>
          <a:xfrm>
            <a:off x="4802975" y="4125125"/>
            <a:ext cx="40503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500">
                <a:solidFill>
                  <a:srgbClr val="434343"/>
                </a:solidFill>
                <a:latin typeface="Calibri"/>
                <a:ea typeface="Calibri"/>
                <a:cs typeface="Calibri"/>
                <a:sym typeface="Calibri"/>
              </a:rPr>
              <a:t>Simple templates must conform to ‘known’ patterns (eg laterality on a procedure/finding)</a:t>
            </a:r>
            <a:endParaRPr sz="1500">
              <a:solidFill>
                <a:srgbClr val="434343"/>
              </a:solidFill>
              <a:latin typeface="Calibri"/>
              <a:ea typeface="Calibri"/>
              <a:cs typeface="Calibri"/>
              <a:sym typeface="Calibri"/>
            </a:endParaRPr>
          </a:p>
        </p:txBody>
      </p:sp>
      <p:sp>
        <p:nvSpPr>
          <p:cNvPr id="431" name="Google Shape;431;p30"/>
          <p:cNvSpPr txBox="1"/>
          <p:nvPr/>
        </p:nvSpPr>
        <p:spPr>
          <a:xfrm>
            <a:off x="5983280" y="2904700"/>
            <a:ext cx="4225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500">
                <a:solidFill>
                  <a:srgbClr val="434343"/>
                </a:solidFill>
                <a:latin typeface="Calibri"/>
                <a:ea typeface="Calibri"/>
                <a:cs typeface="Calibri"/>
                <a:sym typeface="Calibri"/>
              </a:rPr>
              <a:t>Client can throw any expression at the TS, </a:t>
            </a:r>
            <a:br>
              <a:rPr lang="en-CA" sz="1500">
                <a:solidFill>
                  <a:srgbClr val="434343"/>
                </a:solidFill>
                <a:latin typeface="Calibri"/>
                <a:ea typeface="Calibri"/>
                <a:cs typeface="Calibri"/>
                <a:sym typeface="Calibri"/>
              </a:rPr>
            </a:br>
            <a:r>
              <a:rPr lang="en-CA" sz="1500">
                <a:solidFill>
                  <a:srgbClr val="434343"/>
                </a:solidFill>
                <a:latin typeface="Calibri"/>
                <a:ea typeface="Calibri"/>
                <a:cs typeface="Calibri"/>
                <a:sym typeface="Calibri"/>
              </a:rPr>
              <a:t>and know that it will stop it doing anything “risky”</a:t>
            </a:r>
            <a:endParaRPr sz="1500">
              <a:solidFill>
                <a:srgbClr val="434343"/>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31"/>
          <p:cNvSpPr txBox="1"/>
          <p:nvPr/>
        </p:nvSpPr>
        <p:spPr>
          <a:xfrm>
            <a:off x="3518650" y="6057675"/>
            <a:ext cx="1957200" cy="738900"/>
          </a:xfrm>
          <a:prstGeom prst="rect">
            <a:avLst/>
          </a:prstGeom>
          <a:solidFill>
            <a:srgbClr val="FFFFFF"/>
          </a:solidFill>
          <a:ln w="9525" cap="flat" cmpd="sng">
            <a:solidFill>
              <a:srgbClr val="6FA8DC"/>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CA" sz="1800" b="1">
                <a:solidFill>
                  <a:srgbClr val="6FA8DC"/>
                </a:solidFill>
                <a:latin typeface="Calibri"/>
                <a:ea typeface="Calibri"/>
                <a:cs typeface="Calibri"/>
                <a:sym typeface="Calibri"/>
              </a:rPr>
              <a:t>Client does the “heavy lifting”</a:t>
            </a:r>
            <a:endParaRPr sz="1800" b="1">
              <a:solidFill>
                <a:srgbClr val="6FA8DC"/>
              </a:solidFill>
              <a:latin typeface="Calibri"/>
              <a:ea typeface="Calibri"/>
              <a:cs typeface="Calibri"/>
              <a:sym typeface="Calibri"/>
            </a:endParaRPr>
          </a:p>
        </p:txBody>
      </p:sp>
      <p:sp>
        <p:nvSpPr>
          <p:cNvPr id="438" name="Google Shape;438;p31"/>
          <p:cNvSpPr txBox="1"/>
          <p:nvPr/>
        </p:nvSpPr>
        <p:spPr>
          <a:xfrm>
            <a:off x="119800" y="6057678"/>
            <a:ext cx="2124000" cy="738900"/>
          </a:xfrm>
          <a:prstGeom prst="rect">
            <a:avLst/>
          </a:prstGeom>
          <a:solidFill>
            <a:srgbClr val="FFFFFF"/>
          </a:solidFill>
          <a:ln w="9525" cap="flat" cmpd="sng">
            <a:solidFill>
              <a:srgbClr val="93C47D"/>
            </a:solidFill>
            <a:prstDash val="solid"/>
            <a:round/>
            <a:headEnd type="none" w="sm" len="sm"/>
            <a:tailEnd type="none" w="sm" len="sm"/>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CA" sz="1800" b="1">
                <a:solidFill>
                  <a:srgbClr val="93C47D"/>
                </a:solidFill>
                <a:latin typeface="Calibri"/>
                <a:ea typeface="Calibri"/>
                <a:cs typeface="Calibri"/>
                <a:sym typeface="Calibri"/>
              </a:rPr>
              <a:t>TS is restricted to</a:t>
            </a:r>
            <a:endParaRPr sz="1800" b="1">
              <a:solidFill>
                <a:srgbClr val="93C47D"/>
              </a:solidFill>
              <a:latin typeface="Calibri"/>
              <a:ea typeface="Calibri"/>
              <a:cs typeface="Calibri"/>
              <a:sym typeface="Calibri"/>
            </a:endParaRPr>
          </a:p>
          <a:p>
            <a:pPr marL="0" marR="0" lvl="0" indent="0" algn="ctr" rtl="0">
              <a:lnSpc>
                <a:spcPct val="100000"/>
              </a:lnSpc>
              <a:spcBef>
                <a:spcPts val="0"/>
              </a:spcBef>
              <a:spcAft>
                <a:spcPts val="0"/>
              </a:spcAft>
              <a:buNone/>
            </a:pPr>
            <a:r>
              <a:rPr lang="en-CA" sz="1800" b="1">
                <a:solidFill>
                  <a:srgbClr val="93C47D"/>
                </a:solidFill>
                <a:latin typeface="Calibri"/>
                <a:ea typeface="Calibri"/>
                <a:cs typeface="Calibri"/>
                <a:sym typeface="Calibri"/>
              </a:rPr>
              <a:t> ensure safety </a:t>
            </a:r>
            <a:endParaRPr sz="1800" b="1">
              <a:solidFill>
                <a:srgbClr val="93C47D"/>
              </a:solidFill>
              <a:latin typeface="Calibri"/>
              <a:ea typeface="Calibri"/>
              <a:cs typeface="Calibri"/>
              <a:sym typeface="Calibri"/>
            </a:endParaRPr>
          </a:p>
        </p:txBody>
      </p:sp>
      <p:sp>
        <p:nvSpPr>
          <p:cNvPr id="439" name="Google Shape;439;p31"/>
          <p:cNvSpPr/>
          <p:nvPr/>
        </p:nvSpPr>
        <p:spPr>
          <a:xfrm>
            <a:off x="81900" y="5810250"/>
            <a:ext cx="11222100" cy="1047900"/>
          </a:xfrm>
          <a:prstGeom prst="rect">
            <a:avLst/>
          </a:prstGeom>
          <a:solidFill>
            <a:srgbClr val="FFFFFF">
              <a:alpha val="851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31"/>
          <p:cNvSpPr txBox="1"/>
          <p:nvPr/>
        </p:nvSpPr>
        <p:spPr>
          <a:xfrm>
            <a:off x="4444650" y="752150"/>
            <a:ext cx="2496600" cy="738900"/>
          </a:xfrm>
          <a:prstGeom prst="rect">
            <a:avLst/>
          </a:prstGeom>
          <a:solidFill>
            <a:schemeClr val="lt1"/>
          </a:solidFill>
          <a:ln w="9525" cap="flat" cmpd="sng">
            <a:solidFill>
              <a:srgbClr val="6AA84F"/>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CA" sz="1800" b="1">
                <a:solidFill>
                  <a:srgbClr val="93C47D"/>
                </a:solidFill>
                <a:latin typeface="Calibri"/>
                <a:ea typeface="Calibri"/>
                <a:cs typeface="Calibri"/>
                <a:sym typeface="Calibri"/>
              </a:rPr>
              <a:t>TS is generic to</a:t>
            </a:r>
            <a:endParaRPr sz="1800" b="1">
              <a:solidFill>
                <a:srgbClr val="93C47D"/>
              </a:solidFill>
              <a:latin typeface="Calibri"/>
              <a:ea typeface="Calibri"/>
              <a:cs typeface="Calibri"/>
              <a:sym typeface="Calibri"/>
            </a:endParaRPr>
          </a:p>
          <a:p>
            <a:pPr marL="0" lvl="0" indent="0" algn="ctr" rtl="0">
              <a:spcBef>
                <a:spcPts val="0"/>
              </a:spcBef>
              <a:spcAft>
                <a:spcPts val="0"/>
              </a:spcAft>
              <a:buNone/>
            </a:pPr>
            <a:r>
              <a:rPr lang="en-CA" sz="1800" b="1">
                <a:solidFill>
                  <a:srgbClr val="93C47D"/>
                </a:solidFill>
                <a:latin typeface="Calibri"/>
                <a:ea typeface="Calibri"/>
                <a:cs typeface="Calibri"/>
                <a:sym typeface="Calibri"/>
              </a:rPr>
              <a:t> ensure flexibility</a:t>
            </a:r>
            <a:endParaRPr sz="1800" b="1">
              <a:solidFill>
                <a:srgbClr val="93C47D"/>
              </a:solidFill>
              <a:latin typeface="Calibri"/>
              <a:ea typeface="Calibri"/>
              <a:cs typeface="Calibri"/>
              <a:sym typeface="Calibri"/>
            </a:endParaRPr>
          </a:p>
        </p:txBody>
      </p:sp>
      <p:sp>
        <p:nvSpPr>
          <p:cNvPr id="441" name="Google Shape;441;p31"/>
          <p:cNvSpPr txBox="1"/>
          <p:nvPr/>
        </p:nvSpPr>
        <p:spPr>
          <a:xfrm>
            <a:off x="8497975" y="752150"/>
            <a:ext cx="1998300" cy="738900"/>
          </a:xfrm>
          <a:prstGeom prst="rect">
            <a:avLst/>
          </a:prstGeom>
          <a:solidFill>
            <a:srgbClr val="FFFFFF"/>
          </a:solidFill>
          <a:ln w="9525" cap="flat" cmpd="sng">
            <a:solidFill>
              <a:srgbClr val="6FA8DC"/>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CA" sz="1800" b="1">
                <a:solidFill>
                  <a:srgbClr val="6FA8DC"/>
                </a:solidFill>
                <a:latin typeface="Calibri"/>
                <a:ea typeface="Calibri"/>
                <a:cs typeface="Calibri"/>
                <a:sym typeface="Calibri"/>
              </a:rPr>
              <a:t>Client determines its own risk profile</a:t>
            </a:r>
            <a:endParaRPr sz="1800" b="1">
              <a:solidFill>
                <a:srgbClr val="6FA8DC"/>
              </a:solidFill>
              <a:latin typeface="Calibri"/>
              <a:ea typeface="Calibri"/>
              <a:cs typeface="Calibri"/>
              <a:sym typeface="Calibri"/>
            </a:endParaRPr>
          </a:p>
        </p:txBody>
      </p:sp>
      <p:grpSp>
        <p:nvGrpSpPr>
          <p:cNvPr id="442" name="Google Shape;442;p31"/>
          <p:cNvGrpSpPr/>
          <p:nvPr/>
        </p:nvGrpSpPr>
        <p:grpSpPr>
          <a:xfrm>
            <a:off x="292050" y="1377775"/>
            <a:ext cx="6811800" cy="5011425"/>
            <a:chOff x="520650" y="1301575"/>
            <a:chExt cx="6811800" cy="5011425"/>
          </a:xfrm>
        </p:grpSpPr>
        <p:sp>
          <p:nvSpPr>
            <p:cNvPr id="443" name="Google Shape;443;p31"/>
            <p:cNvSpPr/>
            <p:nvPr/>
          </p:nvSpPr>
          <p:spPr>
            <a:xfrm>
              <a:off x="520650" y="5045800"/>
              <a:ext cx="3240000" cy="12672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1"/>
            <p:cNvSpPr/>
            <p:nvPr/>
          </p:nvSpPr>
          <p:spPr>
            <a:xfrm>
              <a:off x="520650" y="3841100"/>
              <a:ext cx="4492800" cy="12672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1"/>
            <p:cNvSpPr/>
            <p:nvPr/>
          </p:nvSpPr>
          <p:spPr>
            <a:xfrm>
              <a:off x="520650" y="2579488"/>
              <a:ext cx="5634300" cy="12672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1"/>
            <p:cNvSpPr/>
            <p:nvPr/>
          </p:nvSpPr>
          <p:spPr>
            <a:xfrm>
              <a:off x="520650" y="1301575"/>
              <a:ext cx="6811800" cy="12891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7" name="Google Shape;447;p31"/>
          <p:cNvGrpSpPr/>
          <p:nvPr/>
        </p:nvGrpSpPr>
        <p:grpSpPr>
          <a:xfrm>
            <a:off x="3456475" y="1386700"/>
            <a:ext cx="7980900" cy="5002500"/>
            <a:chOff x="3761275" y="1310500"/>
            <a:chExt cx="7980900" cy="5002500"/>
          </a:xfrm>
        </p:grpSpPr>
        <p:sp>
          <p:nvSpPr>
            <p:cNvPr id="448" name="Google Shape;448;p31"/>
            <p:cNvSpPr/>
            <p:nvPr/>
          </p:nvSpPr>
          <p:spPr>
            <a:xfrm rot="10800000">
              <a:off x="7433575" y="1310500"/>
              <a:ext cx="4308600" cy="12909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1"/>
            <p:cNvSpPr/>
            <p:nvPr/>
          </p:nvSpPr>
          <p:spPr>
            <a:xfrm rot="10800000">
              <a:off x="6107875" y="2540375"/>
              <a:ext cx="5634300" cy="12672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1"/>
            <p:cNvSpPr/>
            <p:nvPr/>
          </p:nvSpPr>
          <p:spPr>
            <a:xfrm rot="10800000">
              <a:off x="4930375" y="3731250"/>
              <a:ext cx="6811800" cy="13344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1"/>
            <p:cNvSpPr/>
            <p:nvPr/>
          </p:nvSpPr>
          <p:spPr>
            <a:xfrm rot="10800000">
              <a:off x="3761275" y="5045800"/>
              <a:ext cx="7980900" cy="12672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2" name="Google Shape;452;p31"/>
          <p:cNvGrpSpPr/>
          <p:nvPr/>
        </p:nvGrpSpPr>
        <p:grpSpPr>
          <a:xfrm>
            <a:off x="1913850" y="984063"/>
            <a:ext cx="6682513" cy="5552863"/>
            <a:chOff x="2218650" y="984063"/>
            <a:chExt cx="6682513" cy="5552863"/>
          </a:xfrm>
        </p:grpSpPr>
        <p:grpSp>
          <p:nvGrpSpPr>
            <p:cNvPr id="453" name="Google Shape;453;p31"/>
            <p:cNvGrpSpPr/>
            <p:nvPr/>
          </p:nvGrpSpPr>
          <p:grpSpPr>
            <a:xfrm>
              <a:off x="3461250" y="984063"/>
              <a:ext cx="5439913" cy="5506662"/>
              <a:chOff x="3461250" y="984063"/>
              <a:chExt cx="5439913" cy="5506662"/>
            </a:xfrm>
          </p:grpSpPr>
          <p:pic>
            <p:nvPicPr>
              <p:cNvPr id="454" name="Google Shape;454;p31"/>
              <p:cNvPicPr preferRelativeResize="0"/>
              <p:nvPr/>
            </p:nvPicPr>
            <p:blipFill rotWithShape="1">
              <a:blip r:embed="rId3">
                <a:alphaModFix/>
              </a:blip>
              <a:srcRect t="34969" b="17794"/>
              <a:stretch/>
            </p:blipFill>
            <p:spPr>
              <a:xfrm>
                <a:off x="3461250" y="3483038"/>
                <a:ext cx="2949975" cy="3007687"/>
              </a:xfrm>
              <a:prstGeom prst="rect">
                <a:avLst/>
              </a:prstGeom>
              <a:noFill/>
              <a:ln>
                <a:noFill/>
              </a:ln>
            </p:spPr>
          </p:pic>
          <p:pic>
            <p:nvPicPr>
              <p:cNvPr id="455" name="Google Shape;455;p31"/>
              <p:cNvPicPr preferRelativeResize="0"/>
              <p:nvPr/>
            </p:nvPicPr>
            <p:blipFill rotWithShape="1">
              <a:blip r:embed="rId3">
                <a:alphaModFix/>
              </a:blip>
              <a:srcRect t="34969" b="17794"/>
              <a:stretch/>
            </p:blipFill>
            <p:spPr>
              <a:xfrm>
                <a:off x="5951188" y="984063"/>
                <a:ext cx="2949975" cy="3007687"/>
              </a:xfrm>
              <a:prstGeom prst="rect">
                <a:avLst/>
              </a:prstGeom>
              <a:noFill/>
              <a:ln>
                <a:noFill/>
              </a:ln>
            </p:spPr>
          </p:pic>
        </p:grpSp>
        <p:pic>
          <p:nvPicPr>
            <p:cNvPr id="456" name="Google Shape;456;p31"/>
            <p:cNvPicPr preferRelativeResize="0"/>
            <p:nvPr/>
          </p:nvPicPr>
          <p:blipFill rotWithShape="1">
            <a:blip r:embed="rId3">
              <a:alphaModFix/>
            </a:blip>
            <a:srcRect t="38724" b="57881"/>
            <a:stretch/>
          </p:blipFill>
          <p:spPr>
            <a:xfrm rot="10800000">
              <a:off x="2218650" y="6320776"/>
              <a:ext cx="2949975" cy="216150"/>
            </a:xfrm>
            <a:prstGeom prst="rect">
              <a:avLst/>
            </a:prstGeom>
            <a:noFill/>
            <a:ln>
              <a:noFill/>
            </a:ln>
          </p:spPr>
        </p:pic>
      </p:grpSp>
      <p:sp>
        <p:nvSpPr>
          <p:cNvPr id="457" name="Google Shape;457;p31"/>
          <p:cNvSpPr txBox="1"/>
          <p:nvPr/>
        </p:nvSpPr>
        <p:spPr>
          <a:xfrm>
            <a:off x="9722100" y="4771625"/>
            <a:ext cx="871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b="1">
                <a:solidFill>
                  <a:schemeClr val="lt1"/>
                </a:solidFill>
                <a:latin typeface="Calibri"/>
                <a:ea typeface="Calibri"/>
                <a:cs typeface="Calibri"/>
                <a:sym typeface="Calibri"/>
              </a:rPr>
              <a:t>Client</a:t>
            </a:r>
            <a:endParaRPr b="1">
              <a:solidFill>
                <a:schemeClr val="lt1"/>
              </a:solidFill>
              <a:latin typeface="Calibri"/>
              <a:ea typeface="Calibri"/>
              <a:cs typeface="Calibri"/>
              <a:sym typeface="Calibri"/>
            </a:endParaRPr>
          </a:p>
        </p:txBody>
      </p:sp>
      <p:sp>
        <p:nvSpPr>
          <p:cNvPr id="458" name="Google Shape;458;p31"/>
          <p:cNvSpPr/>
          <p:nvPr/>
        </p:nvSpPr>
        <p:spPr>
          <a:xfrm rot="-2700000">
            <a:off x="88914" y="3686135"/>
            <a:ext cx="6891321" cy="400081"/>
          </a:xfrm>
          <a:prstGeom prst="leftRightArrow">
            <a:avLst>
              <a:gd name="adj1" fmla="val 50000"/>
              <a:gd name="adj2" fmla="val 50000"/>
            </a:avLst>
          </a:prstGeom>
          <a:gradFill>
            <a:gsLst>
              <a:gs pos="0">
                <a:srgbClr val="DCECD5"/>
              </a:gs>
              <a:gs pos="57000">
                <a:srgbClr val="D9EAD3"/>
              </a:gs>
              <a:gs pos="100000">
                <a:srgbClr val="93BC81"/>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1"/>
          <p:cNvSpPr/>
          <p:nvPr/>
        </p:nvSpPr>
        <p:spPr>
          <a:xfrm rot="-2700000">
            <a:off x="3288740" y="3686285"/>
            <a:ext cx="6892170" cy="400081"/>
          </a:xfrm>
          <a:prstGeom prst="leftRightArrow">
            <a:avLst>
              <a:gd name="adj1" fmla="val 50000"/>
              <a:gd name="adj2" fmla="val 50000"/>
            </a:avLst>
          </a:prstGeom>
          <a:gradFill>
            <a:gsLst>
              <a:gs pos="0">
                <a:srgbClr val="CFE2F3"/>
              </a:gs>
              <a:gs pos="54000">
                <a:srgbClr val="CFE2F3"/>
              </a:gs>
              <a:gs pos="100000">
                <a:srgbClr val="70A4D5"/>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1"/>
          <p:cNvSpPr txBox="1"/>
          <p:nvPr/>
        </p:nvSpPr>
        <p:spPr>
          <a:xfrm>
            <a:off x="355900" y="5385150"/>
            <a:ext cx="2889600" cy="738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800" b="1">
                <a:solidFill>
                  <a:srgbClr val="434343"/>
                </a:solidFill>
                <a:latin typeface="Calibri"/>
                <a:ea typeface="Calibri"/>
                <a:cs typeface="Calibri"/>
                <a:sym typeface="Calibri"/>
              </a:rPr>
              <a:t>TS requires ALL expressions to be fully MRCM compliant</a:t>
            </a:r>
            <a:endParaRPr sz="1800" b="1">
              <a:solidFill>
                <a:srgbClr val="434343"/>
              </a:solidFill>
              <a:latin typeface="Calibri"/>
              <a:ea typeface="Calibri"/>
              <a:cs typeface="Calibri"/>
              <a:sym typeface="Calibri"/>
            </a:endParaRPr>
          </a:p>
        </p:txBody>
      </p:sp>
      <p:sp>
        <p:nvSpPr>
          <p:cNvPr id="461" name="Google Shape;461;p31"/>
          <p:cNvSpPr txBox="1"/>
          <p:nvPr/>
        </p:nvSpPr>
        <p:spPr>
          <a:xfrm>
            <a:off x="3578100" y="5394750"/>
            <a:ext cx="61440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800" b="1">
                <a:solidFill>
                  <a:srgbClr val="434343"/>
                </a:solidFill>
                <a:latin typeface="Calibri"/>
                <a:ea typeface="Calibri"/>
                <a:cs typeface="Calibri"/>
                <a:sym typeface="Calibri"/>
              </a:rPr>
              <a:t>User must create expressions in classifiable form </a:t>
            </a:r>
            <a:br>
              <a:rPr lang="en-CA" sz="1800" b="1">
                <a:solidFill>
                  <a:srgbClr val="434343"/>
                </a:solidFill>
                <a:latin typeface="Calibri"/>
                <a:ea typeface="Calibri"/>
                <a:cs typeface="Calibri"/>
                <a:sym typeface="Calibri"/>
              </a:rPr>
            </a:br>
            <a:r>
              <a:rPr lang="en-CA" sz="1800" b="1">
                <a:solidFill>
                  <a:srgbClr val="434343"/>
                </a:solidFill>
                <a:latin typeface="Calibri"/>
                <a:ea typeface="Calibri"/>
                <a:cs typeface="Calibri"/>
                <a:sym typeface="Calibri"/>
              </a:rPr>
              <a:t>OR client must do its own transformations</a:t>
            </a:r>
            <a:endParaRPr sz="1800" b="1">
              <a:solidFill>
                <a:srgbClr val="434343"/>
              </a:solidFill>
              <a:latin typeface="Calibri"/>
              <a:ea typeface="Calibri"/>
              <a:cs typeface="Calibri"/>
              <a:sym typeface="Calibri"/>
            </a:endParaRPr>
          </a:p>
        </p:txBody>
      </p:sp>
      <p:sp>
        <p:nvSpPr>
          <p:cNvPr id="462" name="Google Shape;462;p31"/>
          <p:cNvSpPr txBox="1"/>
          <p:nvPr/>
        </p:nvSpPr>
        <p:spPr>
          <a:xfrm>
            <a:off x="3130000" y="1524400"/>
            <a:ext cx="3811200" cy="877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500">
                <a:solidFill>
                  <a:srgbClr val="434343"/>
                </a:solidFill>
                <a:latin typeface="Calibri"/>
                <a:ea typeface="Calibri"/>
                <a:cs typeface="Calibri"/>
                <a:sym typeface="Calibri"/>
              </a:rPr>
              <a:t>TS ONLY requires expression to be MRCM compliant after applying loose attributes to all definitional values in the correct domain</a:t>
            </a:r>
            <a:endParaRPr sz="1500">
              <a:solidFill>
                <a:srgbClr val="434343"/>
              </a:solidFill>
              <a:latin typeface="Calibri"/>
              <a:ea typeface="Calibri"/>
              <a:cs typeface="Calibri"/>
              <a:sym typeface="Calibri"/>
            </a:endParaRPr>
          </a:p>
        </p:txBody>
      </p:sp>
      <p:sp>
        <p:nvSpPr>
          <p:cNvPr id="463" name="Google Shape;463;p31"/>
          <p:cNvSpPr txBox="1"/>
          <p:nvPr/>
        </p:nvSpPr>
        <p:spPr>
          <a:xfrm>
            <a:off x="397075" y="4125113"/>
            <a:ext cx="4104600" cy="646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500">
                <a:solidFill>
                  <a:srgbClr val="434343"/>
                </a:solidFill>
                <a:latin typeface="Calibri"/>
                <a:ea typeface="Calibri"/>
                <a:cs typeface="Calibri"/>
                <a:sym typeface="Calibri"/>
              </a:rPr>
              <a:t>TS permits some non-MRCM compliant expressions for limited, predefined set of cases</a:t>
            </a:r>
            <a:endParaRPr sz="1500">
              <a:solidFill>
                <a:srgbClr val="434343"/>
              </a:solidFill>
              <a:latin typeface="Calibri"/>
              <a:ea typeface="Calibri"/>
              <a:cs typeface="Calibri"/>
              <a:sym typeface="Calibri"/>
            </a:endParaRPr>
          </a:p>
        </p:txBody>
      </p:sp>
      <p:sp>
        <p:nvSpPr>
          <p:cNvPr id="464" name="Google Shape;464;p31"/>
          <p:cNvSpPr txBox="1"/>
          <p:nvPr/>
        </p:nvSpPr>
        <p:spPr>
          <a:xfrm>
            <a:off x="2323275" y="2828488"/>
            <a:ext cx="3417900" cy="646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500">
                <a:solidFill>
                  <a:srgbClr val="434343"/>
                </a:solidFill>
                <a:latin typeface="Calibri"/>
                <a:ea typeface="Calibri"/>
                <a:cs typeface="Calibri"/>
                <a:sym typeface="Calibri"/>
              </a:rPr>
              <a:t>TS gives warnings/errors if generic transformation is considered “risky”</a:t>
            </a:r>
            <a:endParaRPr sz="1500">
              <a:solidFill>
                <a:srgbClr val="434343"/>
              </a:solidFill>
              <a:latin typeface="Calibri"/>
              <a:ea typeface="Calibri"/>
              <a:cs typeface="Calibri"/>
              <a:sym typeface="Calibri"/>
            </a:endParaRPr>
          </a:p>
        </p:txBody>
      </p:sp>
      <p:sp>
        <p:nvSpPr>
          <p:cNvPr id="465" name="Google Shape;465;p31"/>
          <p:cNvSpPr txBox="1"/>
          <p:nvPr/>
        </p:nvSpPr>
        <p:spPr>
          <a:xfrm>
            <a:off x="7261225" y="1639750"/>
            <a:ext cx="46887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500">
                <a:solidFill>
                  <a:srgbClr val="434343"/>
                </a:solidFill>
                <a:latin typeface="Calibri"/>
                <a:ea typeface="Calibri"/>
                <a:cs typeface="Calibri"/>
                <a:sym typeface="Calibri"/>
              </a:rPr>
              <a:t>Client can throw any expression at the TS, and</a:t>
            </a:r>
            <a:br>
              <a:rPr lang="en-CA" sz="1500">
                <a:solidFill>
                  <a:srgbClr val="434343"/>
                </a:solidFill>
                <a:latin typeface="Calibri"/>
                <a:ea typeface="Calibri"/>
                <a:cs typeface="Calibri"/>
                <a:sym typeface="Calibri"/>
              </a:rPr>
            </a:br>
            <a:r>
              <a:rPr lang="en-CA" sz="1500">
                <a:solidFill>
                  <a:srgbClr val="434343"/>
                </a:solidFill>
                <a:latin typeface="Calibri"/>
                <a:ea typeface="Calibri"/>
                <a:cs typeface="Calibri"/>
                <a:sym typeface="Calibri"/>
              </a:rPr>
              <a:t>know that it will do its best to transform &amp; classify</a:t>
            </a:r>
            <a:endParaRPr sz="1500">
              <a:solidFill>
                <a:srgbClr val="434343"/>
              </a:solidFill>
              <a:latin typeface="Calibri"/>
              <a:ea typeface="Calibri"/>
              <a:cs typeface="Calibri"/>
              <a:sym typeface="Calibri"/>
            </a:endParaRPr>
          </a:p>
        </p:txBody>
      </p:sp>
      <p:sp>
        <p:nvSpPr>
          <p:cNvPr id="466" name="Google Shape;466;p31"/>
          <p:cNvSpPr txBox="1"/>
          <p:nvPr/>
        </p:nvSpPr>
        <p:spPr>
          <a:xfrm>
            <a:off x="4802975" y="4125125"/>
            <a:ext cx="40503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500">
                <a:solidFill>
                  <a:srgbClr val="434343"/>
                </a:solidFill>
                <a:latin typeface="Calibri"/>
                <a:ea typeface="Calibri"/>
                <a:cs typeface="Calibri"/>
                <a:sym typeface="Calibri"/>
              </a:rPr>
              <a:t>Simple templates must conform to ‘known’ patterns (eg laterality on a procedure/finding)</a:t>
            </a:r>
            <a:endParaRPr sz="1500">
              <a:solidFill>
                <a:srgbClr val="434343"/>
              </a:solidFill>
              <a:latin typeface="Calibri"/>
              <a:ea typeface="Calibri"/>
              <a:cs typeface="Calibri"/>
              <a:sym typeface="Calibri"/>
            </a:endParaRPr>
          </a:p>
        </p:txBody>
      </p:sp>
      <p:sp>
        <p:nvSpPr>
          <p:cNvPr id="467" name="Google Shape;467;p31"/>
          <p:cNvSpPr txBox="1"/>
          <p:nvPr/>
        </p:nvSpPr>
        <p:spPr>
          <a:xfrm>
            <a:off x="5983280" y="2828500"/>
            <a:ext cx="4225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500">
                <a:solidFill>
                  <a:srgbClr val="434343"/>
                </a:solidFill>
                <a:latin typeface="Calibri"/>
                <a:ea typeface="Calibri"/>
                <a:cs typeface="Calibri"/>
                <a:sym typeface="Calibri"/>
              </a:rPr>
              <a:t>Client can throw any expression at the TS, </a:t>
            </a:r>
            <a:br>
              <a:rPr lang="en-CA" sz="1500">
                <a:solidFill>
                  <a:srgbClr val="434343"/>
                </a:solidFill>
                <a:latin typeface="Calibri"/>
                <a:ea typeface="Calibri"/>
                <a:cs typeface="Calibri"/>
                <a:sym typeface="Calibri"/>
              </a:rPr>
            </a:br>
            <a:r>
              <a:rPr lang="en-CA" sz="1500">
                <a:solidFill>
                  <a:srgbClr val="434343"/>
                </a:solidFill>
                <a:latin typeface="Calibri"/>
                <a:ea typeface="Calibri"/>
                <a:cs typeface="Calibri"/>
                <a:sym typeface="Calibri"/>
              </a:rPr>
              <a:t>and know that it will stop it doing anything “risky”</a:t>
            </a:r>
            <a:endParaRPr sz="1500">
              <a:solidFill>
                <a:srgbClr val="434343"/>
              </a:solidFill>
              <a:latin typeface="Calibri"/>
              <a:ea typeface="Calibri"/>
              <a:cs typeface="Calibri"/>
              <a:sym typeface="Calibri"/>
            </a:endParaRPr>
          </a:p>
        </p:txBody>
      </p:sp>
      <p:sp>
        <p:nvSpPr>
          <p:cNvPr id="468" name="Google Shape;468;p31"/>
          <p:cNvSpPr/>
          <p:nvPr/>
        </p:nvSpPr>
        <p:spPr>
          <a:xfrm>
            <a:off x="251500" y="700150"/>
            <a:ext cx="11222100" cy="4471500"/>
          </a:xfrm>
          <a:prstGeom prst="rect">
            <a:avLst/>
          </a:prstGeom>
          <a:solidFill>
            <a:srgbClr val="FFFFFF">
              <a:alpha val="851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1"/>
          <p:cNvSpPr txBox="1">
            <a:spLocks noGrp="1"/>
          </p:cNvSpPr>
          <p:nvPr>
            <p:ph type="title" idx="4294967295"/>
          </p:nvPr>
        </p:nvSpPr>
        <p:spPr>
          <a:xfrm>
            <a:off x="1219675" y="80500"/>
            <a:ext cx="7376700" cy="940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CA" sz="2900" b="1">
                <a:solidFill>
                  <a:srgbClr val="666666"/>
                </a:solidFill>
              </a:rPr>
              <a:t>Level 1 - MRCM Compliance Required</a:t>
            </a:r>
            <a:endParaRPr sz="2900" b="1">
              <a:solidFill>
                <a:srgbClr val="666666"/>
              </a:solidFill>
            </a:endParaRPr>
          </a:p>
        </p:txBody>
      </p:sp>
      <p:sp>
        <p:nvSpPr>
          <p:cNvPr id="470" name="Google Shape;470;p31"/>
          <p:cNvSpPr/>
          <p:nvPr/>
        </p:nvSpPr>
        <p:spPr>
          <a:xfrm>
            <a:off x="301900" y="5171825"/>
            <a:ext cx="11121300" cy="1217400"/>
          </a:xfrm>
          <a:prstGeom prst="rect">
            <a:avLst/>
          </a:prstGeom>
          <a:noFill/>
          <a:ln w="76200" cap="flat" cmpd="sng">
            <a:solidFill>
              <a:srgbClr val="B4A7D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71" name="Google Shape;471;p31"/>
          <p:cNvPicPr preferRelativeResize="0"/>
          <p:nvPr/>
        </p:nvPicPr>
        <p:blipFill rotWithShape="1">
          <a:blip r:embed="rId4">
            <a:alphaModFix/>
          </a:blip>
          <a:srcRect/>
          <a:stretch/>
        </p:blipFill>
        <p:spPr>
          <a:xfrm>
            <a:off x="-1" y="0"/>
            <a:ext cx="900000" cy="900000"/>
          </a:xfrm>
          <a:prstGeom prst="rect">
            <a:avLst/>
          </a:prstGeom>
          <a:noFill/>
          <a:ln>
            <a:noFill/>
          </a:ln>
        </p:spPr>
      </p:pic>
      <p:pic>
        <p:nvPicPr>
          <p:cNvPr id="472" name="Google Shape;472;p31"/>
          <p:cNvPicPr preferRelativeResize="0"/>
          <p:nvPr/>
        </p:nvPicPr>
        <p:blipFill>
          <a:blip r:embed="rId5">
            <a:alphaModFix/>
          </a:blip>
          <a:stretch>
            <a:fillRect/>
          </a:stretch>
        </p:blipFill>
        <p:spPr>
          <a:xfrm>
            <a:off x="8784850" y="4461176"/>
            <a:ext cx="2335451" cy="1796699"/>
          </a:xfrm>
          <a:prstGeom prst="rect">
            <a:avLst/>
          </a:prstGeom>
          <a:noFill/>
          <a:ln>
            <a:noFill/>
          </a:ln>
        </p:spPr>
      </p:pic>
      <p:sp>
        <p:nvSpPr>
          <p:cNvPr id="473" name="Google Shape;473;p31"/>
          <p:cNvSpPr/>
          <p:nvPr/>
        </p:nvSpPr>
        <p:spPr>
          <a:xfrm>
            <a:off x="6649350" y="1021300"/>
            <a:ext cx="5238000" cy="3243600"/>
          </a:xfrm>
          <a:prstGeom prst="wedgeRectCallout">
            <a:avLst>
              <a:gd name="adj1" fmla="val 16287"/>
              <a:gd name="adj2" fmla="val 71813"/>
            </a:avLst>
          </a:prstGeom>
          <a:solidFill>
            <a:schemeClr val="lt2"/>
          </a:solidFill>
          <a:ln w="38100" cap="flat" cmpd="sng">
            <a:solidFill>
              <a:srgbClr val="9FC5E8"/>
            </a:solidFill>
            <a:prstDash val="solid"/>
            <a:round/>
            <a:headEnd type="none" w="sm" len="sm"/>
            <a:tailEnd type="none" w="sm" len="sm"/>
          </a:ln>
        </p:spPr>
        <p:txBody>
          <a:bodyPr spcFirstLastPara="1" wrap="square" lIns="91425" tIns="91425" rIns="91425" bIns="91425" anchor="ctr" anchorCtr="0">
            <a:noAutofit/>
          </a:bodyPr>
          <a:lstStyle/>
          <a:p>
            <a:pPr marL="269999" lvl="0" indent="-196850" algn="l" rtl="0">
              <a:spcBef>
                <a:spcPts val="0"/>
              </a:spcBef>
              <a:spcAft>
                <a:spcPts val="0"/>
              </a:spcAft>
              <a:buClr>
                <a:srgbClr val="1A6F99"/>
              </a:buClr>
              <a:buSzPts val="1600"/>
              <a:buChar char="●"/>
            </a:pPr>
            <a:r>
              <a:rPr lang="en-CA" sz="1600">
                <a:solidFill>
                  <a:srgbClr val="1A6F99"/>
                </a:solidFill>
              </a:rPr>
              <a:t>Client creates expressions using expression templates to ensure MRCM compliance:</a:t>
            </a:r>
            <a:endParaRPr sz="1600">
              <a:solidFill>
                <a:srgbClr val="1A6F99"/>
              </a:solidFill>
            </a:endParaRPr>
          </a:p>
          <a:p>
            <a:pPr marL="540000" lvl="1" indent="-206375" algn="l" rtl="0">
              <a:spcBef>
                <a:spcPts val="0"/>
              </a:spcBef>
              <a:spcAft>
                <a:spcPts val="0"/>
              </a:spcAft>
              <a:buClr>
                <a:srgbClr val="1A6F99"/>
              </a:buClr>
              <a:buSzPts val="1600"/>
              <a:buChar char="○"/>
            </a:pPr>
            <a:r>
              <a:rPr lang="en-CA" sz="1600">
                <a:solidFill>
                  <a:srgbClr val="1A6F99"/>
                </a:solidFill>
              </a:rPr>
              <a:t>Proximal primitive focus templates OR</a:t>
            </a:r>
            <a:endParaRPr sz="1600">
              <a:solidFill>
                <a:srgbClr val="1A6F99"/>
              </a:solidFill>
            </a:endParaRPr>
          </a:p>
          <a:p>
            <a:pPr marL="540000" lvl="1" indent="-206375" algn="l" rtl="0">
              <a:spcBef>
                <a:spcPts val="0"/>
              </a:spcBef>
              <a:spcAft>
                <a:spcPts val="0"/>
              </a:spcAft>
              <a:buClr>
                <a:srgbClr val="1A6F99"/>
              </a:buClr>
              <a:buSzPts val="1600"/>
              <a:buChar char="○"/>
            </a:pPr>
            <a:r>
              <a:rPr lang="en-CA" sz="1600">
                <a:solidFill>
                  <a:srgbClr val="1A6F99"/>
                </a:solidFill>
              </a:rPr>
              <a:t>Templates with transformation support</a:t>
            </a:r>
            <a:endParaRPr sz="1600">
              <a:solidFill>
                <a:srgbClr val="1A6F99"/>
              </a:solidFill>
            </a:endParaRPr>
          </a:p>
          <a:p>
            <a:pPr marL="269999" lvl="0" indent="-196850" algn="l" rtl="0">
              <a:spcBef>
                <a:spcPts val="0"/>
              </a:spcBef>
              <a:spcAft>
                <a:spcPts val="0"/>
              </a:spcAft>
              <a:buClr>
                <a:srgbClr val="1A6F99"/>
              </a:buClr>
              <a:buSzPts val="1600"/>
              <a:buChar char="●"/>
            </a:pPr>
            <a:r>
              <a:rPr lang="en-CA" sz="1600">
                <a:solidFill>
                  <a:srgbClr val="1A6F99"/>
                </a:solidFill>
              </a:rPr>
              <a:t>OR client allows any expression to be created and performs its own transforms to ensure MRCM compliance</a:t>
            </a:r>
            <a:endParaRPr sz="1600">
              <a:solidFill>
                <a:srgbClr val="1A6F99"/>
              </a:solidFill>
            </a:endParaRPr>
          </a:p>
          <a:p>
            <a:pPr marL="269999" marR="0" lvl="0" indent="-196850" algn="l" rtl="0">
              <a:lnSpc>
                <a:spcPct val="100000"/>
              </a:lnSpc>
              <a:spcBef>
                <a:spcPts val="0"/>
              </a:spcBef>
              <a:spcAft>
                <a:spcPts val="0"/>
              </a:spcAft>
              <a:buClr>
                <a:srgbClr val="1A6F99"/>
              </a:buClr>
              <a:buSzPts val="1600"/>
              <a:buChar char="●"/>
            </a:pPr>
            <a:r>
              <a:rPr lang="en-CA" sz="1600">
                <a:solidFill>
                  <a:srgbClr val="1A6F99"/>
                </a:solidFill>
              </a:rPr>
              <a:t>Client gives error if:</a:t>
            </a:r>
            <a:endParaRPr sz="1600">
              <a:solidFill>
                <a:srgbClr val="1A6F99"/>
              </a:solidFill>
            </a:endParaRPr>
          </a:p>
          <a:p>
            <a:pPr marL="540000" marR="0" lvl="1" indent="-206375" algn="l" rtl="0">
              <a:lnSpc>
                <a:spcPct val="100000"/>
              </a:lnSpc>
              <a:spcBef>
                <a:spcPts val="0"/>
              </a:spcBef>
              <a:spcAft>
                <a:spcPts val="0"/>
              </a:spcAft>
              <a:buClr>
                <a:srgbClr val="1A6F99"/>
              </a:buClr>
              <a:buSzPts val="1600"/>
              <a:buChar char="○"/>
            </a:pPr>
            <a:r>
              <a:rPr lang="en-CA" sz="1600">
                <a:solidFill>
                  <a:srgbClr val="1A6F99"/>
                </a:solidFill>
              </a:rPr>
              <a:t>Expression is not syntactically valid</a:t>
            </a:r>
            <a:endParaRPr sz="1600">
              <a:solidFill>
                <a:srgbClr val="1A6F99"/>
              </a:solidFill>
            </a:endParaRPr>
          </a:p>
          <a:p>
            <a:pPr marL="540000" marR="0" lvl="1" indent="-206375" algn="l" rtl="0">
              <a:lnSpc>
                <a:spcPct val="100000"/>
              </a:lnSpc>
              <a:spcBef>
                <a:spcPts val="0"/>
              </a:spcBef>
              <a:spcAft>
                <a:spcPts val="0"/>
              </a:spcAft>
              <a:buClr>
                <a:srgbClr val="1A6F99"/>
              </a:buClr>
              <a:buSzPts val="1600"/>
              <a:buChar char="○"/>
            </a:pPr>
            <a:r>
              <a:rPr lang="en-CA" sz="1600">
                <a:solidFill>
                  <a:srgbClr val="1A6F99"/>
                </a:solidFill>
              </a:rPr>
              <a:t>Any concept is not active in substrate</a:t>
            </a:r>
            <a:endParaRPr sz="1600">
              <a:solidFill>
                <a:srgbClr val="1A6F99"/>
              </a:solidFill>
            </a:endParaRPr>
          </a:p>
          <a:p>
            <a:pPr marL="540000" marR="0" lvl="1" indent="-206375" algn="l" rtl="0">
              <a:lnSpc>
                <a:spcPct val="100000"/>
              </a:lnSpc>
              <a:spcBef>
                <a:spcPts val="0"/>
              </a:spcBef>
              <a:spcAft>
                <a:spcPts val="0"/>
              </a:spcAft>
              <a:buClr>
                <a:srgbClr val="1A6F99"/>
              </a:buClr>
              <a:buSzPts val="1600"/>
              <a:buChar char="○"/>
            </a:pPr>
            <a:r>
              <a:rPr lang="en-CA" sz="1600">
                <a:solidFill>
                  <a:srgbClr val="1A6F99"/>
                </a:solidFill>
              </a:rPr>
              <a:t>Expression is not MRCM compliant</a:t>
            </a:r>
            <a:endParaRPr sz="1600">
              <a:solidFill>
                <a:srgbClr val="1A6F99"/>
              </a:solidFill>
            </a:endParaRPr>
          </a:p>
        </p:txBody>
      </p:sp>
      <p:grpSp>
        <p:nvGrpSpPr>
          <p:cNvPr id="474" name="Google Shape;474;p31"/>
          <p:cNvGrpSpPr/>
          <p:nvPr/>
        </p:nvGrpSpPr>
        <p:grpSpPr>
          <a:xfrm>
            <a:off x="279711" y="945104"/>
            <a:ext cx="1495315" cy="1601429"/>
            <a:chOff x="430448" y="1397093"/>
            <a:chExt cx="1726293" cy="2088457"/>
          </a:xfrm>
        </p:grpSpPr>
        <p:pic>
          <p:nvPicPr>
            <p:cNvPr id="475" name="Google Shape;475;p31"/>
            <p:cNvPicPr preferRelativeResize="0"/>
            <p:nvPr/>
          </p:nvPicPr>
          <p:blipFill>
            <a:blip r:embed="rId6">
              <a:alphaModFix/>
            </a:blip>
            <a:stretch>
              <a:fillRect/>
            </a:stretch>
          </p:blipFill>
          <p:spPr>
            <a:xfrm>
              <a:off x="430448" y="1491050"/>
              <a:ext cx="1712476" cy="1994499"/>
            </a:xfrm>
            <a:prstGeom prst="rect">
              <a:avLst/>
            </a:prstGeom>
            <a:noFill/>
            <a:ln>
              <a:noFill/>
            </a:ln>
          </p:spPr>
        </p:pic>
        <p:sp>
          <p:nvSpPr>
            <p:cNvPr id="476" name="Google Shape;476;p31"/>
            <p:cNvSpPr txBox="1"/>
            <p:nvPr/>
          </p:nvSpPr>
          <p:spPr>
            <a:xfrm>
              <a:off x="444341" y="1397093"/>
              <a:ext cx="1712400" cy="722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sz="1200" b="1">
                  <a:solidFill>
                    <a:srgbClr val="3F3F3F"/>
                  </a:solidFill>
                  <a:latin typeface="Calibri"/>
                  <a:ea typeface="Calibri"/>
                  <a:cs typeface="Calibri"/>
                  <a:sym typeface="Calibri"/>
                </a:rPr>
                <a:t>Terminology</a:t>
              </a:r>
              <a:endParaRPr sz="1200" b="1">
                <a:solidFill>
                  <a:srgbClr val="3F3F3F"/>
                </a:solidFill>
                <a:latin typeface="Calibri"/>
                <a:ea typeface="Calibri"/>
                <a:cs typeface="Calibri"/>
                <a:sym typeface="Calibri"/>
              </a:endParaRPr>
            </a:p>
            <a:p>
              <a:pPr marL="0" lvl="0" indent="0" algn="ctr" rtl="0">
                <a:spcBef>
                  <a:spcPts val="0"/>
                </a:spcBef>
                <a:spcAft>
                  <a:spcPts val="0"/>
                </a:spcAft>
                <a:buNone/>
              </a:pPr>
              <a:r>
                <a:rPr lang="en-CA" sz="1200" b="1">
                  <a:solidFill>
                    <a:srgbClr val="3F3F3F"/>
                  </a:solidFill>
                  <a:latin typeface="Calibri"/>
                  <a:ea typeface="Calibri"/>
                  <a:cs typeface="Calibri"/>
                  <a:sym typeface="Calibri"/>
                </a:rPr>
                <a:t>Server</a:t>
              </a:r>
              <a:endParaRPr sz="1200" b="1">
                <a:solidFill>
                  <a:srgbClr val="3F3F3F"/>
                </a:solidFill>
                <a:latin typeface="Calibri"/>
                <a:ea typeface="Calibri"/>
                <a:cs typeface="Calibri"/>
                <a:sym typeface="Calibri"/>
              </a:endParaRPr>
            </a:p>
          </p:txBody>
        </p:sp>
      </p:grpSp>
      <p:sp>
        <p:nvSpPr>
          <p:cNvPr id="477" name="Google Shape;477;p31"/>
          <p:cNvSpPr/>
          <p:nvPr/>
        </p:nvSpPr>
        <p:spPr>
          <a:xfrm>
            <a:off x="157850" y="2401600"/>
            <a:ext cx="5666100" cy="2604000"/>
          </a:xfrm>
          <a:prstGeom prst="wedgeRectCallout">
            <a:avLst>
              <a:gd name="adj1" fmla="val -26292"/>
              <a:gd name="adj2" fmla="val -64345"/>
            </a:avLst>
          </a:prstGeom>
          <a:solidFill>
            <a:schemeClr val="lt2"/>
          </a:solidFill>
          <a:ln w="38100" cap="flat" cmpd="sng">
            <a:solidFill>
              <a:srgbClr val="93C47D"/>
            </a:solidFill>
            <a:prstDash val="solid"/>
            <a:round/>
            <a:headEnd type="none" w="sm" len="sm"/>
            <a:tailEnd type="none" w="sm" len="sm"/>
          </a:ln>
        </p:spPr>
        <p:txBody>
          <a:bodyPr spcFirstLastPara="1" wrap="square" lIns="91425" tIns="91425" rIns="91425" bIns="91425" anchor="ctr" anchorCtr="0">
            <a:noAutofit/>
          </a:bodyPr>
          <a:lstStyle/>
          <a:p>
            <a:pPr marL="269999" lvl="0" indent="-196850" algn="l" rtl="0">
              <a:spcBef>
                <a:spcPts val="0"/>
              </a:spcBef>
              <a:spcAft>
                <a:spcPts val="0"/>
              </a:spcAft>
              <a:buClr>
                <a:srgbClr val="38761D"/>
              </a:buClr>
              <a:buSzPts val="1600"/>
              <a:buChar char="●"/>
            </a:pPr>
            <a:r>
              <a:rPr lang="en-CA" sz="1600">
                <a:solidFill>
                  <a:srgbClr val="38761D"/>
                </a:solidFill>
              </a:rPr>
              <a:t>TS converts expressions to terse canonical form and then classifies them with selected precoordinated substrate</a:t>
            </a:r>
            <a:endParaRPr sz="1600">
              <a:solidFill>
                <a:srgbClr val="38761D"/>
              </a:solidFill>
            </a:endParaRPr>
          </a:p>
          <a:p>
            <a:pPr marL="269999" lvl="0" indent="-196850" algn="l" rtl="0">
              <a:spcBef>
                <a:spcPts val="0"/>
              </a:spcBef>
              <a:spcAft>
                <a:spcPts val="0"/>
              </a:spcAft>
              <a:buClr>
                <a:srgbClr val="38761D"/>
              </a:buClr>
              <a:buSzPts val="1600"/>
              <a:buChar char="●"/>
            </a:pPr>
            <a:r>
              <a:rPr lang="en-CA" sz="1600">
                <a:solidFill>
                  <a:srgbClr val="38761D"/>
                </a:solidFill>
              </a:rPr>
              <a:t>TS supports ECL queries over substrate + classified expressions</a:t>
            </a:r>
            <a:endParaRPr sz="1600">
              <a:solidFill>
                <a:srgbClr val="38761D"/>
              </a:solidFill>
            </a:endParaRPr>
          </a:p>
          <a:p>
            <a:pPr marL="269999" lvl="0" indent="-196850" algn="l" rtl="0">
              <a:spcBef>
                <a:spcPts val="0"/>
              </a:spcBef>
              <a:spcAft>
                <a:spcPts val="0"/>
              </a:spcAft>
              <a:buClr>
                <a:srgbClr val="38761D"/>
              </a:buClr>
              <a:buSzPts val="1600"/>
              <a:buChar char="●"/>
            </a:pPr>
            <a:r>
              <a:rPr lang="en-CA" sz="1600">
                <a:solidFill>
                  <a:srgbClr val="38761D"/>
                </a:solidFill>
              </a:rPr>
              <a:t>TS gives error if:</a:t>
            </a:r>
            <a:endParaRPr sz="1600">
              <a:solidFill>
                <a:srgbClr val="38761D"/>
              </a:solidFill>
            </a:endParaRPr>
          </a:p>
          <a:p>
            <a:pPr marL="540000" lvl="1" indent="-206375" algn="l" rtl="0">
              <a:spcBef>
                <a:spcPts val="0"/>
              </a:spcBef>
              <a:spcAft>
                <a:spcPts val="0"/>
              </a:spcAft>
              <a:buClr>
                <a:srgbClr val="38761D"/>
              </a:buClr>
              <a:buSzPts val="1600"/>
              <a:buChar char="○"/>
            </a:pPr>
            <a:r>
              <a:rPr lang="en-CA" sz="1600">
                <a:solidFill>
                  <a:srgbClr val="38761D"/>
                </a:solidFill>
              </a:rPr>
              <a:t>Expression is not syntactically valid</a:t>
            </a:r>
            <a:endParaRPr sz="1600">
              <a:solidFill>
                <a:srgbClr val="38761D"/>
              </a:solidFill>
            </a:endParaRPr>
          </a:p>
          <a:p>
            <a:pPr marL="540000" lvl="1" indent="-206375" algn="l" rtl="0">
              <a:spcBef>
                <a:spcPts val="0"/>
              </a:spcBef>
              <a:spcAft>
                <a:spcPts val="0"/>
              </a:spcAft>
              <a:buClr>
                <a:srgbClr val="38761D"/>
              </a:buClr>
              <a:buSzPts val="1600"/>
              <a:buChar char="○"/>
            </a:pPr>
            <a:r>
              <a:rPr lang="en-CA" sz="1600">
                <a:solidFill>
                  <a:srgbClr val="38761D"/>
                </a:solidFill>
              </a:rPr>
              <a:t>Any concept is not active in substrate</a:t>
            </a:r>
            <a:endParaRPr sz="1600">
              <a:solidFill>
                <a:srgbClr val="38761D"/>
              </a:solidFill>
            </a:endParaRPr>
          </a:p>
          <a:p>
            <a:pPr marL="540000" lvl="1" indent="-206375" algn="l" rtl="0">
              <a:spcBef>
                <a:spcPts val="0"/>
              </a:spcBef>
              <a:spcAft>
                <a:spcPts val="0"/>
              </a:spcAft>
              <a:buClr>
                <a:srgbClr val="38761D"/>
              </a:buClr>
              <a:buSzPts val="1600"/>
              <a:buChar char="○"/>
            </a:pPr>
            <a:r>
              <a:rPr lang="en-CA" sz="1600">
                <a:solidFill>
                  <a:srgbClr val="38761D"/>
                </a:solidFill>
              </a:rPr>
              <a:t>Expression is not MRCM compliant</a:t>
            </a:r>
            <a:endParaRPr sz="1600">
              <a:solidFill>
                <a:srgbClr val="38761D"/>
              </a:solidFill>
            </a:endParaRPr>
          </a:p>
          <a:p>
            <a:pPr marL="269999" marR="0" lvl="0" indent="-196850" algn="l" rtl="0">
              <a:lnSpc>
                <a:spcPct val="100000"/>
              </a:lnSpc>
              <a:spcBef>
                <a:spcPts val="0"/>
              </a:spcBef>
              <a:spcAft>
                <a:spcPts val="0"/>
              </a:spcAft>
              <a:buClr>
                <a:srgbClr val="38761D"/>
              </a:buClr>
              <a:buSzPts val="1600"/>
              <a:buChar char="●"/>
            </a:pPr>
            <a:r>
              <a:rPr lang="en-CA" sz="1600">
                <a:solidFill>
                  <a:srgbClr val="38761D"/>
                </a:solidFill>
              </a:rPr>
              <a:t>Input form = Classifiable form</a:t>
            </a:r>
            <a:endParaRPr sz="1600">
              <a:solidFill>
                <a:srgbClr val="38761D"/>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32"/>
          <p:cNvSpPr txBox="1"/>
          <p:nvPr/>
        </p:nvSpPr>
        <p:spPr>
          <a:xfrm>
            <a:off x="4444650" y="752150"/>
            <a:ext cx="2496600" cy="738900"/>
          </a:xfrm>
          <a:prstGeom prst="rect">
            <a:avLst/>
          </a:prstGeom>
          <a:solidFill>
            <a:schemeClr val="lt1"/>
          </a:solidFill>
          <a:ln w="9525" cap="flat" cmpd="sng">
            <a:solidFill>
              <a:srgbClr val="6AA84F"/>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CA" sz="1800" b="1">
                <a:solidFill>
                  <a:srgbClr val="93C47D"/>
                </a:solidFill>
                <a:latin typeface="Calibri"/>
                <a:ea typeface="Calibri"/>
                <a:cs typeface="Calibri"/>
                <a:sym typeface="Calibri"/>
              </a:rPr>
              <a:t>TS is generic to</a:t>
            </a:r>
            <a:endParaRPr sz="1800" b="1">
              <a:solidFill>
                <a:srgbClr val="93C47D"/>
              </a:solidFill>
              <a:latin typeface="Calibri"/>
              <a:ea typeface="Calibri"/>
              <a:cs typeface="Calibri"/>
              <a:sym typeface="Calibri"/>
            </a:endParaRPr>
          </a:p>
          <a:p>
            <a:pPr marL="0" lvl="0" indent="0" algn="ctr" rtl="0">
              <a:spcBef>
                <a:spcPts val="0"/>
              </a:spcBef>
              <a:spcAft>
                <a:spcPts val="0"/>
              </a:spcAft>
              <a:buNone/>
            </a:pPr>
            <a:r>
              <a:rPr lang="en-CA" sz="1800" b="1">
                <a:solidFill>
                  <a:srgbClr val="93C47D"/>
                </a:solidFill>
                <a:latin typeface="Calibri"/>
                <a:ea typeface="Calibri"/>
                <a:cs typeface="Calibri"/>
                <a:sym typeface="Calibri"/>
              </a:rPr>
              <a:t> ensure flexibility</a:t>
            </a:r>
            <a:endParaRPr sz="1800" b="1">
              <a:solidFill>
                <a:srgbClr val="93C47D"/>
              </a:solidFill>
              <a:latin typeface="Calibri"/>
              <a:ea typeface="Calibri"/>
              <a:cs typeface="Calibri"/>
              <a:sym typeface="Calibri"/>
            </a:endParaRPr>
          </a:p>
        </p:txBody>
      </p:sp>
      <p:sp>
        <p:nvSpPr>
          <p:cNvPr id="484" name="Google Shape;484;p32"/>
          <p:cNvSpPr txBox="1"/>
          <p:nvPr/>
        </p:nvSpPr>
        <p:spPr>
          <a:xfrm>
            <a:off x="8497975" y="752150"/>
            <a:ext cx="1998300" cy="738900"/>
          </a:xfrm>
          <a:prstGeom prst="rect">
            <a:avLst/>
          </a:prstGeom>
          <a:solidFill>
            <a:srgbClr val="FFFFFF"/>
          </a:solidFill>
          <a:ln w="9525" cap="flat" cmpd="sng">
            <a:solidFill>
              <a:srgbClr val="6FA8DC"/>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CA" sz="1800" b="1">
                <a:solidFill>
                  <a:srgbClr val="6FA8DC"/>
                </a:solidFill>
                <a:latin typeface="Calibri"/>
                <a:ea typeface="Calibri"/>
                <a:cs typeface="Calibri"/>
                <a:sym typeface="Calibri"/>
              </a:rPr>
              <a:t>Client determines its own risk profile</a:t>
            </a:r>
            <a:endParaRPr sz="1800" b="1">
              <a:solidFill>
                <a:srgbClr val="6FA8DC"/>
              </a:solidFill>
              <a:latin typeface="Calibri"/>
              <a:ea typeface="Calibri"/>
              <a:cs typeface="Calibri"/>
              <a:sym typeface="Calibri"/>
            </a:endParaRPr>
          </a:p>
        </p:txBody>
      </p:sp>
      <p:sp>
        <p:nvSpPr>
          <p:cNvPr id="485" name="Google Shape;485;p32"/>
          <p:cNvSpPr txBox="1"/>
          <p:nvPr/>
        </p:nvSpPr>
        <p:spPr>
          <a:xfrm>
            <a:off x="3518650" y="6057675"/>
            <a:ext cx="1957200" cy="738900"/>
          </a:xfrm>
          <a:prstGeom prst="rect">
            <a:avLst/>
          </a:prstGeom>
          <a:solidFill>
            <a:srgbClr val="FFFFFF"/>
          </a:solidFill>
          <a:ln w="9525" cap="flat" cmpd="sng">
            <a:solidFill>
              <a:srgbClr val="6FA8DC"/>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CA" sz="1800" b="1">
                <a:solidFill>
                  <a:srgbClr val="6FA8DC"/>
                </a:solidFill>
                <a:latin typeface="Calibri"/>
                <a:ea typeface="Calibri"/>
                <a:cs typeface="Calibri"/>
                <a:sym typeface="Calibri"/>
              </a:rPr>
              <a:t>Client does the “heavy lifting”</a:t>
            </a:r>
            <a:endParaRPr sz="1800" b="1">
              <a:solidFill>
                <a:srgbClr val="6FA8DC"/>
              </a:solidFill>
              <a:latin typeface="Calibri"/>
              <a:ea typeface="Calibri"/>
              <a:cs typeface="Calibri"/>
              <a:sym typeface="Calibri"/>
            </a:endParaRPr>
          </a:p>
        </p:txBody>
      </p:sp>
      <p:sp>
        <p:nvSpPr>
          <p:cNvPr id="486" name="Google Shape;486;p32"/>
          <p:cNvSpPr txBox="1"/>
          <p:nvPr/>
        </p:nvSpPr>
        <p:spPr>
          <a:xfrm>
            <a:off x="119800" y="6057678"/>
            <a:ext cx="2124000" cy="738900"/>
          </a:xfrm>
          <a:prstGeom prst="rect">
            <a:avLst/>
          </a:prstGeom>
          <a:solidFill>
            <a:srgbClr val="FFFFFF"/>
          </a:solidFill>
          <a:ln w="9525" cap="flat" cmpd="sng">
            <a:solidFill>
              <a:srgbClr val="93C47D"/>
            </a:solidFill>
            <a:prstDash val="solid"/>
            <a:round/>
            <a:headEnd type="none" w="sm" len="sm"/>
            <a:tailEnd type="none" w="sm" len="sm"/>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CA" sz="1800" b="1">
                <a:solidFill>
                  <a:srgbClr val="93C47D"/>
                </a:solidFill>
                <a:latin typeface="Calibri"/>
                <a:ea typeface="Calibri"/>
                <a:cs typeface="Calibri"/>
                <a:sym typeface="Calibri"/>
              </a:rPr>
              <a:t>TS is restricted to</a:t>
            </a:r>
            <a:endParaRPr sz="1800" b="1">
              <a:solidFill>
                <a:srgbClr val="93C47D"/>
              </a:solidFill>
              <a:latin typeface="Calibri"/>
              <a:ea typeface="Calibri"/>
              <a:cs typeface="Calibri"/>
              <a:sym typeface="Calibri"/>
            </a:endParaRPr>
          </a:p>
          <a:p>
            <a:pPr marL="0" marR="0" lvl="0" indent="0" algn="ctr" rtl="0">
              <a:lnSpc>
                <a:spcPct val="100000"/>
              </a:lnSpc>
              <a:spcBef>
                <a:spcPts val="0"/>
              </a:spcBef>
              <a:spcAft>
                <a:spcPts val="0"/>
              </a:spcAft>
              <a:buNone/>
            </a:pPr>
            <a:r>
              <a:rPr lang="en-CA" sz="1800" b="1">
                <a:solidFill>
                  <a:srgbClr val="93C47D"/>
                </a:solidFill>
                <a:latin typeface="Calibri"/>
                <a:ea typeface="Calibri"/>
                <a:cs typeface="Calibri"/>
                <a:sym typeface="Calibri"/>
              </a:rPr>
              <a:t> ensure safety </a:t>
            </a:r>
            <a:endParaRPr sz="1800" b="1">
              <a:solidFill>
                <a:srgbClr val="93C47D"/>
              </a:solidFill>
              <a:latin typeface="Calibri"/>
              <a:ea typeface="Calibri"/>
              <a:cs typeface="Calibri"/>
              <a:sym typeface="Calibri"/>
            </a:endParaRPr>
          </a:p>
        </p:txBody>
      </p:sp>
      <p:grpSp>
        <p:nvGrpSpPr>
          <p:cNvPr id="487" name="Google Shape;487;p32"/>
          <p:cNvGrpSpPr/>
          <p:nvPr/>
        </p:nvGrpSpPr>
        <p:grpSpPr>
          <a:xfrm>
            <a:off x="292050" y="1377775"/>
            <a:ext cx="6811800" cy="5011425"/>
            <a:chOff x="520650" y="1301575"/>
            <a:chExt cx="6811800" cy="5011425"/>
          </a:xfrm>
        </p:grpSpPr>
        <p:sp>
          <p:nvSpPr>
            <p:cNvPr id="488" name="Google Shape;488;p32"/>
            <p:cNvSpPr/>
            <p:nvPr/>
          </p:nvSpPr>
          <p:spPr>
            <a:xfrm>
              <a:off x="520650" y="5045800"/>
              <a:ext cx="3240000" cy="12672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2"/>
            <p:cNvSpPr/>
            <p:nvPr/>
          </p:nvSpPr>
          <p:spPr>
            <a:xfrm>
              <a:off x="520650" y="3841100"/>
              <a:ext cx="4492800" cy="12672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2"/>
            <p:cNvSpPr/>
            <p:nvPr/>
          </p:nvSpPr>
          <p:spPr>
            <a:xfrm>
              <a:off x="520650" y="2579488"/>
              <a:ext cx="5634300" cy="12672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2"/>
            <p:cNvSpPr/>
            <p:nvPr/>
          </p:nvSpPr>
          <p:spPr>
            <a:xfrm>
              <a:off x="520650" y="1301575"/>
              <a:ext cx="6811800" cy="12891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2" name="Google Shape;492;p32"/>
          <p:cNvGrpSpPr/>
          <p:nvPr/>
        </p:nvGrpSpPr>
        <p:grpSpPr>
          <a:xfrm>
            <a:off x="3456475" y="1386700"/>
            <a:ext cx="7980900" cy="5002500"/>
            <a:chOff x="3761275" y="1310500"/>
            <a:chExt cx="7980900" cy="5002500"/>
          </a:xfrm>
        </p:grpSpPr>
        <p:sp>
          <p:nvSpPr>
            <p:cNvPr id="493" name="Google Shape;493;p32"/>
            <p:cNvSpPr/>
            <p:nvPr/>
          </p:nvSpPr>
          <p:spPr>
            <a:xfrm rot="10800000">
              <a:off x="7433575" y="1310500"/>
              <a:ext cx="4308600" cy="12909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32"/>
            <p:cNvSpPr/>
            <p:nvPr/>
          </p:nvSpPr>
          <p:spPr>
            <a:xfrm rot="10800000">
              <a:off x="6107875" y="2540375"/>
              <a:ext cx="5634300" cy="12672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2"/>
            <p:cNvSpPr/>
            <p:nvPr/>
          </p:nvSpPr>
          <p:spPr>
            <a:xfrm rot="10800000">
              <a:off x="4930375" y="3731250"/>
              <a:ext cx="6811800" cy="13344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2"/>
            <p:cNvSpPr/>
            <p:nvPr/>
          </p:nvSpPr>
          <p:spPr>
            <a:xfrm rot="10800000">
              <a:off x="3761275" y="5045800"/>
              <a:ext cx="7980900" cy="12672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7" name="Google Shape;497;p32"/>
          <p:cNvGrpSpPr/>
          <p:nvPr/>
        </p:nvGrpSpPr>
        <p:grpSpPr>
          <a:xfrm>
            <a:off x="1913850" y="984063"/>
            <a:ext cx="6682513" cy="5552863"/>
            <a:chOff x="2218650" y="984063"/>
            <a:chExt cx="6682513" cy="5552863"/>
          </a:xfrm>
        </p:grpSpPr>
        <p:grpSp>
          <p:nvGrpSpPr>
            <p:cNvPr id="498" name="Google Shape;498;p32"/>
            <p:cNvGrpSpPr/>
            <p:nvPr/>
          </p:nvGrpSpPr>
          <p:grpSpPr>
            <a:xfrm>
              <a:off x="3461250" y="984063"/>
              <a:ext cx="5439913" cy="5506662"/>
              <a:chOff x="3461250" y="984063"/>
              <a:chExt cx="5439913" cy="5506662"/>
            </a:xfrm>
          </p:grpSpPr>
          <p:pic>
            <p:nvPicPr>
              <p:cNvPr id="499" name="Google Shape;499;p32"/>
              <p:cNvPicPr preferRelativeResize="0"/>
              <p:nvPr/>
            </p:nvPicPr>
            <p:blipFill rotWithShape="1">
              <a:blip r:embed="rId3">
                <a:alphaModFix/>
              </a:blip>
              <a:srcRect t="34969" b="17794"/>
              <a:stretch/>
            </p:blipFill>
            <p:spPr>
              <a:xfrm>
                <a:off x="3461250" y="3483038"/>
                <a:ext cx="2949975" cy="3007687"/>
              </a:xfrm>
              <a:prstGeom prst="rect">
                <a:avLst/>
              </a:prstGeom>
              <a:noFill/>
              <a:ln>
                <a:noFill/>
              </a:ln>
            </p:spPr>
          </p:pic>
          <p:pic>
            <p:nvPicPr>
              <p:cNvPr id="500" name="Google Shape;500;p32"/>
              <p:cNvPicPr preferRelativeResize="0"/>
              <p:nvPr/>
            </p:nvPicPr>
            <p:blipFill rotWithShape="1">
              <a:blip r:embed="rId3">
                <a:alphaModFix/>
              </a:blip>
              <a:srcRect t="34969" b="17794"/>
              <a:stretch/>
            </p:blipFill>
            <p:spPr>
              <a:xfrm>
                <a:off x="5951188" y="984063"/>
                <a:ext cx="2949975" cy="3007687"/>
              </a:xfrm>
              <a:prstGeom prst="rect">
                <a:avLst/>
              </a:prstGeom>
              <a:noFill/>
              <a:ln>
                <a:noFill/>
              </a:ln>
            </p:spPr>
          </p:pic>
        </p:grpSp>
        <p:pic>
          <p:nvPicPr>
            <p:cNvPr id="501" name="Google Shape;501;p32"/>
            <p:cNvPicPr preferRelativeResize="0"/>
            <p:nvPr/>
          </p:nvPicPr>
          <p:blipFill rotWithShape="1">
            <a:blip r:embed="rId3">
              <a:alphaModFix/>
            </a:blip>
            <a:srcRect t="38724" b="57881"/>
            <a:stretch/>
          </p:blipFill>
          <p:spPr>
            <a:xfrm rot="10800000">
              <a:off x="2218650" y="6320776"/>
              <a:ext cx="2949975" cy="216150"/>
            </a:xfrm>
            <a:prstGeom prst="rect">
              <a:avLst/>
            </a:prstGeom>
            <a:noFill/>
            <a:ln>
              <a:noFill/>
            </a:ln>
          </p:spPr>
        </p:pic>
      </p:grpSp>
      <p:sp>
        <p:nvSpPr>
          <p:cNvPr id="502" name="Google Shape;502;p32"/>
          <p:cNvSpPr txBox="1"/>
          <p:nvPr/>
        </p:nvSpPr>
        <p:spPr>
          <a:xfrm>
            <a:off x="9722100" y="4771625"/>
            <a:ext cx="871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b="1">
                <a:solidFill>
                  <a:schemeClr val="lt1"/>
                </a:solidFill>
                <a:latin typeface="Calibri"/>
                <a:ea typeface="Calibri"/>
                <a:cs typeface="Calibri"/>
                <a:sym typeface="Calibri"/>
              </a:rPr>
              <a:t>Client</a:t>
            </a:r>
            <a:endParaRPr b="1">
              <a:solidFill>
                <a:schemeClr val="lt1"/>
              </a:solidFill>
              <a:latin typeface="Calibri"/>
              <a:ea typeface="Calibri"/>
              <a:cs typeface="Calibri"/>
              <a:sym typeface="Calibri"/>
            </a:endParaRPr>
          </a:p>
        </p:txBody>
      </p:sp>
      <p:sp>
        <p:nvSpPr>
          <p:cNvPr id="503" name="Google Shape;503;p32"/>
          <p:cNvSpPr/>
          <p:nvPr/>
        </p:nvSpPr>
        <p:spPr>
          <a:xfrm rot="-2700000">
            <a:off x="313798" y="3592983"/>
            <a:ext cx="6627853" cy="400081"/>
          </a:xfrm>
          <a:prstGeom prst="leftRightArrow">
            <a:avLst>
              <a:gd name="adj1" fmla="val 50000"/>
              <a:gd name="adj2" fmla="val 50000"/>
            </a:avLst>
          </a:prstGeom>
          <a:gradFill>
            <a:gsLst>
              <a:gs pos="0">
                <a:srgbClr val="DCECD5"/>
              </a:gs>
              <a:gs pos="57000">
                <a:srgbClr val="D9EAD3"/>
              </a:gs>
              <a:gs pos="100000">
                <a:srgbClr val="93BC81"/>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2"/>
          <p:cNvSpPr/>
          <p:nvPr/>
        </p:nvSpPr>
        <p:spPr>
          <a:xfrm rot="-2700000">
            <a:off x="3514198" y="3592983"/>
            <a:ext cx="6627853" cy="400081"/>
          </a:xfrm>
          <a:prstGeom prst="leftRightArrow">
            <a:avLst>
              <a:gd name="adj1" fmla="val 50000"/>
              <a:gd name="adj2" fmla="val 50000"/>
            </a:avLst>
          </a:prstGeom>
          <a:gradFill>
            <a:gsLst>
              <a:gs pos="0">
                <a:srgbClr val="CFE2F3"/>
              </a:gs>
              <a:gs pos="54000">
                <a:srgbClr val="CFE2F3"/>
              </a:gs>
              <a:gs pos="100000">
                <a:srgbClr val="70A4D5"/>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2"/>
          <p:cNvSpPr txBox="1"/>
          <p:nvPr/>
        </p:nvSpPr>
        <p:spPr>
          <a:xfrm>
            <a:off x="614150" y="5335950"/>
            <a:ext cx="2577300" cy="646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500">
                <a:solidFill>
                  <a:srgbClr val="434343"/>
                </a:solidFill>
                <a:latin typeface="Calibri"/>
                <a:ea typeface="Calibri"/>
                <a:cs typeface="Calibri"/>
                <a:sym typeface="Calibri"/>
              </a:rPr>
              <a:t>TS requires ALL expressions to be fully MRCM compliant</a:t>
            </a:r>
            <a:endParaRPr sz="1500">
              <a:solidFill>
                <a:srgbClr val="434343"/>
              </a:solidFill>
              <a:latin typeface="Calibri"/>
              <a:ea typeface="Calibri"/>
              <a:cs typeface="Calibri"/>
              <a:sym typeface="Calibri"/>
            </a:endParaRPr>
          </a:p>
        </p:txBody>
      </p:sp>
      <p:sp>
        <p:nvSpPr>
          <p:cNvPr id="506" name="Google Shape;506;p32"/>
          <p:cNvSpPr txBox="1"/>
          <p:nvPr/>
        </p:nvSpPr>
        <p:spPr>
          <a:xfrm>
            <a:off x="3577975" y="5335950"/>
            <a:ext cx="40503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500">
                <a:solidFill>
                  <a:srgbClr val="434343"/>
                </a:solidFill>
                <a:latin typeface="Calibri"/>
                <a:ea typeface="Calibri"/>
                <a:cs typeface="Calibri"/>
                <a:sym typeface="Calibri"/>
              </a:rPr>
              <a:t>User must create expressions in classifiable form OR client must do its own transformations</a:t>
            </a:r>
            <a:endParaRPr sz="1500">
              <a:solidFill>
                <a:srgbClr val="434343"/>
              </a:solidFill>
              <a:latin typeface="Calibri"/>
              <a:ea typeface="Calibri"/>
              <a:cs typeface="Calibri"/>
              <a:sym typeface="Calibri"/>
            </a:endParaRPr>
          </a:p>
        </p:txBody>
      </p:sp>
      <p:sp>
        <p:nvSpPr>
          <p:cNvPr id="507" name="Google Shape;507;p32"/>
          <p:cNvSpPr txBox="1"/>
          <p:nvPr/>
        </p:nvSpPr>
        <p:spPr>
          <a:xfrm>
            <a:off x="3130000" y="1524400"/>
            <a:ext cx="3811200" cy="877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500">
                <a:solidFill>
                  <a:srgbClr val="434343"/>
                </a:solidFill>
                <a:latin typeface="Calibri"/>
                <a:ea typeface="Calibri"/>
                <a:cs typeface="Calibri"/>
                <a:sym typeface="Calibri"/>
              </a:rPr>
              <a:t>TS ONLY requires expression to be MRCM compliant after applying loose attributes to all definitional values in the correct domain</a:t>
            </a:r>
            <a:endParaRPr sz="1500">
              <a:solidFill>
                <a:srgbClr val="434343"/>
              </a:solidFill>
              <a:latin typeface="Calibri"/>
              <a:ea typeface="Calibri"/>
              <a:cs typeface="Calibri"/>
              <a:sym typeface="Calibri"/>
            </a:endParaRPr>
          </a:p>
        </p:txBody>
      </p:sp>
      <p:sp>
        <p:nvSpPr>
          <p:cNvPr id="508" name="Google Shape;508;p32"/>
          <p:cNvSpPr txBox="1"/>
          <p:nvPr/>
        </p:nvSpPr>
        <p:spPr>
          <a:xfrm>
            <a:off x="276475" y="4201325"/>
            <a:ext cx="4225200" cy="6771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600" b="1">
                <a:solidFill>
                  <a:srgbClr val="434343"/>
                </a:solidFill>
                <a:latin typeface="Calibri"/>
                <a:ea typeface="Calibri"/>
                <a:cs typeface="Calibri"/>
                <a:sym typeface="Calibri"/>
              </a:rPr>
              <a:t>TS permits some non-MRCM compliant expressions for limited, predefined set of cases</a:t>
            </a:r>
            <a:endParaRPr sz="1600" b="1">
              <a:solidFill>
                <a:srgbClr val="434343"/>
              </a:solidFill>
              <a:latin typeface="Calibri"/>
              <a:ea typeface="Calibri"/>
              <a:cs typeface="Calibri"/>
              <a:sym typeface="Calibri"/>
            </a:endParaRPr>
          </a:p>
        </p:txBody>
      </p:sp>
      <p:sp>
        <p:nvSpPr>
          <p:cNvPr id="509" name="Google Shape;509;p32"/>
          <p:cNvSpPr txBox="1"/>
          <p:nvPr/>
        </p:nvSpPr>
        <p:spPr>
          <a:xfrm>
            <a:off x="2323275" y="2828488"/>
            <a:ext cx="3417900" cy="646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500">
                <a:solidFill>
                  <a:srgbClr val="434343"/>
                </a:solidFill>
                <a:latin typeface="Calibri"/>
                <a:ea typeface="Calibri"/>
                <a:cs typeface="Calibri"/>
                <a:sym typeface="Calibri"/>
              </a:rPr>
              <a:t>TS gives warnings/errors if generic transformation is considered “risky”</a:t>
            </a:r>
            <a:endParaRPr sz="1500">
              <a:solidFill>
                <a:srgbClr val="434343"/>
              </a:solidFill>
              <a:latin typeface="Calibri"/>
              <a:ea typeface="Calibri"/>
              <a:cs typeface="Calibri"/>
              <a:sym typeface="Calibri"/>
            </a:endParaRPr>
          </a:p>
        </p:txBody>
      </p:sp>
      <p:sp>
        <p:nvSpPr>
          <p:cNvPr id="510" name="Google Shape;510;p32"/>
          <p:cNvSpPr txBox="1"/>
          <p:nvPr/>
        </p:nvSpPr>
        <p:spPr>
          <a:xfrm>
            <a:off x="7261225" y="1639750"/>
            <a:ext cx="46887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500">
                <a:solidFill>
                  <a:srgbClr val="434343"/>
                </a:solidFill>
                <a:latin typeface="Calibri"/>
                <a:ea typeface="Calibri"/>
                <a:cs typeface="Calibri"/>
                <a:sym typeface="Calibri"/>
              </a:rPr>
              <a:t>Client can throw any expression at the TS, and</a:t>
            </a:r>
            <a:br>
              <a:rPr lang="en-CA" sz="1500">
                <a:solidFill>
                  <a:srgbClr val="434343"/>
                </a:solidFill>
                <a:latin typeface="Calibri"/>
                <a:ea typeface="Calibri"/>
                <a:cs typeface="Calibri"/>
                <a:sym typeface="Calibri"/>
              </a:rPr>
            </a:br>
            <a:r>
              <a:rPr lang="en-CA" sz="1500">
                <a:solidFill>
                  <a:srgbClr val="434343"/>
                </a:solidFill>
                <a:latin typeface="Calibri"/>
                <a:ea typeface="Calibri"/>
                <a:cs typeface="Calibri"/>
                <a:sym typeface="Calibri"/>
              </a:rPr>
              <a:t>know that it will do its best to transform &amp; classify</a:t>
            </a:r>
            <a:endParaRPr sz="1500">
              <a:solidFill>
                <a:srgbClr val="434343"/>
              </a:solidFill>
              <a:latin typeface="Calibri"/>
              <a:ea typeface="Calibri"/>
              <a:cs typeface="Calibri"/>
              <a:sym typeface="Calibri"/>
            </a:endParaRPr>
          </a:p>
        </p:txBody>
      </p:sp>
      <p:sp>
        <p:nvSpPr>
          <p:cNvPr id="511" name="Google Shape;511;p32"/>
          <p:cNvSpPr txBox="1"/>
          <p:nvPr/>
        </p:nvSpPr>
        <p:spPr>
          <a:xfrm>
            <a:off x="4802975" y="4201325"/>
            <a:ext cx="4627500" cy="708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700" b="1">
                <a:solidFill>
                  <a:srgbClr val="434343"/>
                </a:solidFill>
                <a:latin typeface="Calibri"/>
                <a:ea typeface="Calibri"/>
                <a:cs typeface="Calibri"/>
                <a:sym typeface="Calibri"/>
              </a:rPr>
              <a:t>Simple templates must conform to ‘known’ patterns (eg laterality on a procedure/finding)</a:t>
            </a:r>
            <a:endParaRPr sz="1700" b="1">
              <a:solidFill>
                <a:srgbClr val="434343"/>
              </a:solidFill>
              <a:latin typeface="Calibri"/>
              <a:ea typeface="Calibri"/>
              <a:cs typeface="Calibri"/>
              <a:sym typeface="Calibri"/>
            </a:endParaRPr>
          </a:p>
        </p:txBody>
      </p:sp>
      <p:sp>
        <p:nvSpPr>
          <p:cNvPr id="512" name="Google Shape;512;p32"/>
          <p:cNvSpPr txBox="1"/>
          <p:nvPr/>
        </p:nvSpPr>
        <p:spPr>
          <a:xfrm>
            <a:off x="5983280" y="2828500"/>
            <a:ext cx="4225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500">
                <a:solidFill>
                  <a:srgbClr val="434343"/>
                </a:solidFill>
                <a:latin typeface="Calibri"/>
                <a:ea typeface="Calibri"/>
                <a:cs typeface="Calibri"/>
                <a:sym typeface="Calibri"/>
              </a:rPr>
              <a:t>Client can throw any expression at the TS, </a:t>
            </a:r>
            <a:br>
              <a:rPr lang="en-CA" sz="1500">
                <a:solidFill>
                  <a:srgbClr val="434343"/>
                </a:solidFill>
                <a:latin typeface="Calibri"/>
                <a:ea typeface="Calibri"/>
                <a:cs typeface="Calibri"/>
                <a:sym typeface="Calibri"/>
              </a:rPr>
            </a:br>
            <a:r>
              <a:rPr lang="en-CA" sz="1500">
                <a:solidFill>
                  <a:srgbClr val="434343"/>
                </a:solidFill>
                <a:latin typeface="Calibri"/>
                <a:ea typeface="Calibri"/>
                <a:cs typeface="Calibri"/>
                <a:sym typeface="Calibri"/>
              </a:rPr>
              <a:t>and know that it will stop it doing anything “risky”</a:t>
            </a:r>
            <a:endParaRPr sz="1500">
              <a:solidFill>
                <a:srgbClr val="434343"/>
              </a:solidFill>
              <a:latin typeface="Calibri"/>
              <a:ea typeface="Calibri"/>
              <a:cs typeface="Calibri"/>
              <a:sym typeface="Calibri"/>
            </a:endParaRPr>
          </a:p>
        </p:txBody>
      </p:sp>
      <p:sp>
        <p:nvSpPr>
          <p:cNvPr id="513" name="Google Shape;513;p32"/>
          <p:cNvSpPr/>
          <p:nvPr/>
        </p:nvSpPr>
        <p:spPr>
          <a:xfrm>
            <a:off x="251500" y="682200"/>
            <a:ext cx="11222100" cy="3366000"/>
          </a:xfrm>
          <a:prstGeom prst="rect">
            <a:avLst/>
          </a:prstGeom>
          <a:solidFill>
            <a:srgbClr val="FFFFFF">
              <a:alpha val="851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2"/>
          <p:cNvSpPr/>
          <p:nvPr/>
        </p:nvSpPr>
        <p:spPr>
          <a:xfrm>
            <a:off x="71800" y="5098625"/>
            <a:ext cx="11401800" cy="1698000"/>
          </a:xfrm>
          <a:prstGeom prst="rect">
            <a:avLst/>
          </a:prstGeom>
          <a:solidFill>
            <a:srgbClr val="FFFFFF">
              <a:alpha val="851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2"/>
          <p:cNvSpPr/>
          <p:nvPr/>
        </p:nvSpPr>
        <p:spPr>
          <a:xfrm>
            <a:off x="301900" y="4048200"/>
            <a:ext cx="11121300" cy="1050300"/>
          </a:xfrm>
          <a:prstGeom prst="rect">
            <a:avLst/>
          </a:prstGeom>
          <a:noFill/>
          <a:ln w="76200" cap="flat" cmpd="sng">
            <a:solidFill>
              <a:srgbClr val="B4A7D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16" name="Google Shape;516;p32"/>
          <p:cNvPicPr preferRelativeResize="0"/>
          <p:nvPr/>
        </p:nvPicPr>
        <p:blipFill>
          <a:blip r:embed="rId4">
            <a:alphaModFix/>
          </a:blip>
          <a:stretch>
            <a:fillRect/>
          </a:stretch>
        </p:blipFill>
        <p:spPr>
          <a:xfrm>
            <a:off x="8952650" y="4527901"/>
            <a:ext cx="2335451" cy="1796699"/>
          </a:xfrm>
          <a:prstGeom prst="rect">
            <a:avLst/>
          </a:prstGeom>
          <a:noFill/>
          <a:ln>
            <a:noFill/>
          </a:ln>
        </p:spPr>
      </p:pic>
      <p:sp>
        <p:nvSpPr>
          <p:cNvPr id="517" name="Google Shape;517;p32"/>
          <p:cNvSpPr/>
          <p:nvPr/>
        </p:nvSpPr>
        <p:spPr>
          <a:xfrm>
            <a:off x="682900" y="5235150"/>
            <a:ext cx="7832400" cy="1491900"/>
          </a:xfrm>
          <a:prstGeom prst="wedgeRectCallout">
            <a:avLst>
              <a:gd name="adj1" fmla="val 56174"/>
              <a:gd name="adj2" fmla="val -23266"/>
            </a:avLst>
          </a:prstGeom>
          <a:solidFill>
            <a:srgbClr val="FCE5CD"/>
          </a:solidFill>
          <a:ln w="38100" cap="flat" cmpd="sng">
            <a:solidFill>
              <a:srgbClr val="E6913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CA" b="1">
                <a:solidFill>
                  <a:srgbClr val="B45F06"/>
                </a:solidFill>
              </a:rPr>
              <a:t>VALID PREDEFINED PATTERNS (?)</a:t>
            </a:r>
            <a:endParaRPr b="1">
              <a:solidFill>
                <a:srgbClr val="B45F06"/>
              </a:solidFill>
            </a:endParaRPr>
          </a:p>
          <a:p>
            <a:pPr marL="457200" lvl="0" indent="-317500" algn="l" rtl="0">
              <a:spcBef>
                <a:spcPts val="0"/>
              </a:spcBef>
              <a:spcAft>
                <a:spcPts val="0"/>
              </a:spcAft>
              <a:buClr>
                <a:srgbClr val="B45F06"/>
              </a:buClr>
              <a:buSzPts val="1400"/>
              <a:buChar char="●"/>
            </a:pPr>
            <a:r>
              <a:rPr lang="en-CA">
                <a:solidFill>
                  <a:srgbClr val="B45F06"/>
                </a:solidFill>
              </a:rPr>
              <a:t>Laterality applied to ANY clinical finding or procedure with AT LEAST one lateralisable body structure in the definition (or ONLY ONE?)</a:t>
            </a:r>
            <a:endParaRPr>
              <a:solidFill>
                <a:srgbClr val="B45F06"/>
              </a:solidFill>
            </a:endParaRPr>
          </a:p>
          <a:p>
            <a:pPr marL="457200" lvl="0" indent="-317500" algn="l" rtl="0">
              <a:spcBef>
                <a:spcPts val="0"/>
              </a:spcBef>
              <a:spcAft>
                <a:spcPts val="0"/>
              </a:spcAft>
              <a:buClr>
                <a:srgbClr val="B45F06"/>
              </a:buClr>
              <a:buSzPts val="1400"/>
              <a:buChar char="●"/>
            </a:pPr>
            <a:r>
              <a:rPr lang="en-CA">
                <a:solidFill>
                  <a:srgbClr val="B45F06"/>
                </a:solidFill>
              </a:rPr>
              <a:t>Finding, temporal or relationship context applied to a Clinical finding (similarly Procedure)</a:t>
            </a:r>
            <a:endParaRPr>
              <a:solidFill>
                <a:srgbClr val="B45F06"/>
              </a:solidFill>
            </a:endParaRPr>
          </a:p>
          <a:p>
            <a:pPr marL="457200" lvl="0" indent="-317500" algn="l" rtl="0">
              <a:spcBef>
                <a:spcPts val="0"/>
              </a:spcBef>
              <a:spcAft>
                <a:spcPts val="0"/>
              </a:spcAft>
              <a:buClr>
                <a:srgbClr val="B45F06"/>
              </a:buClr>
              <a:buSzPts val="1400"/>
              <a:buChar char="●"/>
            </a:pPr>
            <a:r>
              <a:rPr lang="en-CA">
                <a:solidFill>
                  <a:srgbClr val="B45F06"/>
                </a:solidFill>
              </a:rPr>
              <a:t>Clinical finding attribute applied to a Finding with explicit context (similarly Procedure)</a:t>
            </a:r>
            <a:endParaRPr>
              <a:solidFill>
                <a:srgbClr val="B45F06"/>
              </a:solidFill>
            </a:endParaRPr>
          </a:p>
          <a:p>
            <a:pPr marL="457200" lvl="0" indent="-317500" algn="l" rtl="0">
              <a:spcBef>
                <a:spcPts val="0"/>
              </a:spcBef>
              <a:spcAft>
                <a:spcPts val="0"/>
              </a:spcAft>
              <a:buClr>
                <a:srgbClr val="B45F06"/>
              </a:buClr>
              <a:buSzPts val="1400"/>
              <a:buChar char="●"/>
            </a:pPr>
            <a:r>
              <a:rPr lang="en-CA">
                <a:solidFill>
                  <a:srgbClr val="B45F06"/>
                </a:solidFill>
              </a:rPr>
              <a:t>Only allow specialisation of existing attribute values? (in definition of single focal concept)</a:t>
            </a:r>
            <a:endParaRPr>
              <a:solidFill>
                <a:srgbClr val="B45F06"/>
              </a:solidFill>
            </a:endParaRPr>
          </a:p>
          <a:p>
            <a:pPr marL="457200" lvl="0" indent="-317500" algn="l" rtl="0">
              <a:spcBef>
                <a:spcPts val="0"/>
              </a:spcBef>
              <a:spcAft>
                <a:spcPts val="0"/>
              </a:spcAft>
              <a:buClr>
                <a:srgbClr val="B45F06"/>
              </a:buClr>
              <a:buSzPts val="1400"/>
              <a:buChar char="●"/>
            </a:pPr>
            <a:r>
              <a:rPr lang="en-CA">
                <a:solidFill>
                  <a:srgbClr val="B45F06"/>
                </a:solidFill>
              </a:rPr>
              <a:t>Only apply loose attributes to 1 role group? (in definition of single focal concept)</a:t>
            </a:r>
            <a:endParaRPr>
              <a:solidFill>
                <a:srgbClr val="B45F06"/>
              </a:solidFill>
            </a:endParaRPr>
          </a:p>
        </p:txBody>
      </p:sp>
      <p:sp>
        <p:nvSpPr>
          <p:cNvPr id="518" name="Google Shape;518;p32"/>
          <p:cNvSpPr txBox="1">
            <a:spLocks noGrp="1"/>
          </p:cNvSpPr>
          <p:nvPr>
            <p:ph type="title" idx="4294967295"/>
          </p:nvPr>
        </p:nvSpPr>
        <p:spPr>
          <a:xfrm>
            <a:off x="1219800" y="80500"/>
            <a:ext cx="7376700" cy="940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CA" sz="2900" b="1">
                <a:solidFill>
                  <a:srgbClr val="666666"/>
                </a:solidFill>
              </a:rPr>
              <a:t>Level 2 - Predefined Patterns Allowed</a:t>
            </a:r>
            <a:endParaRPr sz="2900" b="1">
              <a:solidFill>
                <a:srgbClr val="666666"/>
              </a:solidFill>
            </a:endParaRPr>
          </a:p>
        </p:txBody>
      </p:sp>
      <p:pic>
        <p:nvPicPr>
          <p:cNvPr id="519" name="Google Shape;519;p32"/>
          <p:cNvPicPr preferRelativeResize="0"/>
          <p:nvPr/>
        </p:nvPicPr>
        <p:blipFill rotWithShape="1">
          <a:blip r:embed="rId5">
            <a:alphaModFix/>
          </a:blip>
          <a:srcRect/>
          <a:stretch/>
        </p:blipFill>
        <p:spPr>
          <a:xfrm>
            <a:off x="-1" y="0"/>
            <a:ext cx="900000" cy="900000"/>
          </a:xfrm>
          <a:prstGeom prst="rect">
            <a:avLst/>
          </a:prstGeom>
          <a:noFill/>
          <a:ln>
            <a:noFill/>
          </a:ln>
        </p:spPr>
      </p:pic>
      <p:grpSp>
        <p:nvGrpSpPr>
          <p:cNvPr id="520" name="Google Shape;520;p32"/>
          <p:cNvGrpSpPr/>
          <p:nvPr/>
        </p:nvGrpSpPr>
        <p:grpSpPr>
          <a:xfrm>
            <a:off x="279711" y="945104"/>
            <a:ext cx="1495315" cy="1601429"/>
            <a:chOff x="430448" y="1397093"/>
            <a:chExt cx="1726293" cy="2088457"/>
          </a:xfrm>
        </p:grpSpPr>
        <p:pic>
          <p:nvPicPr>
            <p:cNvPr id="521" name="Google Shape;521;p32"/>
            <p:cNvPicPr preferRelativeResize="0"/>
            <p:nvPr/>
          </p:nvPicPr>
          <p:blipFill>
            <a:blip r:embed="rId6">
              <a:alphaModFix/>
            </a:blip>
            <a:stretch>
              <a:fillRect/>
            </a:stretch>
          </p:blipFill>
          <p:spPr>
            <a:xfrm>
              <a:off x="430448" y="1491050"/>
              <a:ext cx="1712476" cy="1994499"/>
            </a:xfrm>
            <a:prstGeom prst="rect">
              <a:avLst/>
            </a:prstGeom>
            <a:noFill/>
            <a:ln>
              <a:noFill/>
            </a:ln>
          </p:spPr>
        </p:pic>
        <p:sp>
          <p:nvSpPr>
            <p:cNvPr id="522" name="Google Shape;522;p32"/>
            <p:cNvSpPr txBox="1"/>
            <p:nvPr/>
          </p:nvSpPr>
          <p:spPr>
            <a:xfrm>
              <a:off x="444341" y="1397093"/>
              <a:ext cx="1712400" cy="722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sz="1200" b="1">
                  <a:solidFill>
                    <a:srgbClr val="3F3F3F"/>
                  </a:solidFill>
                  <a:latin typeface="Calibri"/>
                  <a:ea typeface="Calibri"/>
                  <a:cs typeface="Calibri"/>
                  <a:sym typeface="Calibri"/>
                </a:rPr>
                <a:t>Terminology</a:t>
              </a:r>
              <a:endParaRPr sz="1200" b="1">
                <a:solidFill>
                  <a:srgbClr val="3F3F3F"/>
                </a:solidFill>
                <a:latin typeface="Calibri"/>
                <a:ea typeface="Calibri"/>
                <a:cs typeface="Calibri"/>
                <a:sym typeface="Calibri"/>
              </a:endParaRPr>
            </a:p>
            <a:p>
              <a:pPr marL="0" lvl="0" indent="0" algn="ctr" rtl="0">
                <a:spcBef>
                  <a:spcPts val="0"/>
                </a:spcBef>
                <a:spcAft>
                  <a:spcPts val="0"/>
                </a:spcAft>
                <a:buNone/>
              </a:pPr>
              <a:r>
                <a:rPr lang="en-CA" sz="1200" b="1">
                  <a:solidFill>
                    <a:srgbClr val="3F3F3F"/>
                  </a:solidFill>
                  <a:latin typeface="Calibri"/>
                  <a:ea typeface="Calibri"/>
                  <a:cs typeface="Calibri"/>
                  <a:sym typeface="Calibri"/>
                </a:rPr>
                <a:t>Server</a:t>
              </a:r>
              <a:endParaRPr sz="1200" b="1">
                <a:solidFill>
                  <a:srgbClr val="3F3F3F"/>
                </a:solidFill>
                <a:latin typeface="Calibri"/>
                <a:ea typeface="Calibri"/>
                <a:cs typeface="Calibri"/>
                <a:sym typeface="Calibri"/>
              </a:endParaRPr>
            </a:p>
          </p:txBody>
        </p:sp>
      </p:grpSp>
      <p:sp>
        <p:nvSpPr>
          <p:cNvPr id="523" name="Google Shape;523;p32"/>
          <p:cNvSpPr/>
          <p:nvPr/>
        </p:nvSpPr>
        <p:spPr>
          <a:xfrm>
            <a:off x="2091400" y="908050"/>
            <a:ext cx="4860000" cy="2805300"/>
          </a:xfrm>
          <a:prstGeom prst="wedgeRectCallout">
            <a:avLst>
              <a:gd name="adj1" fmla="val -63125"/>
              <a:gd name="adj2" fmla="val -22270"/>
            </a:avLst>
          </a:prstGeom>
          <a:solidFill>
            <a:schemeClr val="lt2"/>
          </a:solidFill>
          <a:ln w="38100" cap="flat" cmpd="sng">
            <a:solidFill>
              <a:srgbClr val="93C47D"/>
            </a:solidFill>
            <a:prstDash val="solid"/>
            <a:round/>
            <a:headEnd type="none" w="sm" len="sm"/>
            <a:tailEnd type="none" w="sm" len="sm"/>
          </a:ln>
        </p:spPr>
        <p:txBody>
          <a:bodyPr spcFirstLastPara="1" wrap="square" lIns="91425" tIns="91425" rIns="91425" bIns="91425" anchor="ctr" anchorCtr="0">
            <a:noAutofit/>
          </a:bodyPr>
          <a:lstStyle/>
          <a:p>
            <a:pPr marL="269999" lvl="0" indent="-196850" algn="l" rtl="0">
              <a:spcBef>
                <a:spcPts val="0"/>
              </a:spcBef>
              <a:spcAft>
                <a:spcPts val="0"/>
              </a:spcAft>
              <a:buClr>
                <a:srgbClr val="38761D"/>
              </a:buClr>
              <a:buSzPts val="1600"/>
              <a:buChar char="●"/>
            </a:pPr>
            <a:r>
              <a:rPr lang="en-CA" sz="1600">
                <a:solidFill>
                  <a:srgbClr val="38761D"/>
                </a:solidFill>
              </a:rPr>
              <a:t>TS converts expressions to terse canonical form </a:t>
            </a:r>
            <a:endParaRPr sz="1600">
              <a:solidFill>
                <a:srgbClr val="38761D"/>
              </a:solidFill>
            </a:endParaRPr>
          </a:p>
          <a:p>
            <a:pPr marL="269999" lvl="0" indent="-196850" algn="l" rtl="0">
              <a:spcBef>
                <a:spcPts val="0"/>
              </a:spcBef>
              <a:spcAft>
                <a:spcPts val="0"/>
              </a:spcAft>
              <a:buClr>
                <a:srgbClr val="38761D"/>
              </a:buClr>
              <a:buSzPts val="1600"/>
              <a:buChar char="●"/>
            </a:pPr>
            <a:r>
              <a:rPr lang="en-CA" sz="1600">
                <a:solidFill>
                  <a:srgbClr val="38761D"/>
                </a:solidFill>
              </a:rPr>
              <a:t>TS transforms </a:t>
            </a:r>
            <a:r>
              <a:rPr lang="en-CA" sz="1600" b="1">
                <a:solidFill>
                  <a:srgbClr val="38761D"/>
                </a:solidFill>
              </a:rPr>
              <a:t>predefined patterns</a:t>
            </a:r>
            <a:r>
              <a:rPr lang="en-CA" sz="1600">
                <a:solidFill>
                  <a:srgbClr val="38761D"/>
                </a:solidFill>
              </a:rPr>
              <a:t> to MRCM compliant expressions and classifies them with  selected precoordinated substrate</a:t>
            </a:r>
            <a:endParaRPr sz="1600">
              <a:solidFill>
                <a:srgbClr val="38761D"/>
              </a:solidFill>
            </a:endParaRPr>
          </a:p>
          <a:p>
            <a:pPr marL="269999" lvl="0" indent="-196850" algn="l" rtl="0">
              <a:spcBef>
                <a:spcPts val="0"/>
              </a:spcBef>
              <a:spcAft>
                <a:spcPts val="0"/>
              </a:spcAft>
              <a:buClr>
                <a:srgbClr val="38761D"/>
              </a:buClr>
              <a:buSzPts val="1600"/>
              <a:buChar char="●"/>
            </a:pPr>
            <a:r>
              <a:rPr lang="en-CA" sz="1600">
                <a:solidFill>
                  <a:srgbClr val="38761D"/>
                </a:solidFill>
              </a:rPr>
              <a:t>TS supports ECL queries over substrate + classified expressions</a:t>
            </a:r>
            <a:endParaRPr sz="1600">
              <a:solidFill>
                <a:srgbClr val="38761D"/>
              </a:solidFill>
            </a:endParaRPr>
          </a:p>
          <a:p>
            <a:pPr marL="269999" lvl="0" indent="-196850" algn="l" rtl="0">
              <a:spcBef>
                <a:spcPts val="0"/>
              </a:spcBef>
              <a:spcAft>
                <a:spcPts val="0"/>
              </a:spcAft>
              <a:buClr>
                <a:srgbClr val="38761D"/>
              </a:buClr>
              <a:buSzPts val="1600"/>
              <a:buChar char="●"/>
            </a:pPr>
            <a:r>
              <a:rPr lang="en-CA" sz="1600">
                <a:solidFill>
                  <a:srgbClr val="38761D"/>
                </a:solidFill>
              </a:rPr>
              <a:t>TS gives error if</a:t>
            </a:r>
            <a:endParaRPr sz="1600">
              <a:solidFill>
                <a:srgbClr val="38761D"/>
              </a:solidFill>
            </a:endParaRPr>
          </a:p>
          <a:p>
            <a:pPr marL="540000" lvl="1" indent="-206375" algn="l" rtl="0">
              <a:spcBef>
                <a:spcPts val="0"/>
              </a:spcBef>
              <a:spcAft>
                <a:spcPts val="0"/>
              </a:spcAft>
              <a:buClr>
                <a:srgbClr val="38761D"/>
              </a:buClr>
              <a:buSzPts val="1600"/>
              <a:buChar char="○"/>
            </a:pPr>
            <a:r>
              <a:rPr lang="en-CA" sz="1600">
                <a:solidFill>
                  <a:srgbClr val="38761D"/>
                </a:solidFill>
              </a:rPr>
              <a:t>Expression is not syntactically valid</a:t>
            </a:r>
            <a:endParaRPr sz="1600">
              <a:solidFill>
                <a:srgbClr val="38761D"/>
              </a:solidFill>
            </a:endParaRPr>
          </a:p>
          <a:p>
            <a:pPr marL="540000" lvl="1" indent="-206375" algn="l" rtl="0">
              <a:spcBef>
                <a:spcPts val="0"/>
              </a:spcBef>
              <a:spcAft>
                <a:spcPts val="0"/>
              </a:spcAft>
              <a:buClr>
                <a:srgbClr val="38761D"/>
              </a:buClr>
              <a:buSzPts val="1600"/>
              <a:buChar char="○"/>
            </a:pPr>
            <a:r>
              <a:rPr lang="en-CA" sz="1600">
                <a:solidFill>
                  <a:srgbClr val="38761D"/>
                </a:solidFill>
              </a:rPr>
              <a:t>Any concept is not active in substrate</a:t>
            </a:r>
            <a:endParaRPr sz="1600">
              <a:solidFill>
                <a:srgbClr val="38761D"/>
              </a:solidFill>
            </a:endParaRPr>
          </a:p>
          <a:p>
            <a:pPr marL="540000" lvl="1" indent="-206375" algn="l" rtl="0">
              <a:spcBef>
                <a:spcPts val="0"/>
              </a:spcBef>
              <a:spcAft>
                <a:spcPts val="0"/>
              </a:spcAft>
              <a:buClr>
                <a:srgbClr val="38761D"/>
              </a:buClr>
              <a:buSzPts val="1600"/>
              <a:buChar char="○"/>
            </a:pPr>
            <a:r>
              <a:rPr lang="en-CA" sz="1600">
                <a:solidFill>
                  <a:srgbClr val="38761D"/>
                </a:solidFill>
              </a:rPr>
              <a:t>Expression is not MRCM compliant OR not conforms to one of the predefined patterns</a:t>
            </a:r>
            <a:endParaRPr sz="1600">
              <a:solidFill>
                <a:srgbClr val="38761D"/>
              </a:solidFill>
            </a:endParaRPr>
          </a:p>
        </p:txBody>
      </p:sp>
      <p:sp>
        <p:nvSpPr>
          <p:cNvPr id="524" name="Google Shape;524;p32"/>
          <p:cNvSpPr/>
          <p:nvPr/>
        </p:nvSpPr>
        <p:spPr>
          <a:xfrm>
            <a:off x="7259575" y="827225"/>
            <a:ext cx="4627500" cy="3437700"/>
          </a:xfrm>
          <a:prstGeom prst="wedgeRectCallout">
            <a:avLst>
              <a:gd name="adj1" fmla="val 16287"/>
              <a:gd name="adj2" fmla="val 71813"/>
            </a:avLst>
          </a:prstGeom>
          <a:solidFill>
            <a:schemeClr val="lt2"/>
          </a:solidFill>
          <a:ln w="38100" cap="flat" cmpd="sng">
            <a:solidFill>
              <a:srgbClr val="9FC5E8"/>
            </a:solidFill>
            <a:prstDash val="solid"/>
            <a:round/>
            <a:headEnd type="none" w="sm" len="sm"/>
            <a:tailEnd type="none" w="sm" len="sm"/>
          </a:ln>
        </p:spPr>
        <p:txBody>
          <a:bodyPr spcFirstLastPara="1" wrap="square" lIns="91425" tIns="91425" rIns="91425" bIns="91425" anchor="ctr" anchorCtr="0">
            <a:noAutofit/>
          </a:bodyPr>
          <a:lstStyle/>
          <a:p>
            <a:pPr marL="269999" lvl="0" indent="-196850" algn="l" rtl="0">
              <a:spcBef>
                <a:spcPts val="0"/>
              </a:spcBef>
              <a:spcAft>
                <a:spcPts val="0"/>
              </a:spcAft>
              <a:buClr>
                <a:srgbClr val="1A6F99"/>
              </a:buClr>
              <a:buSzPts val="1600"/>
              <a:buChar char="●"/>
            </a:pPr>
            <a:r>
              <a:rPr lang="en-CA" sz="1600">
                <a:solidFill>
                  <a:srgbClr val="1A6F99"/>
                </a:solidFill>
              </a:rPr>
              <a:t>Client creates expressions using templates to ensure MRCM or pattern compliance:</a:t>
            </a:r>
            <a:endParaRPr sz="1600">
              <a:solidFill>
                <a:srgbClr val="1A6F99"/>
              </a:solidFill>
            </a:endParaRPr>
          </a:p>
          <a:p>
            <a:pPr marL="540000" lvl="1" indent="-206375" algn="l" rtl="0">
              <a:spcBef>
                <a:spcPts val="0"/>
              </a:spcBef>
              <a:spcAft>
                <a:spcPts val="0"/>
              </a:spcAft>
              <a:buClr>
                <a:srgbClr val="1A6F99"/>
              </a:buClr>
              <a:buSzPts val="1600"/>
              <a:buChar char="○"/>
            </a:pPr>
            <a:r>
              <a:rPr lang="en-CA" sz="1600">
                <a:solidFill>
                  <a:srgbClr val="1A6F99"/>
                </a:solidFill>
              </a:rPr>
              <a:t>Proximal primitive focus templates OR</a:t>
            </a:r>
            <a:endParaRPr sz="1600">
              <a:solidFill>
                <a:srgbClr val="1A6F99"/>
              </a:solidFill>
            </a:endParaRPr>
          </a:p>
          <a:p>
            <a:pPr marL="540000" lvl="1" indent="-206375" algn="l" rtl="0">
              <a:spcBef>
                <a:spcPts val="0"/>
              </a:spcBef>
              <a:spcAft>
                <a:spcPts val="0"/>
              </a:spcAft>
              <a:buClr>
                <a:srgbClr val="1A6F99"/>
              </a:buClr>
              <a:buSzPts val="1600"/>
              <a:buChar char="○"/>
            </a:pPr>
            <a:r>
              <a:rPr lang="en-CA" sz="1600">
                <a:solidFill>
                  <a:srgbClr val="1A6F99"/>
                </a:solidFill>
              </a:rPr>
              <a:t>Templates with transformation support OR </a:t>
            </a:r>
            <a:endParaRPr sz="1600">
              <a:solidFill>
                <a:srgbClr val="1A6F99"/>
              </a:solidFill>
            </a:endParaRPr>
          </a:p>
          <a:p>
            <a:pPr marL="540000" lvl="1" indent="-206375" algn="l" rtl="0">
              <a:spcBef>
                <a:spcPts val="0"/>
              </a:spcBef>
              <a:spcAft>
                <a:spcPts val="0"/>
              </a:spcAft>
              <a:buClr>
                <a:srgbClr val="1A6F99"/>
              </a:buClr>
              <a:buSzPts val="1600"/>
              <a:buChar char="○"/>
            </a:pPr>
            <a:r>
              <a:rPr lang="en-CA" sz="1600">
                <a:solidFill>
                  <a:srgbClr val="1A6F99"/>
                </a:solidFill>
              </a:rPr>
              <a:t>Templates using predefined pattern</a:t>
            </a:r>
            <a:endParaRPr sz="1600">
              <a:solidFill>
                <a:srgbClr val="1A6F99"/>
              </a:solidFill>
            </a:endParaRPr>
          </a:p>
          <a:p>
            <a:pPr marL="269999" lvl="0" indent="-196850" algn="l" rtl="0">
              <a:spcBef>
                <a:spcPts val="0"/>
              </a:spcBef>
              <a:spcAft>
                <a:spcPts val="0"/>
              </a:spcAft>
              <a:buClr>
                <a:srgbClr val="1A6F99"/>
              </a:buClr>
              <a:buSzPts val="1600"/>
              <a:buChar char="●"/>
            </a:pPr>
            <a:r>
              <a:rPr lang="en-CA" sz="1600">
                <a:solidFill>
                  <a:srgbClr val="1A6F99"/>
                </a:solidFill>
              </a:rPr>
              <a:t>OR client allows any expression to be created and performs its own transforms to ensure MRCM or pattern compliance</a:t>
            </a:r>
            <a:endParaRPr sz="1600">
              <a:solidFill>
                <a:srgbClr val="1A6F99"/>
              </a:solidFill>
            </a:endParaRPr>
          </a:p>
          <a:p>
            <a:pPr marL="269999" marR="0" lvl="0" indent="-196850" algn="l" rtl="0">
              <a:lnSpc>
                <a:spcPct val="100000"/>
              </a:lnSpc>
              <a:spcBef>
                <a:spcPts val="0"/>
              </a:spcBef>
              <a:spcAft>
                <a:spcPts val="0"/>
              </a:spcAft>
              <a:buClr>
                <a:srgbClr val="1A6F99"/>
              </a:buClr>
              <a:buSzPts val="1600"/>
              <a:buChar char="●"/>
            </a:pPr>
            <a:r>
              <a:rPr lang="en-CA" sz="1600">
                <a:solidFill>
                  <a:srgbClr val="1A6F99"/>
                </a:solidFill>
              </a:rPr>
              <a:t>Client ensures that</a:t>
            </a:r>
            <a:endParaRPr sz="1600">
              <a:solidFill>
                <a:srgbClr val="1A6F99"/>
              </a:solidFill>
            </a:endParaRPr>
          </a:p>
          <a:p>
            <a:pPr marL="540000" marR="0" lvl="1" indent="-206375" algn="l" rtl="0">
              <a:lnSpc>
                <a:spcPct val="100000"/>
              </a:lnSpc>
              <a:spcBef>
                <a:spcPts val="0"/>
              </a:spcBef>
              <a:spcAft>
                <a:spcPts val="0"/>
              </a:spcAft>
              <a:buClr>
                <a:srgbClr val="1A6F99"/>
              </a:buClr>
              <a:buSzPts val="1600"/>
              <a:buChar char="○"/>
            </a:pPr>
            <a:r>
              <a:rPr lang="en-CA" sz="1600">
                <a:solidFill>
                  <a:srgbClr val="1A6F99"/>
                </a:solidFill>
              </a:rPr>
              <a:t>Expressions are syntactically valid</a:t>
            </a:r>
            <a:endParaRPr sz="1600">
              <a:solidFill>
                <a:srgbClr val="1A6F99"/>
              </a:solidFill>
            </a:endParaRPr>
          </a:p>
          <a:p>
            <a:pPr marL="540000" marR="0" lvl="1" indent="-206375" algn="l" rtl="0">
              <a:lnSpc>
                <a:spcPct val="100000"/>
              </a:lnSpc>
              <a:spcBef>
                <a:spcPts val="0"/>
              </a:spcBef>
              <a:spcAft>
                <a:spcPts val="0"/>
              </a:spcAft>
              <a:buClr>
                <a:srgbClr val="1A6F99"/>
              </a:buClr>
              <a:buSzPts val="1600"/>
              <a:buChar char="○"/>
            </a:pPr>
            <a:r>
              <a:rPr lang="en-CA" sz="1600">
                <a:solidFill>
                  <a:srgbClr val="1A6F99"/>
                </a:solidFill>
              </a:rPr>
              <a:t>All concept are active in substrate</a:t>
            </a:r>
            <a:endParaRPr sz="1600">
              <a:solidFill>
                <a:srgbClr val="1A6F99"/>
              </a:solidFill>
            </a:endParaRPr>
          </a:p>
          <a:p>
            <a:pPr marL="540000" marR="0" lvl="1" indent="-206375" algn="l" rtl="0">
              <a:lnSpc>
                <a:spcPct val="100000"/>
              </a:lnSpc>
              <a:spcBef>
                <a:spcPts val="0"/>
              </a:spcBef>
              <a:spcAft>
                <a:spcPts val="0"/>
              </a:spcAft>
              <a:buClr>
                <a:srgbClr val="1A6F99"/>
              </a:buClr>
              <a:buSzPts val="1600"/>
              <a:buChar char="○"/>
            </a:pPr>
            <a:r>
              <a:rPr lang="en-CA" sz="1600">
                <a:solidFill>
                  <a:srgbClr val="1A6F99"/>
                </a:solidFill>
              </a:rPr>
              <a:t>Expression is either MRCM or pattern compliant</a:t>
            </a:r>
            <a:endParaRPr sz="1600">
              <a:solidFill>
                <a:srgbClr val="1A6F99"/>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530" name="Google Shape;530;p33"/>
          <p:cNvSpPr txBox="1"/>
          <p:nvPr/>
        </p:nvSpPr>
        <p:spPr>
          <a:xfrm>
            <a:off x="4444650" y="752150"/>
            <a:ext cx="2496600" cy="738900"/>
          </a:xfrm>
          <a:prstGeom prst="rect">
            <a:avLst/>
          </a:prstGeom>
          <a:solidFill>
            <a:schemeClr val="lt1"/>
          </a:solidFill>
          <a:ln w="9525" cap="flat" cmpd="sng">
            <a:solidFill>
              <a:srgbClr val="6AA84F"/>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CA" sz="1800" b="1">
                <a:solidFill>
                  <a:srgbClr val="93C47D"/>
                </a:solidFill>
                <a:latin typeface="Calibri"/>
                <a:ea typeface="Calibri"/>
                <a:cs typeface="Calibri"/>
                <a:sym typeface="Calibri"/>
              </a:rPr>
              <a:t>TS is generic to</a:t>
            </a:r>
            <a:endParaRPr sz="1800" b="1">
              <a:solidFill>
                <a:srgbClr val="93C47D"/>
              </a:solidFill>
              <a:latin typeface="Calibri"/>
              <a:ea typeface="Calibri"/>
              <a:cs typeface="Calibri"/>
              <a:sym typeface="Calibri"/>
            </a:endParaRPr>
          </a:p>
          <a:p>
            <a:pPr marL="0" lvl="0" indent="0" algn="ctr" rtl="0">
              <a:spcBef>
                <a:spcPts val="0"/>
              </a:spcBef>
              <a:spcAft>
                <a:spcPts val="0"/>
              </a:spcAft>
              <a:buNone/>
            </a:pPr>
            <a:r>
              <a:rPr lang="en-CA" sz="1800" b="1">
                <a:solidFill>
                  <a:srgbClr val="93C47D"/>
                </a:solidFill>
                <a:latin typeface="Calibri"/>
                <a:ea typeface="Calibri"/>
                <a:cs typeface="Calibri"/>
                <a:sym typeface="Calibri"/>
              </a:rPr>
              <a:t> ensure flexibility</a:t>
            </a:r>
            <a:endParaRPr sz="1800" b="1">
              <a:solidFill>
                <a:srgbClr val="93C47D"/>
              </a:solidFill>
              <a:latin typeface="Calibri"/>
              <a:ea typeface="Calibri"/>
              <a:cs typeface="Calibri"/>
              <a:sym typeface="Calibri"/>
            </a:endParaRPr>
          </a:p>
        </p:txBody>
      </p:sp>
      <p:sp>
        <p:nvSpPr>
          <p:cNvPr id="531" name="Google Shape;531;p33"/>
          <p:cNvSpPr txBox="1"/>
          <p:nvPr/>
        </p:nvSpPr>
        <p:spPr>
          <a:xfrm>
            <a:off x="8497975" y="752150"/>
            <a:ext cx="1998300" cy="738900"/>
          </a:xfrm>
          <a:prstGeom prst="rect">
            <a:avLst/>
          </a:prstGeom>
          <a:solidFill>
            <a:srgbClr val="FFFFFF"/>
          </a:solidFill>
          <a:ln w="9525" cap="flat" cmpd="sng">
            <a:solidFill>
              <a:srgbClr val="6FA8DC"/>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CA" sz="1800" b="1">
                <a:solidFill>
                  <a:srgbClr val="6FA8DC"/>
                </a:solidFill>
                <a:latin typeface="Calibri"/>
                <a:ea typeface="Calibri"/>
                <a:cs typeface="Calibri"/>
                <a:sym typeface="Calibri"/>
              </a:rPr>
              <a:t>Client determines its own risk profile</a:t>
            </a:r>
            <a:endParaRPr sz="1800" b="1">
              <a:solidFill>
                <a:srgbClr val="6FA8DC"/>
              </a:solidFill>
              <a:latin typeface="Calibri"/>
              <a:ea typeface="Calibri"/>
              <a:cs typeface="Calibri"/>
              <a:sym typeface="Calibri"/>
            </a:endParaRPr>
          </a:p>
        </p:txBody>
      </p:sp>
      <p:sp>
        <p:nvSpPr>
          <p:cNvPr id="532" name="Google Shape;532;p33"/>
          <p:cNvSpPr txBox="1"/>
          <p:nvPr/>
        </p:nvSpPr>
        <p:spPr>
          <a:xfrm>
            <a:off x="3518650" y="6057675"/>
            <a:ext cx="1957200" cy="738900"/>
          </a:xfrm>
          <a:prstGeom prst="rect">
            <a:avLst/>
          </a:prstGeom>
          <a:solidFill>
            <a:srgbClr val="FFFFFF"/>
          </a:solidFill>
          <a:ln w="9525" cap="flat" cmpd="sng">
            <a:solidFill>
              <a:srgbClr val="6FA8DC"/>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CA" sz="1800" b="1">
                <a:solidFill>
                  <a:srgbClr val="6FA8DC"/>
                </a:solidFill>
                <a:latin typeface="Calibri"/>
                <a:ea typeface="Calibri"/>
                <a:cs typeface="Calibri"/>
                <a:sym typeface="Calibri"/>
              </a:rPr>
              <a:t>Client does the “heavy lifting”</a:t>
            </a:r>
            <a:endParaRPr sz="1800" b="1">
              <a:solidFill>
                <a:srgbClr val="6FA8DC"/>
              </a:solidFill>
              <a:latin typeface="Calibri"/>
              <a:ea typeface="Calibri"/>
              <a:cs typeface="Calibri"/>
              <a:sym typeface="Calibri"/>
            </a:endParaRPr>
          </a:p>
        </p:txBody>
      </p:sp>
      <p:sp>
        <p:nvSpPr>
          <p:cNvPr id="533" name="Google Shape;533;p33"/>
          <p:cNvSpPr txBox="1"/>
          <p:nvPr/>
        </p:nvSpPr>
        <p:spPr>
          <a:xfrm>
            <a:off x="119800" y="6057678"/>
            <a:ext cx="2124000" cy="738900"/>
          </a:xfrm>
          <a:prstGeom prst="rect">
            <a:avLst/>
          </a:prstGeom>
          <a:solidFill>
            <a:srgbClr val="FFFFFF"/>
          </a:solidFill>
          <a:ln w="9525" cap="flat" cmpd="sng">
            <a:solidFill>
              <a:srgbClr val="93C47D"/>
            </a:solidFill>
            <a:prstDash val="solid"/>
            <a:round/>
            <a:headEnd type="none" w="sm" len="sm"/>
            <a:tailEnd type="none" w="sm" len="sm"/>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CA" sz="1800" b="1">
                <a:solidFill>
                  <a:srgbClr val="93C47D"/>
                </a:solidFill>
                <a:latin typeface="Calibri"/>
                <a:ea typeface="Calibri"/>
                <a:cs typeface="Calibri"/>
                <a:sym typeface="Calibri"/>
              </a:rPr>
              <a:t>TS is restricted to</a:t>
            </a:r>
            <a:endParaRPr sz="1800" b="1">
              <a:solidFill>
                <a:srgbClr val="93C47D"/>
              </a:solidFill>
              <a:latin typeface="Calibri"/>
              <a:ea typeface="Calibri"/>
              <a:cs typeface="Calibri"/>
              <a:sym typeface="Calibri"/>
            </a:endParaRPr>
          </a:p>
          <a:p>
            <a:pPr marL="0" marR="0" lvl="0" indent="0" algn="ctr" rtl="0">
              <a:lnSpc>
                <a:spcPct val="100000"/>
              </a:lnSpc>
              <a:spcBef>
                <a:spcPts val="0"/>
              </a:spcBef>
              <a:spcAft>
                <a:spcPts val="0"/>
              </a:spcAft>
              <a:buNone/>
            </a:pPr>
            <a:r>
              <a:rPr lang="en-CA" sz="1800" b="1">
                <a:solidFill>
                  <a:srgbClr val="93C47D"/>
                </a:solidFill>
                <a:latin typeface="Calibri"/>
                <a:ea typeface="Calibri"/>
                <a:cs typeface="Calibri"/>
                <a:sym typeface="Calibri"/>
              </a:rPr>
              <a:t> ensure safety </a:t>
            </a:r>
            <a:endParaRPr sz="1800" b="1">
              <a:solidFill>
                <a:srgbClr val="93C47D"/>
              </a:solidFill>
              <a:latin typeface="Calibri"/>
              <a:ea typeface="Calibri"/>
              <a:cs typeface="Calibri"/>
              <a:sym typeface="Calibri"/>
            </a:endParaRPr>
          </a:p>
        </p:txBody>
      </p:sp>
      <p:grpSp>
        <p:nvGrpSpPr>
          <p:cNvPr id="534" name="Google Shape;534;p33"/>
          <p:cNvGrpSpPr/>
          <p:nvPr/>
        </p:nvGrpSpPr>
        <p:grpSpPr>
          <a:xfrm>
            <a:off x="292050" y="1377775"/>
            <a:ext cx="6811800" cy="5011425"/>
            <a:chOff x="520650" y="1301575"/>
            <a:chExt cx="6811800" cy="5011425"/>
          </a:xfrm>
        </p:grpSpPr>
        <p:sp>
          <p:nvSpPr>
            <p:cNvPr id="535" name="Google Shape;535;p33"/>
            <p:cNvSpPr/>
            <p:nvPr/>
          </p:nvSpPr>
          <p:spPr>
            <a:xfrm>
              <a:off x="520650" y="5045800"/>
              <a:ext cx="3240000" cy="12672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3"/>
            <p:cNvSpPr/>
            <p:nvPr/>
          </p:nvSpPr>
          <p:spPr>
            <a:xfrm>
              <a:off x="520650" y="3841100"/>
              <a:ext cx="4492800" cy="12672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3"/>
            <p:cNvSpPr/>
            <p:nvPr/>
          </p:nvSpPr>
          <p:spPr>
            <a:xfrm>
              <a:off x="520650" y="2579488"/>
              <a:ext cx="5634300" cy="12672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3"/>
            <p:cNvSpPr/>
            <p:nvPr/>
          </p:nvSpPr>
          <p:spPr>
            <a:xfrm>
              <a:off x="520650" y="1301575"/>
              <a:ext cx="6811800" cy="12891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9" name="Google Shape;539;p33"/>
          <p:cNvGrpSpPr/>
          <p:nvPr/>
        </p:nvGrpSpPr>
        <p:grpSpPr>
          <a:xfrm>
            <a:off x="3456475" y="1386700"/>
            <a:ext cx="7980900" cy="5002500"/>
            <a:chOff x="3761275" y="1310500"/>
            <a:chExt cx="7980900" cy="5002500"/>
          </a:xfrm>
        </p:grpSpPr>
        <p:sp>
          <p:nvSpPr>
            <p:cNvPr id="540" name="Google Shape;540;p33"/>
            <p:cNvSpPr/>
            <p:nvPr/>
          </p:nvSpPr>
          <p:spPr>
            <a:xfrm rot="10800000">
              <a:off x="7433575" y="1310500"/>
              <a:ext cx="4308600" cy="12909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3"/>
            <p:cNvSpPr/>
            <p:nvPr/>
          </p:nvSpPr>
          <p:spPr>
            <a:xfrm rot="10800000">
              <a:off x="6107875" y="2540375"/>
              <a:ext cx="5634300" cy="12672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3"/>
            <p:cNvSpPr/>
            <p:nvPr/>
          </p:nvSpPr>
          <p:spPr>
            <a:xfrm rot="10800000">
              <a:off x="4930375" y="3731250"/>
              <a:ext cx="6811800" cy="13344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3"/>
            <p:cNvSpPr/>
            <p:nvPr/>
          </p:nvSpPr>
          <p:spPr>
            <a:xfrm rot="10800000">
              <a:off x="3761275" y="5045800"/>
              <a:ext cx="7980900" cy="12672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4" name="Google Shape;544;p33"/>
          <p:cNvGrpSpPr/>
          <p:nvPr/>
        </p:nvGrpSpPr>
        <p:grpSpPr>
          <a:xfrm>
            <a:off x="1913850" y="984063"/>
            <a:ext cx="6682513" cy="5552863"/>
            <a:chOff x="2218650" y="984063"/>
            <a:chExt cx="6682513" cy="5552863"/>
          </a:xfrm>
        </p:grpSpPr>
        <p:grpSp>
          <p:nvGrpSpPr>
            <p:cNvPr id="545" name="Google Shape;545;p33"/>
            <p:cNvGrpSpPr/>
            <p:nvPr/>
          </p:nvGrpSpPr>
          <p:grpSpPr>
            <a:xfrm>
              <a:off x="3461250" y="984063"/>
              <a:ext cx="5439913" cy="5506662"/>
              <a:chOff x="3461250" y="984063"/>
              <a:chExt cx="5439913" cy="5506662"/>
            </a:xfrm>
          </p:grpSpPr>
          <p:pic>
            <p:nvPicPr>
              <p:cNvPr id="546" name="Google Shape;546;p33"/>
              <p:cNvPicPr preferRelativeResize="0"/>
              <p:nvPr/>
            </p:nvPicPr>
            <p:blipFill rotWithShape="1">
              <a:blip r:embed="rId3">
                <a:alphaModFix/>
              </a:blip>
              <a:srcRect t="34969" b="17794"/>
              <a:stretch/>
            </p:blipFill>
            <p:spPr>
              <a:xfrm>
                <a:off x="3461250" y="3483038"/>
                <a:ext cx="2949975" cy="3007687"/>
              </a:xfrm>
              <a:prstGeom prst="rect">
                <a:avLst/>
              </a:prstGeom>
              <a:noFill/>
              <a:ln>
                <a:noFill/>
              </a:ln>
            </p:spPr>
          </p:pic>
          <p:pic>
            <p:nvPicPr>
              <p:cNvPr id="547" name="Google Shape;547;p33"/>
              <p:cNvPicPr preferRelativeResize="0"/>
              <p:nvPr/>
            </p:nvPicPr>
            <p:blipFill rotWithShape="1">
              <a:blip r:embed="rId3">
                <a:alphaModFix/>
              </a:blip>
              <a:srcRect t="34969" b="17794"/>
              <a:stretch/>
            </p:blipFill>
            <p:spPr>
              <a:xfrm>
                <a:off x="5951188" y="984063"/>
                <a:ext cx="2949975" cy="3007687"/>
              </a:xfrm>
              <a:prstGeom prst="rect">
                <a:avLst/>
              </a:prstGeom>
              <a:noFill/>
              <a:ln>
                <a:noFill/>
              </a:ln>
            </p:spPr>
          </p:pic>
        </p:grpSp>
        <p:pic>
          <p:nvPicPr>
            <p:cNvPr id="548" name="Google Shape;548;p33"/>
            <p:cNvPicPr preferRelativeResize="0"/>
            <p:nvPr/>
          </p:nvPicPr>
          <p:blipFill rotWithShape="1">
            <a:blip r:embed="rId3">
              <a:alphaModFix/>
            </a:blip>
            <a:srcRect t="38724" b="57881"/>
            <a:stretch/>
          </p:blipFill>
          <p:spPr>
            <a:xfrm rot="10800000">
              <a:off x="2218650" y="6320776"/>
              <a:ext cx="2949975" cy="216150"/>
            </a:xfrm>
            <a:prstGeom prst="rect">
              <a:avLst/>
            </a:prstGeom>
            <a:noFill/>
            <a:ln>
              <a:noFill/>
            </a:ln>
          </p:spPr>
        </p:pic>
      </p:grpSp>
      <p:sp>
        <p:nvSpPr>
          <p:cNvPr id="549" name="Google Shape;549;p33"/>
          <p:cNvSpPr txBox="1"/>
          <p:nvPr/>
        </p:nvSpPr>
        <p:spPr>
          <a:xfrm>
            <a:off x="9722100" y="4771625"/>
            <a:ext cx="871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b="1">
                <a:solidFill>
                  <a:schemeClr val="lt1"/>
                </a:solidFill>
                <a:latin typeface="Calibri"/>
                <a:ea typeface="Calibri"/>
                <a:cs typeface="Calibri"/>
                <a:sym typeface="Calibri"/>
              </a:rPr>
              <a:t>Client</a:t>
            </a:r>
            <a:endParaRPr b="1">
              <a:solidFill>
                <a:schemeClr val="lt1"/>
              </a:solidFill>
              <a:latin typeface="Calibri"/>
              <a:ea typeface="Calibri"/>
              <a:cs typeface="Calibri"/>
              <a:sym typeface="Calibri"/>
            </a:endParaRPr>
          </a:p>
        </p:txBody>
      </p:sp>
      <p:sp>
        <p:nvSpPr>
          <p:cNvPr id="550" name="Google Shape;550;p33"/>
          <p:cNvSpPr/>
          <p:nvPr/>
        </p:nvSpPr>
        <p:spPr>
          <a:xfrm rot="-2700000">
            <a:off x="313798" y="3592983"/>
            <a:ext cx="6627853" cy="400081"/>
          </a:xfrm>
          <a:prstGeom prst="leftRightArrow">
            <a:avLst>
              <a:gd name="adj1" fmla="val 50000"/>
              <a:gd name="adj2" fmla="val 50000"/>
            </a:avLst>
          </a:prstGeom>
          <a:gradFill>
            <a:gsLst>
              <a:gs pos="0">
                <a:srgbClr val="DCECD5"/>
              </a:gs>
              <a:gs pos="57000">
                <a:srgbClr val="D9EAD3"/>
              </a:gs>
              <a:gs pos="100000">
                <a:srgbClr val="93BC81"/>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3"/>
          <p:cNvSpPr/>
          <p:nvPr/>
        </p:nvSpPr>
        <p:spPr>
          <a:xfrm rot="-2700000">
            <a:off x="3514198" y="3592983"/>
            <a:ext cx="6627853" cy="400081"/>
          </a:xfrm>
          <a:prstGeom prst="leftRightArrow">
            <a:avLst>
              <a:gd name="adj1" fmla="val 50000"/>
              <a:gd name="adj2" fmla="val 50000"/>
            </a:avLst>
          </a:prstGeom>
          <a:gradFill>
            <a:gsLst>
              <a:gs pos="0">
                <a:srgbClr val="CFE2F3"/>
              </a:gs>
              <a:gs pos="54000">
                <a:srgbClr val="CFE2F3"/>
              </a:gs>
              <a:gs pos="100000">
                <a:srgbClr val="70A4D5"/>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3"/>
          <p:cNvSpPr txBox="1"/>
          <p:nvPr/>
        </p:nvSpPr>
        <p:spPr>
          <a:xfrm>
            <a:off x="614150" y="5335950"/>
            <a:ext cx="2577300" cy="646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500">
                <a:solidFill>
                  <a:srgbClr val="434343"/>
                </a:solidFill>
                <a:latin typeface="Calibri"/>
                <a:ea typeface="Calibri"/>
                <a:cs typeface="Calibri"/>
                <a:sym typeface="Calibri"/>
              </a:rPr>
              <a:t>TS requires ALL expressions to be fully MRCM compliant</a:t>
            </a:r>
            <a:endParaRPr sz="1500">
              <a:solidFill>
                <a:srgbClr val="434343"/>
              </a:solidFill>
              <a:latin typeface="Calibri"/>
              <a:ea typeface="Calibri"/>
              <a:cs typeface="Calibri"/>
              <a:sym typeface="Calibri"/>
            </a:endParaRPr>
          </a:p>
        </p:txBody>
      </p:sp>
      <p:sp>
        <p:nvSpPr>
          <p:cNvPr id="553" name="Google Shape;553;p33"/>
          <p:cNvSpPr txBox="1"/>
          <p:nvPr/>
        </p:nvSpPr>
        <p:spPr>
          <a:xfrm>
            <a:off x="3577975" y="5335950"/>
            <a:ext cx="40503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500">
                <a:solidFill>
                  <a:srgbClr val="434343"/>
                </a:solidFill>
                <a:latin typeface="Calibri"/>
                <a:ea typeface="Calibri"/>
                <a:cs typeface="Calibri"/>
                <a:sym typeface="Calibri"/>
              </a:rPr>
              <a:t>User must create expressions in classifiable form OR client must do its own transformations</a:t>
            </a:r>
            <a:endParaRPr sz="1500">
              <a:solidFill>
                <a:srgbClr val="434343"/>
              </a:solidFill>
              <a:latin typeface="Calibri"/>
              <a:ea typeface="Calibri"/>
              <a:cs typeface="Calibri"/>
              <a:sym typeface="Calibri"/>
            </a:endParaRPr>
          </a:p>
        </p:txBody>
      </p:sp>
      <p:sp>
        <p:nvSpPr>
          <p:cNvPr id="554" name="Google Shape;554;p33"/>
          <p:cNvSpPr txBox="1"/>
          <p:nvPr/>
        </p:nvSpPr>
        <p:spPr>
          <a:xfrm>
            <a:off x="3130000" y="1524400"/>
            <a:ext cx="3811200" cy="877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500">
                <a:solidFill>
                  <a:srgbClr val="434343"/>
                </a:solidFill>
                <a:latin typeface="Calibri"/>
                <a:ea typeface="Calibri"/>
                <a:cs typeface="Calibri"/>
                <a:sym typeface="Calibri"/>
              </a:rPr>
              <a:t>TS ONLY requires expression to be MRCM compliant after applying loose attributes to all definitional values in the correct domain</a:t>
            </a:r>
            <a:endParaRPr sz="1500">
              <a:solidFill>
                <a:srgbClr val="434343"/>
              </a:solidFill>
              <a:latin typeface="Calibri"/>
              <a:ea typeface="Calibri"/>
              <a:cs typeface="Calibri"/>
              <a:sym typeface="Calibri"/>
            </a:endParaRPr>
          </a:p>
        </p:txBody>
      </p:sp>
      <p:sp>
        <p:nvSpPr>
          <p:cNvPr id="555" name="Google Shape;555;p33"/>
          <p:cNvSpPr txBox="1"/>
          <p:nvPr/>
        </p:nvSpPr>
        <p:spPr>
          <a:xfrm>
            <a:off x="397075" y="4125113"/>
            <a:ext cx="4104600" cy="646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500">
                <a:solidFill>
                  <a:srgbClr val="434343"/>
                </a:solidFill>
                <a:latin typeface="Calibri"/>
                <a:ea typeface="Calibri"/>
                <a:cs typeface="Calibri"/>
                <a:sym typeface="Calibri"/>
              </a:rPr>
              <a:t>TS permits some non-MRCM compliant expressions for limited, predefined set of cases</a:t>
            </a:r>
            <a:endParaRPr sz="1500">
              <a:solidFill>
                <a:srgbClr val="434343"/>
              </a:solidFill>
              <a:latin typeface="Calibri"/>
              <a:ea typeface="Calibri"/>
              <a:cs typeface="Calibri"/>
              <a:sym typeface="Calibri"/>
            </a:endParaRPr>
          </a:p>
        </p:txBody>
      </p:sp>
      <p:sp>
        <p:nvSpPr>
          <p:cNvPr id="556" name="Google Shape;556;p33"/>
          <p:cNvSpPr txBox="1"/>
          <p:nvPr/>
        </p:nvSpPr>
        <p:spPr>
          <a:xfrm>
            <a:off x="7261225" y="1639750"/>
            <a:ext cx="46887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500">
                <a:solidFill>
                  <a:srgbClr val="434343"/>
                </a:solidFill>
                <a:latin typeface="Calibri"/>
                <a:ea typeface="Calibri"/>
                <a:cs typeface="Calibri"/>
                <a:sym typeface="Calibri"/>
              </a:rPr>
              <a:t>Client can throw any expression at the TS, and</a:t>
            </a:r>
            <a:br>
              <a:rPr lang="en-CA" sz="1500">
                <a:solidFill>
                  <a:srgbClr val="434343"/>
                </a:solidFill>
                <a:latin typeface="Calibri"/>
                <a:ea typeface="Calibri"/>
                <a:cs typeface="Calibri"/>
                <a:sym typeface="Calibri"/>
              </a:rPr>
            </a:br>
            <a:r>
              <a:rPr lang="en-CA" sz="1500">
                <a:solidFill>
                  <a:srgbClr val="434343"/>
                </a:solidFill>
                <a:latin typeface="Calibri"/>
                <a:ea typeface="Calibri"/>
                <a:cs typeface="Calibri"/>
                <a:sym typeface="Calibri"/>
              </a:rPr>
              <a:t>know that it will do its best to transform &amp; classify</a:t>
            </a:r>
            <a:endParaRPr sz="1500">
              <a:solidFill>
                <a:srgbClr val="434343"/>
              </a:solidFill>
              <a:latin typeface="Calibri"/>
              <a:ea typeface="Calibri"/>
              <a:cs typeface="Calibri"/>
              <a:sym typeface="Calibri"/>
            </a:endParaRPr>
          </a:p>
        </p:txBody>
      </p:sp>
      <p:sp>
        <p:nvSpPr>
          <p:cNvPr id="557" name="Google Shape;557;p33"/>
          <p:cNvSpPr txBox="1"/>
          <p:nvPr/>
        </p:nvSpPr>
        <p:spPr>
          <a:xfrm>
            <a:off x="4802975" y="4125125"/>
            <a:ext cx="40503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500">
                <a:solidFill>
                  <a:srgbClr val="434343"/>
                </a:solidFill>
                <a:latin typeface="Calibri"/>
                <a:ea typeface="Calibri"/>
                <a:cs typeface="Calibri"/>
                <a:sym typeface="Calibri"/>
              </a:rPr>
              <a:t>Simple templates must conform to ‘known’ patterns (eg laterality on a procedure/finding)</a:t>
            </a:r>
            <a:endParaRPr sz="1500">
              <a:solidFill>
                <a:srgbClr val="434343"/>
              </a:solidFill>
              <a:latin typeface="Calibri"/>
              <a:ea typeface="Calibri"/>
              <a:cs typeface="Calibri"/>
              <a:sym typeface="Calibri"/>
            </a:endParaRPr>
          </a:p>
        </p:txBody>
      </p:sp>
      <p:sp>
        <p:nvSpPr>
          <p:cNvPr id="558" name="Google Shape;558;p33"/>
          <p:cNvSpPr/>
          <p:nvPr/>
        </p:nvSpPr>
        <p:spPr>
          <a:xfrm>
            <a:off x="251500" y="666200"/>
            <a:ext cx="11222100" cy="1994400"/>
          </a:xfrm>
          <a:prstGeom prst="rect">
            <a:avLst/>
          </a:prstGeom>
          <a:solidFill>
            <a:srgbClr val="FFFFFF">
              <a:alpha val="851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3"/>
          <p:cNvSpPr/>
          <p:nvPr/>
        </p:nvSpPr>
        <p:spPr>
          <a:xfrm>
            <a:off x="71800" y="3883175"/>
            <a:ext cx="11401800" cy="2974800"/>
          </a:xfrm>
          <a:prstGeom prst="rect">
            <a:avLst/>
          </a:prstGeom>
          <a:solidFill>
            <a:srgbClr val="FFFFFF">
              <a:alpha val="851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60" name="Google Shape;560;p33"/>
          <p:cNvPicPr preferRelativeResize="0"/>
          <p:nvPr/>
        </p:nvPicPr>
        <p:blipFill>
          <a:blip r:embed="rId4">
            <a:alphaModFix/>
          </a:blip>
          <a:stretch>
            <a:fillRect/>
          </a:stretch>
        </p:blipFill>
        <p:spPr>
          <a:xfrm>
            <a:off x="8952650" y="4527901"/>
            <a:ext cx="2335451" cy="1796699"/>
          </a:xfrm>
          <a:prstGeom prst="rect">
            <a:avLst/>
          </a:prstGeom>
          <a:noFill/>
          <a:ln>
            <a:noFill/>
          </a:ln>
        </p:spPr>
      </p:pic>
      <p:sp>
        <p:nvSpPr>
          <p:cNvPr id="561" name="Google Shape;561;p33"/>
          <p:cNvSpPr/>
          <p:nvPr/>
        </p:nvSpPr>
        <p:spPr>
          <a:xfrm>
            <a:off x="301900" y="2672211"/>
            <a:ext cx="11121300" cy="1151700"/>
          </a:xfrm>
          <a:prstGeom prst="rect">
            <a:avLst/>
          </a:prstGeom>
          <a:noFill/>
          <a:ln w="76200" cap="flat" cmpd="sng">
            <a:solidFill>
              <a:srgbClr val="B4A7D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3"/>
          <p:cNvSpPr txBox="1">
            <a:spLocks noGrp="1"/>
          </p:cNvSpPr>
          <p:nvPr>
            <p:ph type="title" idx="4294967295"/>
          </p:nvPr>
        </p:nvSpPr>
        <p:spPr>
          <a:xfrm>
            <a:off x="1219800" y="80500"/>
            <a:ext cx="9373500" cy="940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CA" sz="2900" b="1">
                <a:solidFill>
                  <a:srgbClr val="666666"/>
                </a:solidFill>
              </a:rPr>
              <a:t>Level 3 - Warning/Errors for Risky Transformations</a:t>
            </a:r>
            <a:endParaRPr sz="2900" b="1">
              <a:solidFill>
                <a:srgbClr val="666666"/>
              </a:solidFill>
            </a:endParaRPr>
          </a:p>
        </p:txBody>
      </p:sp>
      <p:pic>
        <p:nvPicPr>
          <p:cNvPr id="563" name="Google Shape;563;p33"/>
          <p:cNvPicPr preferRelativeResize="0"/>
          <p:nvPr/>
        </p:nvPicPr>
        <p:blipFill rotWithShape="1">
          <a:blip r:embed="rId5">
            <a:alphaModFix/>
          </a:blip>
          <a:srcRect/>
          <a:stretch/>
        </p:blipFill>
        <p:spPr>
          <a:xfrm>
            <a:off x="-1" y="0"/>
            <a:ext cx="900000" cy="900000"/>
          </a:xfrm>
          <a:prstGeom prst="rect">
            <a:avLst/>
          </a:prstGeom>
          <a:noFill/>
          <a:ln>
            <a:noFill/>
          </a:ln>
        </p:spPr>
      </p:pic>
      <p:sp>
        <p:nvSpPr>
          <p:cNvPr id="564" name="Google Shape;564;p33"/>
          <p:cNvSpPr/>
          <p:nvPr/>
        </p:nvSpPr>
        <p:spPr>
          <a:xfrm>
            <a:off x="205100" y="3900250"/>
            <a:ext cx="8689200" cy="2881200"/>
          </a:xfrm>
          <a:prstGeom prst="wedgeRectCallout">
            <a:avLst>
              <a:gd name="adj1" fmla="val -44683"/>
              <a:gd name="adj2" fmla="val -77470"/>
            </a:avLst>
          </a:prstGeom>
          <a:solidFill>
            <a:schemeClr val="lt2"/>
          </a:solidFill>
          <a:ln w="38100" cap="flat" cmpd="sng">
            <a:solidFill>
              <a:srgbClr val="93C47D"/>
            </a:solidFill>
            <a:prstDash val="solid"/>
            <a:round/>
            <a:headEnd type="none" w="sm" len="sm"/>
            <a:tailEnd type="none" w="sm" len="sm"/>
          </a:ln>
        </p:spPr>
        <p:txBody>
          <a:bodyPr spcFirstLastPara="1" wrap="square" lIns="91425" tIns="91425" rIns="91425" bIns="91425" anchor="ctr" anchorCtr="0">
            <a:noAutofit/>
          </a:bodyPr>
          <a:lstStyle/>
          <a:p>
            <a:pPr marL="269999" lvl="0" indent="-196850" algn="l" rtl="0">
              <a:spcBef>
                <a:spcPts val="0"/>
              </a:spcBef>
              <a:spcAft>
                <a:spcPts val="0"/>
              </a:spcAft>
              <a:buClr>
                <a:srgbClr val="38761D"/>
              </a:buClr>
              <a:buSzPts val="1600"/>
              <a:buChar char="●"/>
            </a:pPr>
            <a:r>
              <a:rPr lang="en-CA" sz="1600">
                <a:solidFill>
                  <a:srgbClr val="38761D"/>
                </a:solidFill>
              </a:rPr>
              <a:t>TS converts expressions to terse canonical form </a:t>
            </a:r>
            <a:endParaRPr sz="1600">
              <a:solidFill>
                <a:srgbClr val="38761D"/>
              </a:solidFill>
            </a:endParaRPr>
          </a:p>
          <a:p>
            <a:pPr marL="269999" lvl="0" indent="-196850" algn="l" rtl="0">
              <a:spcBef>
                <a:spcPts val="0"/>
              </a:spcBef>
              <a:spcAft>
                <a:spcPts val="0"/>
              </a:spcAft>
              <a:buClr>
                <a:srgbClr val="38761D"/>
              </a:buClr>
              <a:buSzPts val="1600"/>
              <a:buChar char="●"/>
            </a:pPr>
            <a:r>
              <a:rPr lang="en-CA" sz="1600">
                <a:solidFill>
                  <a:srgbClr val="38761D"/>
                </a:solidFill>
              </a:rPr>
              <a:t>TS gives pre-transform error if:</a:t>
            </a:r>
            <a:endParaRPr sz="1600">
              <a:solidFill>
                <a:srgbClr val="38761D"/>
              </a:solidFill>
            </a:endParaRPr>
          </a:p>
          <a:p>
            <a:pPr marL="914400" marR="0" lvl="1" indent="-330200" algn="l" rtl="0">
              <a:lnSpc>
                <a:spcPct val="100000"/>
              </a:lnSpc>
              <a:spcBef>
                <a:spcPts val="0"/>
              </a:spcBef>
              <a:spcAft>
                <a:spcPts val="0"/>
              </a:spcAft>
              <a:buClr>
                <a:srgbClr val="38761D"/>
              </a:buClr>
              <a:buSzPts val="1600"/>
              <a:buChar char="○"/>
            </a:pPr>
            <a:r>
              <a:rPr lang="en-CA" sz="1600">
                <a:solidFill>
                  <a:srgbClr val="38761D"/>
                </a:solidFill>
              </a:rPr>
              <a:t>Expression is not syntactically valid</a:t>
            </a:r>
            <a:endParaRPr sz="1600">
              <a:solidFill>
                <a:srgbClr val="38761D"/>
              </a:solidFill>
            </a:endParaRPr>
          </a:p>
          <a:p>
            <a:pPr marL="914400" lvl="1" indent="-330200" algn="l" rtl="0">
              <a:spcBef>
                <a:spcPts val="0"/>
              </a:spcBef>
              <a:spcAft>
                <a:spcPts val="0"/>
              </a:spcAft>
              <a:buClr>
                <a:srgbClr val="38761D"/>
              </a:buClr>
              <a:buSzPts val="1600"/>
              <a:buChar char="○"/>
            </a:pPr>
            <a:r>
              <a:rPr lang="en-CA" sz="1600">
                <a:solidFill>
                  <a:srgbClr val="38761D"/>
                </a:solidFill>
              </a:rPr>
              <a:t>Any concept is not active in substrate</a:t>
            </a:r>
            <a:endParaRPr sz="1600">
              <a:solidFill>
                <a:srgbClr val="38761D"/>
              </a:solidFill>
            </a:endParaRPr>
          </a:p>
          <a:p>
            <a:pPr marL="914400" lvl="1" indent="-330200" algn="l" rtl="0">
              <a:spcBef>
                <a:spcPts val="0"/>
              </a:spcBef>
              <a:spcAft>
                <a:spcPts val="0"/>
              </a:spcAft>
              <a:buClr>
                <a:srgbClr val="38761D"/>
              </a:buClr>
              <a:buSzPts val="1600"/>
              <a:buChar char="○"/>
            </a:pPr>
            <a:r>
              <a:rPr lang="en-CA" sz="1600">
                <a:solidFill>
                  <a:srgbClr val="38761D"/>
                </a:solidFill>
              </a:rPr>
              <a:t>Attribute values are not in correct range or ungroupable attributes are grouped</a:t>
            </a:r>
            <a:endParaRPr sz="1600">
              <a:solidFill>
                <a:srgbClr val="38761D"/>
              </a:solidFill>
            </a:endParaRPr>
          </a:p>
          <a:p>
            <a:pPr marL="269999" lvl="0" indent="-196850" algn="l" rtl="0">
              <a:spcBef>
                <a:spcPts val="0"/>
              </a:spcBef>
              <a:spcAft>
                <a:spcPts val="0"/>
              </a:spcAft>
              <a:buClr>
                <a:srgbClr val="38761D"/>
              </a:buClr>
              <a:buSzPts val="1600"/>
              <a:buChar char="●"/>
            </a:pPr>
            <a:r>
              <a:rPr lang="en-CA" sz="1600">
                <a:solidFill>
                  <a:srgbClr val="38761D"/>
                </a:solidFill>
              </a:rPr>
              <a:t>TS attempts to transform </a:t>
            </a:r>
            <a:r>
              <a:rPr lang="en-CA" sz="1600" b="1">
                <a:solidFill>
                  <a:srgbClr val="38761D"/>
                </a:solidFill>
              </a:rPr>
              <a:t>any</a:t>
            </a:r>
            <a:r>
              <a:rPr lang="en-CA" sz="1600">
                <a:solidFill>
                  <a:srgbClr val="38761D"/>
                </a:solidFill>
              </a:rPr>
              <a:t> ‘transform valid’ expression into MRCM-compliant expression</a:t>
            </a:r>
            <a:endParaRPr sz="1600">
              <a:solidFill>
                <a:srgbClr val="38761D"/>
              </a:solidFill>
            </a:endParaRPr>
          </a:p>
          <a:p>
            <a:pPr marL="269999" lvl="0" indent="-196850" algn="l" rtl="0">
              <a:spcBef>
                <a:spcPts val="0"/>
              </a:spcBef>
              <a:spcAft>
                <a:spcPts val="0"/>
              </a:spcAft>
              <a:buClr>
                <a:srgbClr val="38761D"/>
              </a:buClr>
              <a:buSzPts val="1600"/>
              <a:buChar char="●"/>
            </a:pPr>
            <a:r>
              <a:rPr lang="en-CA" sz="1600">
                <a:solidFill>
                  <a:srgbClr val="38761D"/>
                </a:solidFill>
              </a:rPr>
              <a:t>TS gives transform errors or warnings if:</a:t>
            </a:r>
            <a:endParaRPr sz="1600">
              <a:solidFill>
                <a:srgbClr val="38761D"/>
              </a:solidFill>
            </a:endParaRPr>
          </a:p>
          <a:p>
            <a:pPr marL="914400" lvl="1" indent="-330200" algn="l" rtl="0">
              <a:spcBef>
                <a:spcPts val="0"/>
              </a:spcBef>
              <a:spcAft>
                <a:spcPts val="0"/>
              </a:spcAft>
              <a:buClr>
                <a:srgbClr val="38761D"/>
              </a:buClr>
              <a:buSzPts val="1600"/>
              <a:buChar char="○"/>
            </a:pPr>
            <a:r>
              <a:rPr lang="en-CA" sz="1600">
                <a:solidFill>
                  <a:srgbClr val="38761D"/>
                </a:solidFill>
              </a:rPr>
              <a:t>Transform can not produce an MRCM-compliant expression OR</a:t>
            </a:r>
            <a:endParaRPr sz="1600">
              <a:solidFill>
                <a:srgbClr val="38761D"/>
              </a:solidFill>
            </a:endParaRPr>
          </a:p>
          <a:p>
            <a:pPr marL="914400" lvl="1" indent="-330200" algn="l" rtl="0">
              <a:spcBef>
                <a:spcPts val="0"/>
              </a:spcBef>
              <a:spcAft>
                <a:spcPts val="0"/>
              </a:spcAft>
              <a:buClr>
                <a:srgbClr val="38761D"/>
              </a:buClr>
              <a:buSzPts val="1600"/>
              <a:buChar char="○"/>
            </a:pPr>
            <a:r>
              <a:rPr lang="en-CA" sz="1600">
                <a:solidFill>
                  <a:srgbClr val="38761D"/>
                </a:solidFill>
              </a:rPr>
              <a:t>Transform is considered ‘risky’</a:t>
            </a:r>
            <a:endParaRPr sz="1600">
              <a:solidFill>
                <a:srgbClr val="38761D"/>
              </a:solidFill>
            </a:endParaRPr>
          </a:p>
          <a:p>
            <a:pPr marL="269999" lvl="0" indent="-196850" algn="l" rtl="0">
              <a:spcBef>
                <a:spcPts val="0"/>
              </a:spcBef>
              <a:spcAft>
                <a:spcPts val="0"/>
              </a:spcAft>
              <a:buClr>
                <a:srgbClr val="38761D"/>
              </a:buClr>
              <a:buSzPts val="1600"/>
              <a:buChar char="●"/>
            </a:pPr>
            <a:r>
              <a:rPr lang="en-CA" sz="1600">
                <a:solidFill>
                  <a:srgbClr val="38761D"/>
                </a:solidFill>
              </a:rPr>
              <a:t>TS classifies transformed expressions with selected precoordinated substrate</a:t>
            </a:r>
            <a:endParaRPr sz="1600">
              <a:solidFill>
                <a:srgbClr val="38761D"/>
              </a:solidFill>
            </a:endParaRPr>
          </a:p>
          <a:p>
            <a:pPr marL="269999" lvl="0" indent="-196850" algn="l" rtl="0">
              <a:spcBef>
                <a:spcPts val="0"/>
              </a:spcBef>
              <a:spcAft>
                <a:spcPts val="0"/>
              </a:spcAft>
              <a:buClr>
                <a:srgbClr val="38761D"/>
              </a:buClr>
              <a:buSzPts val="1600"/>
              <a:buChar char="●"/>
            </a:pPr>
            <a:r>
              <a:rPr lang="en-CA" sz="1600">
                <a:solidFill>
                  <a:srgbClr val="38761D"/>
                </a:solidFill>
              </a:rPr>
              <a:t>TS supports ECL queries over substrate + classified expressions</a:t>
            </a:r>
            <a:endParaRPr sz="1600">
              <a:solidFill>
                <a:srgbClr val="38761D"/>
              </a:solidFill>
            </a:endParaRPr>
          </a:p>
        </p:txBody>
      </p:sp>
      <p:sp>
        <p:nvSpPr>
          <p:cNvPr id="565" name="Google Shape;565;p33"/>
          <p:cNvSpPr/>
          <p:nvPr/>
        </p:nvSpPr>
        <p:spPr>
          <a:xfrm>
            <a:off x="7488175" y="827225"/>
            <a:ext cx="4627500" cy="1921200"/>
          </a:xfrm>
          <a:prstGeom prst="wedgeRectCallout">
            <a:avLst>
              <a:gd name="adj1" fmla="val 22304"/>
              <a:gd name="adj2" fmla="val 126399"/>
            </a:avLst>
          </a:prstGeom>
          <a:solidFill>
            <a:schemeClr val="lt2"/>
          </a:solidFill>
          <a:ln w="38100" cap="flat" cmpd="sng">
            <a:solidFill>
              <a:srgbClr val="9FC5E8"/>
            </a:solidFill>
            <a:prstDash val="solid"/>
            <a:round/>
            <a:headEnd type="none" w="sm" len="sm"/>
            <a:tailEnd type="none" w="sm" len="sm"/>
          </a:ln>
        </p:spPr>
        <p:txBody>
          <a:bodyPr spcFirstLastPara="1" wrap="square" lIns="91425" tIns="91425" rIns="91425" bIns="91425" anchor="ctr" anchorCtr="0">
            <a:noAutofit/>
          </a:bodyPr>
          <a:lstStyle/>
          <a:p>
            <a:pPr marL="269999" lvl="0" indent="-196850" algn="l" rtl="0">
              <a:spcBef>
                <a:spcPts val="0"/>
              </a:spcBef>
              <a:spcAft>
                <a:spcPts val="0"/>
              </a:spcAft>
              <a:buClr>
                <a:srgbClr val="1A6F99"/>
              </a:buClr>
              <a:buSzPts val="1600"/>
              <a:buChar char="●"/>
            </a:pPr>
            <a:r>
              <a:rPr lang="en-CA" sz="1600">
                <a:solidFill>
                  <a:srgbClr val="1A6F99"/>
                </a:solidFill>
              </a:rPr>
              <a:t>Client creates expressions using preferred approach</a:t>
            </a:r>
            <a:endParaRPr sz="1600">
              <a:solidFill>
                <a:srgbClr val="1A6F99"/>
              </a:solidFill>
            </a:endParaRPr>
          </a:p>
          <a:p>
            <a:pPr marL="269999" marR="0" lvl="0" indent="-196850" algn="l" rtl="0">
              <a:lnSpc>
                <a:spcPct val="100000"/>
              </a:lnSpc>
              <a:spcBef>
                <a:spcPts val="0"/>
              </a:spcBef>
              <a:spcAft>
                <a:spcPts val="0"/>
              </a:spcAft>
              <a:buClr>
                <a:srgbClr val="1A6F99"/>
              </a:buClr>
              <a:buSzPts val="1600"/>
              <a:buChar char="●"/>
            </a:pPr>
            <a:r>
              <a:rPr lang="en-CA" sz="1600">
                <a:solidFill>
                  <a:srgbClr val="1A6F99"/>
                </a:solidFill>
              </a:rPr>
              <a:t>Client ensures that:</a:t>
            </a:r>
            <a:endParaRPr sz="1600">
              <a:solidFill>
                <a:srgbClr val="1A6F99"/>
              </a:solidFill>
            </a:endParaRPr>
          </a:p>
          <a:p>
            <a:pPr marL="540000" marR="0" lvl="1" indent="-206375" algn="l" rtl="0">
              <a:lnSpc>
                <a:spcPct val="100000"/>
              </a:lnSpc>
              <a:spcBef>
                <a:spcPts val="0"/>
              </a:spcBef>
              <a:spcAft>
                <a:spcPts val="0"/>
              </a:spcAft>
              <a:buClr>
                <a:srgbClr val="1A6F99"/>
              </a:buClr>
              <a:buSzPts val="1600"/>
              <a:buChar char="○"/>
            </a:pPr>
            <a:r>
              <a:rPr lang="en-CA" sz="1600">
                <a:solidFill>
                  <a:srgbClr val="1A6F99"/>
                </a:solidFill>
              </a:rPr>
              <a:t>Expressions are syntactically valid</a:t>
            </a:r>
            <a:endParaRPr sz="1600">
              <a:solidFill>
                <a:srgbClr val="1A6F99"/>
              </a:solidFill>
            </a:endParaRPr>
          </a:p>
          <a:p>
            <a:pPr marL="540000" marR="0" lvl="1" indent="-206375" algn="l" rtl="0">
              <a:lnSpc>
                <a:spcPct val="100000"/>
              </a:lnSpc>
              <a:spcBef>
                <a:spcPts val="0"/>
              </a:spcBef>
              <a:spcAft>
                <a:spcPts val="0"/>
              </a:spcAft>
              <a:buClr>
                <a:srgbClr val="1A6F99"/>
              </a:buClr>
              <a:buSzPts val="1600"/>
              <a:buChar char="○"/>
            </a:pPr>
            <a:r>
              <a:rPr lang="en-CA" sz="1600">
                <a:solidFill>
                  <a:srgbClr val="1A6F99"/>
                </a:solidFill>
              </a:rPr>
              <a:t>All concepts are active in substrate</a:t>
            </a:r>
            <a:endParaRPr sz="1600">
              <a:solidFill>
                <a:srgbClr val="1A6F99"/>
              </a:solidFill>
            </a:endParaRPr>
          </a:p>
          <a:p>
            <a:pPr marL="540000" marR="0" lvl="1" indent="-206375" algn="l" rtl="0">
              <a:lnSpc>
                <a:spcPct val="100000"/>
              </a:lnSpc>
              <a:spcBef>
                <a:spcPts val="0"/>
              </a:spcBef>
              <a:spcAft>
                <a:spcPts val="0"/>
              </a:spcAft>
              <a:buClr>
                <a:srgbClr val="1A6F99"/>
              </a:buClr>
              <a:buSzPts val="1600"/>
              <a:buChar char="○"/>
            </a:pPr>
            <a:r>
              <a:rPr lang="en-CA" sz="1600">
                <a:solidFill>
                  <a:srgbClr val="1A6F99"/>
                </a:solidFill>
              </a:rPr>
              <a:t>Attribute values are in valid range</a:t>
            </a:r>
            <a:endParaRPr sz="1600">
              <a:solidFill>
                <a:srgbClr val="1A6F99"/>
              </a:solidFill>
            </a:endParaRPr>
          </a:p>
          <a:p>
            <a:pPr marL="540000" marR="0" lvl="1" indent="-206375" algn="l" rtl="0">
              <a:lnSpc>
                <a:spcPct val="100000"/>
              </a:lnSpc>
              <a:spcBef>
                <a:spcPts val="0"/>
              </a:spcBef>
              <a:spcAft>
                <a:spcPts val="0"/>
              </a:spcAft>
              <a:buClr>
                <a:srgbClr val="1A6F99"/>
              </a:buClr>
              <a:buSzPts val="1600"/>
              <a:buChar char="○"/>
            </a:pPr>
            <a:r>
              <a:rPr lang="en-CA" sz="1600">
                <a:solidFill>
                  <a:srgbClr val="1A6F99"/>
                </a:solidFill>
              </a:rPr>
              <a:t>Ungroupable attributes are grouped</a:t>
            </a:r>
            <a:endParaRPr sz="1600">
              <a:solidFill>
                <a:srgbClr val="1A6F99"/>
              </a:solidFill>
            </a:endParaRPr>
          </a:p>
        </p:txBody>
      </p:sp>
      <p:grpSp>
        <p:nvGrpSpPr>
          <p:cNvPr id="566" name="Google Shape;566;p33"/>
          <p:cNvGrpSpPr/>
          <p:nvPr/>
        </p:nvGrpSpPr>
        <p:grpSpPr>
          <a:xfrm>
            <a:off x="279711" y="945104"/>
            <a:ext cx="1495315" cy="1601429"/>
            <a:chOff x="430448" y="1397093"/>
            <a:chExt cx="1726293" cy="2088457"/>
          </a:xfrm>
        </p:grpSpPr>
        <p:pic>
          <p:nvPicPr>
            <p:cNvPr id="567" name="Google Shape;567;p33"/>
            <p:cNvPicPr preferRelativeResize="0"/>
            <p:nvPr/>
          </p:nvPicPr>
          <p:blipFill>
            <a:blip r:embed="rId6">
              <a:alphaModFix/>
            </a:blip>
            <a:stretch>
              <a:fillRect/>
            </a:stretch>
          </p:blipFill>
          <p:spPr>
            <a:xfrm>
              <a:off x="430448" y="1491050"/>
              <a:ext cx="1712476" cy="1994499"/>
            </a:xfrm>
            <a:prstGeom prst="rect">
              <a:avLst/>
            </a:prstGeom>
            <a:noFill/>
            <a:ln>
              <a:noFill/>
            </a:ln>
          </p:spPr>
        </p:pic>
        <p:sp>
          <p:nvSpPr>
            <p:cNvPr id="568" name="Google Shape;568;p33"/>
            <p:cNvSpPr txBox="1"/>
            <p:nvPr/>
          </p:nvSpPr>
          <p:spPr>
            <a:xfrm>
              <a:off x="444341" y="1397093"/>
              <a:ext cx="1712400" cy="722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sz="1200" b="1">
                  <a:solidFill>
                    <a:srgbClr val="3F3F3F"/>
                  </a:solidFill>
                  <a:latin typeface="Calibri"/>
                  <a:ea typeface="Calibri"/>
                  <a:cs typeface="Calibri"/>
                  <a:sym typeface="Calibri"/>
                </a:rPr>
                <a:t>Terminology</a:t>
              </a:r>
              <a:endParaRPr sz="1200" b="1">
                <a:solidFill>
                  <a:srgbClr val="3F3F3F"/>
                </a:solidFill>
                <a:latin typeface="Calibri"/>
                <a:ea typeface="Calibri"/>
                <a:cs typeface="Calibri"/>
                <a:sym typeface="Calibri"/>
              </a:endParaRPr>
            </a:p>
            <a:p>
              <a:pPr marL="0" lvl="0" indent="0" algn="ctr" rtl="0">
                <a:spcBef>
                  <a:spcPts val="0"/>
                </a:spcBef>
                <a:spcAft>
                  <a:spcPts val="0"/>
                </a:spcAft>
                <a:buNone/>
              </a:pPr>
              <a:r>
                <a:rPr lang="en-CA" sz="1200" b="1">
                  <a:solidFill>
                    <a:srgbClr val="3F3F3F"/>
                  </a:solidFill>
                  <a:latin typeface="Calibri"/>
                  <a:ea typeface="Calibri"/>
                  <a:cs typeface="Calibri"/>
                  <a:sym typeface="Calibri"/>
                </a:rPr>
                <a:t>Server</a:t>
              </a:r>
              <a:endParaRPr sz="1200" b="1">
                <a:solidFill>
                  <a:srgbClr val="3F3F3F"/>
                </a:solidFill>
                <a:latin typeface="Calibri"/>
                <a:ea typeface="Calibri"/>
                <a:cs typeface="Calibri"/>
                <a:sym typeface="Calibri"/>
              </a:endParaRPr>
            </a:p>
          </p:txBody>
        </p:sp>
      </p:grpSp>
      <p:sp>
        <p:nvSpPr>
          <p:cNvPr id="569" name="Google Shape;569;p33"/>
          <p:cNvSpPr/>
          <p:nvPr/>
        </p:nvSpPr>
        <p:spPr>
          <a:xfrm>
            <a:off x="2019775" y="881475"/>
            <a:ext cx="5241600" cy="1489500"/>
          </a:xfrm>
          <a:prstGeom prst="wedgeRectCallout">
            <a:avLst>
              <a:gd name="adj1" fmla="val -55984"/>
              <a:gd name="adj2" fmla="val -16608"/>
            </a:avLst>
          </a:prstGeom>
          <a:solidFill>
            <a:srgbClr val="F4CCCC"/>
          </a:solidFill>
          <a:ln w="38100"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CA" b="1">
                <a:solidFill>
                  <a:srgbClr val="990000"/>
                </a:solidFill>
              </a:rPr>
              <a:t>‘RISKY’ TRANSFORMATIONS</a:t>
            </a:r>
            <a:endParaRPr b="1">
              <a:solidFill>
                <a:srgbClr val="990000"/>
              </a:solidFill>
            </a:endParaRPr>
          </a:p>
          <a:p>
            <a:pPr marL="360000" lvl="0" indent="-184150" algn="l" rtl="0">
              <a:spcBef>
                <a:spcPts val="0"/>
              </a:spcBef>
              <a:spcAft>
                <a:spcPts val="0"/>
              </a:spcAft>
              <a:buClr>
                <a:srgbClr val="990000"/>
              </a:buClr>
              <a:buSzPts val="1400"/>
              <a:buChar char="●"/>
            </a:pPr>
            <a:r>
              <a:rPr lang="en-CA">
                <a:solidFill>
                  <a:srgbClr val="990000"/>
                </a:solidFill>
              </a:rPr>
              <a:t>? More than one role group in the definition of the focus concept  to which a loose attribute could be applied</a:t>
            </a:r>
            <a:endParaRPr>
              <a:solidFill>
                <a:srgbClr val="990000"/>
              </a:solidFill>
            </a:endParaRPr>
          </a:p>
          <a:p>
            <a:pPr marL="360000" lvl="0" indent="-184150" algn="l" rtl="0">
              <a:spcBef>
                <a:spcPts val="0"/>
              </a:spcBef>
              <a:spcAft>
                <a:spcPts val="0"/>
              </a:spcAft>
              <a:buClr>
                <a:srgbClr val="990000"/>
              </a:buClr>
              <a:buSzPts val="1400"/>
              <a:buChar char="●"/>
            </a:pPr>
            <a:r>
              <a:rPr lang="en-CA">
                <a:solidFill>
                  <a:srgbClr val="990000"/>
                </a:solidFill>
              </a:rPr>
              <a:t>? More than one focus concept to which loose attributes could be applied</a:t>
            </a:r>
            <a:endParaRPr>
              <a:solidFill>
                <a:srgbClr val="990000"/>
              </a:solidFill>
            </a:endParaRPr>
          </a:p>
          <a:p>
            <a:pPr marL="360000" lvl="0" indent="-184150" algn="l" rtl="0">
              <a:spcBef>
                <a:spcPts val="0"/>
              </a:spcBef>
              <a:spcAft>
                <a:spcPts val="0"/>
              </a:spcAft>
              <a:buClr>
                <a:srgbClr val="990000"/>
              </a:buClr>
              <a:buSzPts val="1400"/>
              <a:buChar char="●"/>
            </a:pPr>
            <a:r>
              <a:rPr lang="en-CA">
                <a:solidFill>
                  <a:srgbClr val="990000"/>
                </a:solidFill>
              </a:rPr>
              <a:t>?</a:t>
            </a:r>
            <a:endParaRPr>
              <a:solidFill>
                <a:srgbClr val="990000"/>
              </a:solidFill>
            </a:endParaRPr>
          </a:p>
        </p:txBody>
      </p:sp>
      <p:sp>
        <p:nvSpPr>
          <p:cNvPr id="570" name="Google Shape;570;p33"/>
          <p:cNvSpPr txBox="1"/>
          <p:nvPr/>
        </p:nvSpPr>
        <p:spPr>
          <a:xfrm>
            <a:off x="5983274" y="2904700"/>
            <a:ext cx="4969500" cy="708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700" b="1">
                <a:solidFill>
                  <a:srgbClr val="434343"/>
                </a:solidFill>
                <a:latin typeface="Calibri"/>
                <a:ea typeface="Calibri"/>
                <a:cs typeface="Calibri"/>
                <a:sym typeface="Calibri"/>
              </a:rPr>
              <a:t>Client can throw any expression at the TS, </a:t>
            </a:r>
            <a:br>
              <a:rPr lang="en-CA" sz="1700" b="1">
                <a:solidFill>
                  <a:srgbClr val="434343"/>
                </a:solidFill>
                <a:latin typeface="Calibri"/>
                <a:ea typeface="Calibri"/>
                <a:cs typeface="Calibri"/>
                <a:sym typeface="Calibri"/>
              </a:rPr>
            </a:br>
            <a:r>
              <a:rPr lang="en-CA" sz="1700" b="1">
                <a:solidFill>
                  <a:srgbClr val="434343"/>
                </a:solidFill>
                <a:latin typeface="Calibri"/>
                <a:ea typeface="Calibri"/>
                <a:cs typeface="Calibri"/>
                <a:sym typeface="Calibri"/>
              </a:rPr>
              <a:t>and know that it will stop it doing anything “risky”</a:t>
            </a:r>
            <a:endParaRPr sz="1700" b="1">
              <a:solidFill>
                <a:srgbClr val="434343"/>
              </a:solidFill>
              <a:latin typeface="Calibri"/>
              <a:ea typeface="Calibri"/>
              <a:cs typeface="Calibri"/>
              <a:sym typeface="Calibri"/>
            </a:endParaRPr>
          </a:p>
        </p:txBody>
      </p:sp>
      <p:sp>
        <p:nvSpPr>
          <p:cNvPr id="571" name="Google Shape;571;p33"/>
          <p:cNvSpPr txBox="1"/>
          <p:nvPr/>
        </p:nvSpPr>
        <p:spPr>
          <a:xfrm>
            <a:off x="1929975" y="2904700"/>
            <a:ext cx="3811200" cy="7080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700" b="1">
                <a:solidFill>
                  <a:srgbClr val="434343"/>
                </a:solidFill>
                <a:latin typeface="Calibri"/>
                <a:ea typeface="Calibri"/>
                <a:cs typeface="Calibri"/>
                <a:sym typeface="Calibri"/>
              </a:rPr>
              <a:t>TS gives warnings/errors if generic transformation is considered “risky”</a:t>
            </a:r>
            <a:endParaRPr sz="1700" b="1">
              <a:solidFill>
                <a:srgbClr val="434343"/>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sp>
        <p:nvSpPr>
          <p:cNvPr id="577" name="Google Shape;577;p34"/>
          <p:cNvSpPr txBox="1"/>
          <p:nvPr/>
        </p:nvSpPr>
        <p:spPr>
          <a:xfrm>
            <a:off x="3518650" y="6057675"/>
            <a:ext cx="1957200" cy="738900"/>
          </a:xfrm>
          <a:prstGeom prst="rect">
            <a:avLst/>
          </a:prstGeom>
          <a:solidFill>
            <a:srgbClr val="FFFFFF"/>
          </a:solidFill>
          <a:ln w="9525" cap="flat" cmpd="sng">
            <a:solidFill>
              <a:srgbClr val="6FA8DC"/>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CA" sz="1800" b="1">
                <a:solidFill>
                  <a:srgbClr val="6FA8DC"/>
                </a:solidFill>
                <a:latin typeface="Calibri"/>
                <a:ea typeface="Calibri"/>
                <a:cs typeface="Calibri"/>
                <a:sym typeface="Calibri"/>
              </a:rPr>
              <a:t>Client does the “heavy lifting”</a:t>
            </a:r>
            <a:endParaRPr sz="1800" b="1">
              <a:solidFill>
                <a:srgbClr val="6FA8DC"/>
              </a:solidFill>
              <a:latin typeface="Calibri"/>
              <a:ea typeface="Calibri"/>
              <a:cs typeface="Calibri"/>
              <a:sym typeface="Calibri"/>
            </a:endParaRPr>
          </a:p>
        </p:txBody>
      </p:sp>
      <p:sp>
        <p:nvSpPr>
          <p:cNvPr id="578" name="Google Shape;578;p34"/>
          <p:cNvSpPr txBox="1"/>
          <p:nvPr/>
        </p:nvSpPr>
        <p:spPr>
          <a:xfrm>
            <a:off x="119800" y="6057678"/>
            <a:ext cx="2124000" cy="738900"/>
          </a:xfrm>
          <a:prstGeom prst="rect">
            <a:avLst/>
          </a:prstGeom>
          <a:solidFill>
            <a:srgbClr val="FFFFFF"/>
          </a:solidFill>
          <a:ln w="9525" cap="flat" cmpd="sng">
            <a:solidFill>
              <a:srgbClr val="93C47D"/>
            </a:solidFill>
            <a:prstDash val="solid"/>
            <a:round/>
            <a:headEnd type="none" w="sm" len="sm"/>
            <a:tailEnd type="none" w="sm" len="sm"/>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CA" sz="1800" b="1">
                <a:solidFill>
                  <a:srgbClr val="93C47D"/>
                </a:solidFill>
                <a:latin typeface="Calibri"/>
                <a:ea typeface="Calibri"/>
                <a:cs typeface="Calibri"/>
                <a:sym typeface="Calibri"/>
              </a:rPr>
              <a:t>TS is restricted to</a:t>
            </a:r>
            <a:endParaRPr sz="1800" b="1">
              <a:solidFill>
                <a:srgbClr val="93C47D"/>
              </a:solidFill>
              <a:latin typeface="Calibri"/>
              <a:ea typeface="Calibri"/>
              <a:cs typeface="Calibri"/>
              <a:sym typeface="Calibri"/>
            </a:endParaRPr>
          </a:p>
          <a:p>
            <a:pPr marL="0" marR="0" lvl="0" indent="0" algn="ctr" rtl="0">
              <a:lnSpc>
                <a:spcPct val="100000"/>
              </a:lnSpc>
              <a:spcBef>
                <a:spcPts val="0"/>
              </a:spcBef>
              <a:spcAft>
                <a:spcPts val="0"/>
              </a:spcAft>
              <a:buNone/>
            </a:pPr>
            <a:r>
              <a:rPr lang="en-CA" sz="1800" b="1">
                <a:solidFill>
                  <a:srgbClr val="93C47D"/>
                </a:solidFill>
                <a:latin typeface="Calibri"/>
                <a:ea typeface="Calibri"/>
                <a:cs typeface="Calibri"/>
                <a:sym typeface="Calibri"/>
              </a:rPr>
              <a:t> ensure safety </a:t>
            </a:r>
            <a:endParaRPr sz="1800" b="1">
              <a:solidFill>
                <a:srgbClr val="93C47D"/>
              </a:solidFill>
              <a:latin typeface="Calibri"/>
              <a:ea typeface="Calibri"/>
              <a:cs typeface="Calibri"/>
              <a:sym typeface="Calibri"/>
            </a:endParaRPr>
          </a:p>
        </p:txBody>
      </p:sp>
      <p:sp>
        <p:nvSpPr>
          <p:cNvPr id="579" name="Google Shape;579;p34"/>
          <p:cNvSpPr txBox="1"/>
          <p:nvPr/>
        </p:nvSpPr>
        <p:spPr>
          <a:xfrm>
            <a:off x="4444650" y="752150"/>
            <a:ext cx="2496600" cy="738900"/>
          </a:xfrm>
          <a:prstGeom prst="rect">
            <a:avLst/>
          </a:prstGeom>
          <a:solidFill>
            <a:schemeClr val="lt1"/>
          </a:solidFill>
          <a:ln w="9525" cap="flat" cmpd="sng">
            <a:solidFill>
              <a:srgbClr val="6AA84F"/>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CA" sz="1800" b="1">
                <a:solidFill>
                  <a:srgbClr val="93C47D"/>
                </a:solidFill>
                <a:latin typeface="Calibri"/>
                <a:ea typeface="Calibri"/>
                <a:cs typeface="Calibri"/>
                <a:sym typeface="Calibri"/>
              </a:rPr>
              <a:t>TS is generic to</a:t>
            </a:r>
            <a:endParaRPr sz="1800" b="1">
              <a:solidFill>
                <a:srgbClr val="93C47D"/>
              </a:solidFill>
              <a:latin typeface="Calibri"/>
              <a:ea typeface="Calibri"/>
              <a:cs typeface="Calibri"/>
              <a:sym typeface="Calibri"/>
            </a:endParaRPr>
          </a:p>
          <a:p>
            <a:pPr marL="0" lvl="0" indent="0" algn="ctr" rtl="0">
              <a:spcBef>
                <a:spcPts val="0"/>
              </a:spcBef>
              <a:spcAft>
                <a:spcPts val="0"/>
              </a:spcAft>
              <a:buNone/>
            </a:pPr>
            <a:r>
              <a:rPr lang="en-CA" sz="1800" b="1">
                <a:solidFill>
                  <a:srgbClr val="93C47D"/>
                </a:solidFill>
                <a:latin typeface="Calibri"/>
                <a:ea typeface="Calibri"/>
                <a:cs typeface="Calibri"/>
                <a:sym typeface="Calibri"/>
              </a:rPr>
              <a:t> ensure flexibility</a:t>
            </a:r>
            <a:endParaRPr sz="1800" b="1">
              <a:solidFill>
                <a:srgbClr val="93C47D"/>
              </a:solidFill>
              <a:latin typeface="Calibri"/>
              <a:ea typeface="Calibri"/>
              <a:cs typeface="Calibri"/>
              <a:sym typeface="Calibri"/>
            </a:endParaRPr>
          </a:p>
        </p:txBody>
      </p:sp>
      <p:sp>
        <p:nvSpPr>
          <p:cNvPr id="580" name="Google Shape;580;p34"/>
          <p:cNvSpPr txBox="1"/>
          <p:nvPr/>
        </p:nvSpPr>
        <p:spPr>
          <a:xfrm>
            <a:off x="8497975" y="752150"/>
            <a:ext cx="1998300" cy="738900"/>
          </a:xfrm>
          <a:prstGeom prst="rect">
            <a:avLst/>
          </a:prstGeom>
          <a:solidFill>
            <a:srgbClr val="FFFFFF"/>
          </a:solidFill>
          <a:ln w="9525" cap="flat" cmpd="sng">
            <a:solidFill>
              <a:srgbClr val="6FA8DC"/>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CA" sz="1800" b="1">
                <a:solidFill>
                  <a:srgbClr val="6FA8DC"/>
                </a:solidFill>
                <a:latin typeface="Calibri"/>
                <a:ea typeface="Calibri"/>
                <a:cs typeface="Calibri"/>
                <a:sym typeface="Calibri"/>
              </a:rPr>
              <a:t>Client determines its own risk profile</a:t>
            </a:r>
            <a:endParaRPr sz="1800" b="1">
              <a:solidFill>
                <a:srgbClr val="6FA8DC"/>
              </a:solidFill>
              <a:latin typeface="Calibri"/>
              <a:ea typeface="Calibri"/>
              <a:cs typeface="Calibri"/>
              <a:sym typeface="Calibri"/>
            </a:endParaRPr>
          </a:p>
        </p:txBody>
      </p:sp>
      <p:sp>
        <p:nvSpPr>
          <p:cNvPr id="581" name="Google Shape;581;p34"/>
          <p:cNvSpPr/>
          <p:nvPr/>
        </p:nvSpPr>
        <p:spPr>
          <a:xfrm>
            <a:off x="253200" y="512075"/>
            <a:ext cx="10879500" cy="1424100"/>
          </a:xfrm>
          <a:prstGeom prst="rect">
            <a:avLst/>
          </a:prstGeom>
          <a:solidFill>
            <a:srgbClr val="FFFFFF">
              <a:alpha val="851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82" name="Google Shape;582;p34"/>
          <p:cNvGrpSpPr/>
          <p:nvPr/>
        </p:nvGrpSpPr>
        <p:grpSpPr>
          <a:xfrm>
            <a:off x="292050" y="1377775"/>
            <a:ext cx="6811800" cy="5011425"/>
            <a:chOff x="520650" y="1301575"/>
            <a:chExt cx="6811800" cy="5011425"/>
          </a:xfrm>
        </p:grpSpPr>
        <p:sp>
          <p:nvSpPr>
            <p:cNvPr id="583" name="Google Shape;583;p34"/>
            <p:cNvSpPr/>
            <p:nvPr/>
          </p:nvSpPr>
          <p:spPr>
            <a:xfrm>
              <a:off x="520650" y="5045800"/>
              <a:ext cx="3240000" cy="12672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4"/>
            <p:cNvSpPr/>
            <p:nvPr/>
          </p:nvSpPr>
          <p:spPr>
            <a:xfrm>
              <a:off x="520650" y="3841100"/>
              <a:ext cx="4492800" cy="12672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4"/>
            <p:cNvSpPr/>
            <p:nvPr/>
          </p:nvSpPr>
          <p:spPr>
            <a:xfrm>
              <a:off x="520650" y="2579488"/>
              <a:ext cx="5634300" cy="12672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4"/>
            <p:cNvSpPr/>
            <p:nvPr/>
          </p:nvSpPr>
          <p:spPr>
            <a:xfrm>
              <a:off x="520650" y="1301575"/>
              <a:ext cx="6811800" cy="1289100"/>
            </a:xfrm>
            <a:prstGeom prst="rect">
              <a:avLst/>
            </a:prstGeom>
            <a:solidFill>
              <a:srgbClr val="D9E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7" name="Google Shape;587;p34"/>
          <p:cNvGrpSpPr/>
          <p:nvPr/>
        </p:nvGrpSpPr>
        <p:grpSpPr>
          <a:xfrm>
            <a:off x="3456475" y="1386700"/>
            <a:ext cx="7980900" cy="5002500"/>
            <a:chOff x="3761275" y="1310500"/>
            <a:chExt cx="7980900" cy="5002500"/>
          </a:xfrm>
        </p:grpSpPr>
        <p:sp>
          <p:nvSpPr>
            <p:cNvPr id="588" name="Google Shape;588;p34"/>
            <p:cNvSpPr/>
            <p:nvPr/>
          </p:nvSpPr>
          <p:spPr>
            <a:xfrm rot="10800000">
              <a:off x="7433575" y="1310500"/>
              <a:ext cx="4308600" cy="12909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4"/>
            <p:cNvSpPr/>
            <p:nvPr/>
          </p:nvSpPr>
          <p:spPr>
            <a:xfrm rot="10800000">
              <a:off x="6107875" y="2540375"/>
              <a:ext cx="5634300" cy="12672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4"/>
            <p:cNvSpPr/>
            <p:nvPr/>
          </p:nvSpPr>
          <p:spPr>
            <a:xfrm rot="10800000">
              <a:off x="4930375" y="3731250"/>
              <a:ext cx="6811800" cy="13344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4"/>
            <p:cNvSpPr/>
            <p:nvPr/>
          </p:nvSpPr>
          <p:spPr>
            <a:xfrm rot="10800000">
              <a:off x="3761275" y="5045800"/>
              <a:ext cx="7980900" cy="12672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2" name="Google Shape;592;p34"/>
          <p:cNvGrpSpPr/>
          <p:nvPr/>
        </p:nvGrpSpPr>
        <p:grpSpPr>
          <a:xfrm>
            <a:off x="1913850" y="984063"/>
            <a:ext cx="6682513" cy="5552863"/>
            <a:chOff x="2218650" y="984063"/>
            <a:chExt cx="6682513" cy="5552863"/>
          </a:xfrm>
        </p:grpSpPr>
        <p:grpSp>
          <p:nvGrpSpPr>
            <p:cNvPr id="593" name="Google Shape;593;p34"/>
            <p:cNvGrpSpPr/>
            <p:nvPr/>
          </p:nvGrpSpPr>
          <p:grpSpPr>
            <a:xfrm>
              <a:off x="3461250" y="984063"/>
              <a:ext cx="5439913" cy="5506662"/>
              <a:chOff x="3461250" y="984063"/>
              <a:chExt cx="5439913" cy="5506662"/>
            </a:xfrm>
          </p:grpSpPr>
          <p:pic>
            <p:nvPicPr>
              <p:cNvPr id="594" name="Google Shape;594;p34"/>
              <p:cNvPicPr preferRelativeResize="0"/>
              <p:nvPr/>
            </p:nvPicPr>
            <p:blipFill rotWithShape="1">
              <a:blip r:embed="rId3">
                <a:alphaModFix/>
              </a:blip>
              <a:srcRect t="34969" b="17794"/>
              <a:stretch/>
            </p:blipFill>
            <p:spPr>
              <a:xfrm>
                <a:off x="3461250" y="3483038"/>
                <a:ext cx="2949975" cy="3007687"/>
              </a:xfrm>
              <a:prstGeom prst="rect">
                <a:avLst/>
              </a:prstGeom>
              <a:noFill/>
              <a:ln>
                <a:noFill/>
              </a:ln>
            </p:spPr>
          </p:pic>
          <p:pic>
            <p:nvPicPr>
              <p:cNvPr id="595" name="Google Shape;595;p34"/>
              <p:cNvPicPr preferRelativeResize="0"/>
              <p:nvPr/>
            </p:nvPicPr>
            <p:blipFill rotWithShape="1">
              <a:blip r:embed="rId3">
                <a:alphaModFix/>
              </a:blip>
              <a:srcRect t="34969" b="17794"/>
              <a:stretch/>
            </p:blipFill>
            <p:spPr>
              <a:xfrm>
                <a:off x="5951188" y="984063"/>
                <a:ext cx="2949975" cy="3007687"/>
              </a:xfrm>
              <a:prstGeom prst="rect">
                <a:avLst/>
              </a:prstGeom>
              <a:noFill/>
              <a:ln>
                <a:noFill/>
              </a:ln>
            </p:spPr>
          </p:pic>
        </p:grpSp>
        <p:pic>
          <p:nvPicPr>
            <p:cNvPr id="596" name="Google Shape;596;p34"/>
            <p:cNvPicPr preferRelativeResize="0"/>
            <p:nvPr/>
          </p:nvPicPr>
          <p:blipFill rotWithShape="1">
            <a:blip r:embed="rId3">
              <a:alphaModFix/>
            </a:blip>
            <a:srcRect t="38724" b="57881"/>
            <a:stretch/>
          </p:blipFill>
          <p:spPr>
            <a:xfrm rot="10800000">
              <a:off x="2218650" y="6320776"/>
              <a:ext cx="2949975" cy="216150"/>
            </a:xfrm>
            <a:prstGeom prst="rect">
              <a:avLst/>
            </a:prstGeom>
            <a:noFill/>
            <a:ln>
              <a:noFill/>
            </a:ln>
          </p:spPr>
        </p:pic>
      </p:grpSp>
      <p:sp>
        <p:nvSpPr>
          <p:cNvPr id="597" name="Google Shape;597;p34"/>
          <p:cNvSpPr txBox="1"/>
          <p:nvPr/>
        </p:nvSpPr>
        <p:spPr>
          <a:xfrm>
            <a:off x="9722100" y="4771625"/>
            <a:ext cx="871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b="1">
                <a:solidFill>
                  <a:schemeClr val="lt1"/>
                </a:solidFill>
                <a:latin typeface="Calibri"/>
                <a:ea typeface="Calibri"/>
                <a:cs typeface="Calibri"/>
                <a:sym typeface="Calibri"/>
              </a:rPr>
              <a:t>Client</a:t>
            </a:r>
            <a:endParaRPr b="1">
              <a:solidFill>
                <a:schemeClr val="lt1"/>
              </a:solidFill>
              <a:latin typeface="Calibri"/>
              <a:ea typeface="Calibri"/>
              <a:cs typeface="Calibri"/>
              <a:sym typeface="Calibri"/>
            </a:endParaRPr>
          </a:p>
        </p:txBody>
      </p:sp>
      <p:sp>
        <p:nvSpPr>
          <p:cNvPr id="598" name="Google Shape;598;p34"/>
          <p:cNvSpPr/>
          <p:nvPr/>
        </p:nvSpPr>
        <p:spPr>
          <a:xfrm rot="-2700000">
            <a:off x="313798" y="3592983"/>
            <a:ext cx="6627853" cy="400081"/>
          </a:xfrm>
          <a:prstGeom prst="leftRightArrow">
            <a:avLst>
              <a:gd name="adj1" fmla="val 50000"/>
              <a:gd name="adj2" fmla="val 50000"/>
            </a:avLst>
          </a:prstGeom>
          <a:gradFill>
            <a:gsLst>
              <a:gs pos="0">
                <a:srgbClr val="DCECD5"/>
              </a:gs>
              <a:gs pos="57000">
                <a:srgbClr val="D9EAD3"/>
              </a:gs>
              <a:gs pos="100000">
                <a:srgbClr val="93BC81"/>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4"/>
          <p:cNvSpPr/>
          <p:nvPr/>
        </p:nvSpPr>
        <p:spPr>
          <a:xfrm rot="-2700000">
            <a:off x="3514198" y="3592983"/>
            <a:ext cx="6627853" cy="400081"/>
          </a:xfrm>
          <a:prstGeom prst="leftRightArrow">
            <a:avLst>
              <a:gd name="adj1" fmla="val 50000"/>
              <a:gd name="adj2" fmla="val 50000"/>
            </a:avLst>
          </a:prstGeom>
          <a:gradFill>
            <a:gsLst>
              <a:gs pos="0">
                <a:srgbClr val="CFE2F3"/>
              </a:gs>
              <a:gs pos="54000">
                <a:srgbClr val="CFE2F3"/>
              </a:gs>
              <a:gs pos="100000">
                <a:srgbClr val="70A4D5"/>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4"/>
          <p:cNvSpPr txBox="1"/>
          <p:nvPr/>
        </p:nvSpPr>
        <p:spPr>
          <a:xfrm>
            <a:off x="614150" y="5335950"/>
            <a:ext cx="2577300" cy="646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500">
                <a:solidFill>
                  <a:srgbClr val="434343"/>
                </a:solidFill>
                <a:latin typeface="Calibri"/>
                <a:ea typeface="Calibri"/>
                <a:cs typeface="Calibri"/>
                <a:sym typeface="Calibri"/>
              </a:rPr>
              <a:t>TS requires ALL expressions to be fully MRCM compliant</a:t>
            </a:r>
            <a:endParaRPr sz="1500">
              <a:solidFill>
                <a:srgbClr val="434343"/>
              </a:solidFill>
              <a:latin typeface="Calibri"/>
              <a:ea typeface="Calibri"/>
              <a:cs typeface="Calibri"/>
              <a:sym typeface="Calibri"/>
            </a:endParaRPr>
          </a:p>
        </p:txBody>
      </p:sp>
      <p:sp>
        <p:nvSpPr>
          <p:cNvPr id="601" name="Google Shape;601;p34"/>
          <p:cNvSpPr txBox="1"/>
          <p:nvPr/>
        </p:nvSpPr>
        <p:spPr>
          <a:xfrm>
            <a:off x="3577975" y="5335950"/>
            <a:ext cx="40503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500">
                <a:solidFill>
                  <a:srgbClr val="434343"/>
                </a:solidFill>
                <a:latin typeface="Calibri"/>
                <a:ea typeface="Calibri"/>
                <a:cs typeface="Calibri"/>
                <a:sym typeface="Calibri"/>
              </a:rPr>
              <a:t>User must create expressions in classifiable form OR client must do its own transformations</a:t>
            </a:r>
            <a:endParaRPr sz="1500">
              <a:solidFill>
                <a:srgbClr val="434343"/>
              </a:solidFill>
              <a:latin typeface="Calibri"/>
              <a:ea typeface="Calibri"/>
              <a:cs typeface="Calibri"/>
              <a:sym typeface="Calibri"/>
            </a:endParaRPr>
          </a:p>
        </p:txBody>
      </p:sp>
      <p:sp>
        <p:nvSpPr>
          <p:cNvPr id="602" name="Google Shape;602;p34"/>
          <p:cNvSpPr txBox="1"/>
          <p:nvPr/>
        </p:nvSpPr>
        <p:spPr>
          <a:xfrm>
            <a:off x="397075" y="4125113"/>
            <a:ext cx="4104600" cy="646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500">
                <a:solidFill>
                  <a:srgbClr val="434343"/>
                </a:solidFill>
                <a:latin typeface="Calibri"/>
                <a:ea typeface="Calibri"/>
                <a:cs typeface="Calibri"/>
                <a:sym typeface="Calibri"/>
              </a:rPr>
              <a:t>TS permits some non-MRCM compliant expressions for limited, predefined set of cases</a:t>
            </a:r>
            <a:endParaRPr sz="1500">
              <a:solidFill>
                <a:srgbClr val="434343"/>
              </a:solidFill>
              <a:latin typeface="Calibri"/>
              <a:ea typeface="Calibri"/>
              <a:cs typeface="Calibri"/>
              <a:sym typeface="Calibri"/>
            </a:endParaRPr>
          </a:p>
        </p:txBody>
      </p:sp>
      <p:sp>
        <p:nvSpPr>
          <p:cNvPr id="603" name="Google Shape;603;p34"/>
          <p:cNvSpPr txBox="1"/>
          <p:nvPr/>
        </p:nvSpPr>
        <p:spPr>
          <a:xfrm>
            <a:off x="2323275" y="2828488"/>
            <a:ext cx="3417900" cy="646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500" b="1">
                <a:solidFill>
                  <a:srgbClr val="434343"/>
                </a:solidFill>
                <a:latin typeface="Calibri"/>
                <a:ea typeface="Calibri"/>
                <a:cs typeface="Calibri"/>
                <a:sym typeface="Calibri"/>
              </a:rPr>
              <a:t>TS gives warnings/errors if generic transformation is considered “risky”</a:t>
            </a:r>
            <a:endParaRPr sz="1500" b="1">
              <a:solidFill>
                <a:srgbClr val="434343"/>
              </a:solidFill>
              <a:latin typeface="Calibri"/>
              <a:ea typeface="Calibri"/>
              <a:cs typeface="Calibri"/>
              <a:sym typeface="Calibri"/>
            </a:endParaRPr>
          </a:p>
        </p:txBody>
      </p:sp>
      <p:sp>
        <p:nvSpPr>
          <p:cNvPr id="604" name="Google Shape;604;p34"/>
          <p:cNvSpPr txBox="1"/>
          <p:nvPr/>
        </p:nvSpPr>
        <p:spPr>
          <a:xfrm>
            <a:off x="4802975" y="4125125"/>
            <a:ext cx="40503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500">
                <a:solidFill>
                  <a:srgbClr val="434343"/>
                </a:solidFill>
                <a:latin typeface="Calibri"/>
                <a:ea typeface="Calibri"/>
                <a:cs typeface="Calibri"/>
                <a:sym typeface="Calibri"/>
              </a:rPr>
              <a:t>Simple templates must conform to ‘known’ patterns (eg laterality on a procedure/finding)</a:t>
            </a:r>
            <a:endParaRPr sz="1500">
              <a:solidFill>
                <a:srgbClr val="434343"/>
              </a:solidFill>
              <a:latin typeface="Calibri"/>
              <a:ea typeface="Calibri"/>
              <a:cs typeface="Calibri"/>
              <a:sym typeface="Calibri"/>
            </a:endParaRPr>
          </a:p>
        </p:txBody>
      </p:sp>
      <p:sp>
        <p:nvSpPr>
          <p:cNvPr id="605" name="Google Shape;605;p34"/>
          <p:cNvSpPr txBox="1"/>
          <p:nvPr/>
        </p:nvSpPr>
        <p:spPr>
          <a:xfrm>
            <a:off x="5983280" y="2828500"/>
            <a:ext cx="4225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500" b="1">
                <a:solidFill>
                  <a:srgbClr val="434343"/>
                </a:solidFill>
                <a:latin typeface="Calibri"/>
                <a:ea typeface="Calibri"/>
                <a:cs typeface="Calibri"/>
                <a:sym typeface="Calibri"/>
              </a:rPr>
              <a:t>Client can throw any expression at the TS, </a:t>
            </a:r>
            <a:br>
              <a:rPr lang="en-CA" sz="1500" b="1">
                <a:solidFill>
                  <a:srgbClr val="434343"/>
                </a:solidFill>
                <a:latin typeface="Calibri"/>
                <a:ea typeface="Calibri"/>
                <a:cs typeface="Calibri"/>
                <a:sym typeface="Calibri"/>
              </a:rPr>
            </a:br>
            <a:r>
              <a:rPr lang="en-CA" sz="1500" b="1">
                <a:solidFill>
                  <a:srgbClr val="434343"/>
                </a:solidFill>
                <a:latin typeface="Calibri"/>
                <a:ea typeface="Calibri"/>
                <a:cs typeface="Calibri"/>
                <a:sym typeface="Calibri"/>
              </a:rPr>
              <a:t>and know that it will stop it doing anything “risky”</a:t>
            </a:r>
            <a:endParaRPr sz="1500" b="1">
              <a:solidFill>
                <a:srgbClr val="434343"/>
              </a:solidFill>
              <a:latin typeface="Calibri"/>
              <a:ea typeface="Calibri"/>
              <a:cs typeface="Calibri"/>
              <a:sym typeface="Calibri"/>
            </a:endParaRPr>
          </a:p>
        </p:txBody>
      </p:sp>
      <p:sp>
        <p:nvSpPr>
          <p:cNvPr id="606" name="Google Shape;606;p34"/>
          <p:cNvSpPr/>
          <p:nvPr/>
        </p:nvSpPr>
        <p:spPr>
          <a:xfrm>
            <a:off x="71700" y="2660500"/>
            <a:ext cx="11401800" cy="4197600"/>
          </a:xfrm>
          <a:prstGeom prst="rect">
            <a:avLst/>
          </a:prstGeom>
          <a:solidFill>
            <a:srgbClr val="FFFFFF">
              <a:alpha val="851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4"/>
          <p:cNvSpPr/>
          <p:nvPr/>
        </p:nvSpPr>
        <p:spPr>
          <a:xfrm>
            <a:off x="301900" y="1386700"/>
            <a:ext cx="11121300" cy="1273800"/>
          </a:xfrm>
          <a:prstGeom prst="rect">
            <a:avLst/>
          </a:prstGeom>
          <a:noFill/>
          <a:ln w="76200" cap="flat" cmpd="sng">
            <a:solidFill>
              <a:srgbClr val="B4A7D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4"/>
          <p:cNvSpPr txBox="1">
            <a:spLocks noGrp="1"/>
          </p:cNvSpPr>
          <p:nvPr>
            <p:ph type="title" idx="4294967295"/>
          </p:nvPr>
        </p:nvSpPr>
        <p:spPr>
          <a:xfrm>
            <a:off x="1219800" y="80500"/>
            <a:ext cx="10253700" cy="940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CA" sz="2900" b="1">
                <a:solidFill>
                  <a:srgbClr val="666666"/>
                </a:solidFill>
              </a:rPr>
              <a:t>Level 4 - Generic Transformations with Post-Transform Validation</a:t>
            </a:r>
            <a:endParaRPr sz="2900" b="1">
              <a:solidFill>
                <a:srgbClr val="666666"/>
              </a:solidFill>
            </a:endParaRPr>
          </a:p>
        </p:txBody>
      </p:sp>
      <p:pic>
        <p:nvPicPr>
          <p:cNvPr id="609" name="Google Shape;609;p34"/>
          <p:cNvPicPr preferRelativeResize="0"/>
          <p:nvPr/>
        </p:nvPicPr>
        <p:blipFill rotWithShape="1">
          <a:blip r:embed="rId4">
            <a:alphaModFix/>
          </a:blip>
          <a:srcRect/>
          <a:stretch/>
        </p:blipFill>
        <p:spPr>
          <a:xfrm>
            <a:off x="-1" y="0"/>
            <a:ext cx="900000" cy="900000"/>
          </a:xfrm>
          <a:prstGeom prst="rect">
            <a:avLst/>
          </a:prstGeom>
          <a:noFill/>
          <a:ln>
            <a:noFill/>
          </a:ln>
        </p:spPr>
      </p:pic>
      <p:sp>
        <p:nvSpPr>
          <p:cNvPr id="610" name="Google Shape;610;p34"/>
          <p:cNvSpPr txBox="1"/>
          <p:nvPr/>
        </p:nvSpPr>
        <p:spPr>
          <a:xfrm>
            <a:off x="2177150" y="1538800"/>
            <a:ext cx="4764000" cy="9696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CA" sz="1700" b="1">
                <a:solidFill>
                  <a:srgbClr val="434343"/>
                </a:solidFill>
                <a:latin typeface="Calibri"/>
                <a:ea typeface="Calibri"/>
                <a:cs typeface="Calibri"/>
                <a:sym typeface="Calibri"/>
              </a:rPr>
              <a:t>TS ONLY requires expression to be MRCM </a:t>
            </a:r>
            <a:br>
              <a:rPr lang="en-CA" sz="1700" b="1">
                <a:solidFill>
                  <a:srgbClr val="434343"/>
                </a:solidFill>
                <a:latin typeface="Calibri"/>
                <a:ea typeface="Calibri"/>
                <a:cs typeface="Calibri"/>
                <a:sym typeface="Calibri"/>
              </a:rPr>
            </a:br>
            <a:r>
              <a:rPr lang="en-CA" sz="1700" b="1">
                <a:solidFill>
                  <a:srgbClr val="434343"/>
                </a:solidFill>
                <a:latin typeface="Calibri"/>
                <a:ea typeface="Calibri"/>
                <a:cs typeface="Calibri"/>
                <a:sym typeface="Calibri"/>
              </a:rPr>
              <a:t>compliant after applying loose attributes to all </a:t>
            </a:r>
            <a:br>
              <a:rPr lang="en-CA" sz="1700" b="1">
                <a:solidFill>
                  <a:srgbClr val="434343"/>
                </a:solidFill>
                <a:latin typeface="Calibri"/>
                <a:ea typeface="Calibri"/>
                <a:cs typeface="Calibri"/>
                <a:sym typeface="Calibri"/>
              </a:rPr>
            </a:br>
            <a:r>
              <a:rPr lang="en-CA" sz="1700" b="1">
                <a:solidFill>
                  <a:srgbClr val="434343"/>
                </a:solidFill>
                <a:latin typeface="Calibri"/>
                <a:ea typeface="Calibri"/>
                <a:cs typeface="Calibri"/>
                <a:sym typeface="Calibri"/>
              </a:rPr>
              <a:t>definitional values in the correct domain</a:t>
            </a:r>
            <a:endParaRPr sz="1700" b="1">
              <a:solidFill>
                <a:srgbClr val="434343"/>
              </a:solidFill>
              <a:latin typeface="Calibri"/>
              <a:ea typeface="Calibri"/>
              <a:cs typeface="Calibri"/>
              <a:sym typeface="Calibri"/>
            </a:endParaRPr>
          </a:p>
        </p:txBody>
      </p:sp>
      <p:sp>
        <p:nvSpPr>
          <p:cNvPr id="611" name="Google Shape;611;p34"/>
          <p:cNvSpPr txBox="1"/>
          <p:nvPr/>
        </p:nvSpPr>
        <p:spPr>
          <a:xfrm>
            <a:off x="7261225" y="1586380"/>
            <a:ext cx="4050300" cy="969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700" b="1">
                <a:solidFill>
                  <a:srgbClr val="434343"/>
                </a:solidFill>
                <a:latin typeface="Calibri"/>
                <a:ea typeface="Calibri"/>
                <a:cs typeface="Calibri"/>
                <a:sym typeface="Calibri"/>
              </a:rPr>
              <a:t>Client can throw any expression at the TS, and know that it will do its best to transform &amp; classify</a:t>
            </a:r>
            <a:endParaRPr sz="1700" b="1">
              <a:solidFill>
                <a:srgbClr val="434343"/>
              </a:solidFill>
              <a:latin typeface="Calibri"/>
              <a:ea typeface="Calibri"/>
              <a:cs typeface="Calibri"/>
              <a:sym typeface="Calibri"/>
            </a:endParaRPr>
          </a:p>
        </p:txBody>
      </p:sp>
      <p:pic>
        <p:nvPicPr>
          <p:cNvPr id="612" name="Google Shape;612;p34"/>
          <p:cNvPicPr preferRelativeResize="0"/>
          <p:nvPr/>
        </p:nvPicPr>
        <p:blipFill>
          <a:blip r:embed="rId5">
            <a:alphaModFix/>
          </a:blip>
          <a:stretch>
            <a:fillRect/>
          </a:stretch>
        </p:blipFill>
        <p:spPr>
          <a:xfrm>
            <a:off x="8952650" y="4527901"/>
            <a:ext cx="2335451" cy="1796699"/>
          </a:xfrm>
          <a:prstGeom prst="rect">
            <a:avLst/>
          </a:prstGeom>
          <a:noFill/>
          <a:ln>
            <a:noFill/>
          </a:ln>
        </p:spPr>
      </p:pic>
      <p:grpSp>
        <p:nvGrpSpPr>
          <p:cNvPr id="613" name="Google Shape;613;p34"/>
          <p:cNvGrpSpPr/>
          <p:nvPr/>
        </p:nvGrpSpPr>
        <p:grpSpPr>
          <a:xfrm>
            <a:off x="279711" y="945104"/>
            <a:ext cx="1495315" cy="1601429"/>
            <a:chOff x="430448" y="1397093"/>
            <a:chExt cx="1726293" cy="2088457"/>
          </a:xfrm>
        </p:grpSpPr>
        <p:pic>
          <p:nvPicPr>
            <p:cNvPr id="614" name="Google Shape;614;p34"/>
            <p:cNvPicPr preferRelativeResize="0"/>
            <p:nvPr/>
          </p:nvPicPr>
          <p:blipFill>
            <a:blip r:embed="rId6">
              <a:alphaModFix/>
            </a:blip>
            <a:stretch>
              <a:fillRect/>
            </a:stretch>
          </p:blipFill>
          <p:spPr>
            <a:xfrm>
              <a:off x="430448" y="1491050"/>
              <a:ext cx="1712476" cy="1994499"/>
            </a:xfrm>
            <a:prstGeom prst="rect">
              <a:avLst/>
            </a:prstGeom>
            <a:noFill/>
            <a:ln>
              <a:noFill/>
            </a:ln>
          </p:spPr>
        </p:pic>
        <p:sp>
          <p:nvSpPr>
            <p:cNvPr id="615" name="Google Shape;615;p34"/>
            <p:cNvSpPr txBox="1"/>
            <p:nvPr/>
          </p:nvSpPr>
          <p:spPr>
            <a:xfrm>
              <a:off x="444341" y="1397093"/>
              <a:ext cx="1712400" cy="722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sz="1200" b="1">
                  <a:solidFill>
                    <a:srgbClr val="3F3F3F"/>
                  </a:solidFill>
                  <a:latin typeface="Calibri"/>
                  <a:ea typeface="Calibri"/>
                  <a:cs typeface="Calibri"/>
                  <a:sym typeface="Calibri"/>
                </a:rPr>
                <a:t>Terminology</a:t>
              </a:r>
              <a:endParaRPr sz="1200" b="1">
                <a:solidFill>
                  <a:srgbClr val="3F3F3F"/>
                </a:solidFill>
                <a:latin typeface="Calibri"/>
                <a:ea typeface="Calibri"/>
                <a:cs typeface="Calibri"/>
                <a:sym typeface="Calibri"/>
              </a:endParaRPr>
            </a:p>
            <a:p>
              <a:pPr marL="0" lvl="0" indent="0" algn="ctr" rtl="0">
                <a:spcBef>
                  <a:spcPts val="0"/>
                </a:spcBef>
                <a:spcAft>
                  <a:spcPts val="0"/>
                </a:spcAft>
                <a:buNone/>
              </a:pPr>
              <a:r>
                <a:rPr lang="en-CA" sz="1200" b="1">
                  <a:solidFill>
                    <a:srgbClr val="3F3F3F"/>
                  </a:solidFill>
                  <a:latin typeface="Calibri"/>
                  <a:ea typeface="Calibri"/>
                  <a:cs typeface="Calibri"/>
                  <a:sym typeface="Calibri"/>
                </a:rPr>
                <a:t>Server</a:t>
              </a:r>
              <a:endParaRPr sz="1200" b="1">
                <a:solidFill>
                  <a:srgbClr val="3F3F3F"/>
                </a:solidFill>
                <a:latin typeface="Calibri"/>
                <a:ea typeface="Calibri"/>
                <a:cs typeface="Calibri"/>
                <a:sym typeface="Calibri"/>
              </a:endParaRPr>
            </a:p>
          </p:txBody>
        </p:sp>
      </p:grpSp>
      <p:sp>
        <p:nvSpPr>
          <p:cNvPr id="616" name="Google Shape;616;p34"/>
          <p:cNvSpPr/>
          <p:nvPr/>
        </p:nvSpPr>
        <p:spPr>
          <a:xfrm>
            <a:off x="205100" y="3900250"/>
            <a:ext cx="8292900" cy="2881200"/>
          </a:xfrm>
          <a:prstGeom prst="wedgeRectCallout">
            <a:avLst>
              <a:gd name="adj1" fmla="val -39769"/>
              <a:gd name="adj2" fmla="val -98772"/>
            </a:avLst>
          </a:prstGeom>
          <a:solidFill>
            <a:schemeClr val="lt2"/>
          </a:solidFill>
          <a:ln w="38100" cap="flat" cmpd="sng">
            <a:solidFill>
              <a:srgbClr val="93C47D"/>
            </a:solidFill>
            <a:prstDash val="solid"/>
            <a:round/>
            <a:headEnd type="none" w="sm" len="sm"/>
            <a:tailEnd type="none" w="sm" len="sm"/>
          </a:ln>
        </p:spPr>
        <p:txBody>
          <a:bodyPr spcFirstLastPara="1" wrap="square" lIns="91425" tIns="91425" rIns="91425" bIns="91425" anchor="ctr" anchorCtr="0">
            <a:noAutofit/>
          </a:bodyPr>
          <a:lstStyle/>
          <a:p>
            <a:pPr marL="269999" lvl="0" indent="-196850" algn="l" rtl="0">
              <a:spcBef>
                <a:spcPts val="0"/>
              </a:spcBef>
              <a:spcAft>
                <a:spcPts val="0"/>
              </a:spcAft>
              <a:buClr>
                <a:srgbClr val="38761D"/>
              </a:buClr>
              <a:buSzPts val="1600"/>
              <a:buChar char="●"/>
            </a:pPr>
            <a:r>
              <a:rPr lang="en-CA" sz="1600">
                <a:solidFill>
                  <a:srgbClr val="38761D"/>
                </a:solidFill>
              </a:rPr>
              <a:t>TS converts expressions to terse canonical form </a:t>
            </a:r>
            <a:endParaRPr sz="1600">
              <a:solidFill>
                <a:srgbClr val="38761D"/>
              </a:solidFill>
            </a:endParaRPr>
          </a:p>
          <a:p>
            <a:pPr marL="269999" lvl="0" indent="-196850" algn="l" rtl="0">
              <a:spcBef>
                <a:spcPts val="0"/>
              </a:spcBef>
              <a:spcAft>
                <a:spcPts val="0"/>
              </a:spcAft>
              <a:buClr>
                <a:srgbClr val="38761D"/>
              </a:buClr>
              <a:buSzPts val="1600"/>
              <a:buChar char="●"/>
            </a:pPr>
            <a:r>
              <a:rPr lang="en-CA" sz="1600">
                <a:solidFill>
                  <a:srgbClr val="38761D"/>
                </a:solidFill>
              </a:rPr>
              <a:t>TS gives pre-transform error if:</a:t>
            </a:r>
            <a:endParaRPr sz="1600">
              <a:solidFill>
                <a:srgbClr val="38761D"/>
              </a:solidFill>
            </a:endParaRPr>
          </a:p>
          <a:p>
            <a:pPr marL="914400" marR="0" lvl="1" indent="-330200" algn="l" rtl="0">
              <a:lnSpc>
                <a:spcPct val="100000"/>
              </a:lnSpc>
              <a:spcBef>
                <a:spcPts val="0"/>
              </a:spcBef>
              <a:spcAft>
                <a:spcPts val="0"/>
              </a:spcAft>
              <a:buClr>
                <a:srgbClr val="38761D"/>
              </a:buClr>
              <a:buSzPts val="1600"/>
              <a:buChar char="○"/>
            </a:pPr>
            <a:r>
              <a:rPr lang="en-CA" sz="1600">
                <a:solidFill>
                  <a:srgbClr val="38761D"/>
                </a:solidFill>
              </a:rPr>
              <a:t>Expression is not syntactically valid</a:t>
            </a:r>
            <a:endParaRPr sz="1600">
              <a:solidFill>
                <a:srgbClr val="38761D"/>
              </a:solidFill>
            </a:endParaRPr>
          </a:p>
          <a:p>
            <a:pPr marL="914400" lvl="1" indent="-330200" algn="l" rtl="0">
              <a:spcBef>
                <a:spcPts val="0"/>
              </a:spcBef>
              <a:spcAft>
                <a:spcPts val="0"/>
              </a:spcAft>
              <a:buClr>
                <a:srgbClr val="38761D"/>
              </a:buClr>
              <a:buSzPts val="1600"/>
              <a:buChar char="○"/>
            </a:pPr>
            <a:r>
              <a:rPr lang="en-CA" sz="1600">
                <a:solidFill>
                  <a:srgbClr val="38761D"/>
                </a:solidFill>
              </a:rPr>
              <a:t>Any concept is not active in substrate</a:t>
            </a:r>
            <a:endParaRPr sz="1600">
              <a:solidFill>
                <a:srgbClr val="38761D"/>
              </a:solidFill>
            </a:endParaRPr>
          </a:p>
          <a:p>
            <a:pPr marL="914400" lvl="1" indent="-330200" algn="l" rtl="0">
              <a:spcBef>
                <a:spcPts val="0"/>
              </a:spcBef>
              <a:spcAft>
                <a:spcPts val="0"/>
              </a:spcAft>
              <a:buClr>
                <a:srgbClr val="38761D"/>
              </a:buClr>
              <a:buSzPts val="1600"/>
              <a:buChar char="○"/>
            </a:pPr>
            <a:r>
              <a:rPr lang="en-CA" sz="1600">
                <a:solidFill>
                  <a:srgbClr val="38761D"/>
                </a:solidFill>
              </a:rPr>
              <a:t>Attribute values are not in correct range or ungroupable attributes are grouped</a:t>
            </a:r>
            <a:endParaRPr sz="1600">
              <a:solidFill>
                <a:srgbClr val="38761D"/>
              </a:solidFill>
            </a:endParaRPr>
          </a:p>
          <a:p>
            <a:pPr marL="269999" lvl="0" indent="-196850" algn="l" rtl="0">
              <a:spcBef>
                <a:spcPts val="0"/>
              </a:spcBef>
              <a:spcAft>
                <a:spcPts val="0"/>
              </a:spcAft>
              <a:buClr>
                <a:srgbClr val="38761D"/>
              </a:buClr>
              <a:buSzPts val="1600"/>
              <a:buChar char="●"/>
            </a:pPr>
            <a:r>
              <a:rPr lang="en-CA" sz="1600">
                <a:solidFill>
                  <a:srgbClr val="38761D"/>
                </a:solidFill>
              </a:rPr>
              <a:t>TS attempts to transform </a:t>
            </a:r>
            <a:r>
              <a:rPr lang="en-CA" sz="1600" b="1">
                <a:solidFill>
                  <a:srgbClr val="38761D"/>
                </a:solidFill>
              </a:rPr>
              <a:t>any</a:t>
            </a:r>
            <a:r>
              <a:rPr lang="en-CA" sz="1600">
                <a:solidFill>
                  <a:srgbClr val="38761D"/>
                </a:solidFill>
              </a:rPr>
              <a:t> ‘transform valid’ expression into a MRCM-compliant expression</a:t>
            </a:r>
            <a:endParaRPr sz="1600">
              <a:solidFill>
                <a:srgbClr val="38761D"/>
              </a:solidFill>
            </a:endParaRPr>
          </a:p>
          <a:p>
            <a:pPr marL="269999" lvl="0" indent="-196850" algn="l" rtl="0">
              <a:spcBef>
                <a:spcPts val="0"/>
              </a:spcBef>
              <a:spcAft>
                <a:spcPts val="0"/>
              </a:spcAft>
              <a:buClr>
                <a:srgbClr val="38761D"/>
              </a:buClr>
              <a:buSzPts val="1600"/>
              <a:buChar char="●"/>
            </a:pPr>
            <a:r>
              <a:rPr lang="en-CA" sz="1600">
                <a:solidFill>
                  <a:srgbClr val="38761D"/>
                </a:solidFill>
              </a:rPr>
              <a:t>TS gives transform errors or warnings if:</a:t>
            </a:r>
            <a:endParaRPr sz="1600">
              <a:solidFill>
                <a:srgbClr val="38761D"/>
              </a:solidFill>
            </a:endParaRPr>
          </a:p>
          <a:p>
            <a:pPr marL="914400" lvl="1" indent="-330200" algn="l" rtl="0">
              <a:spcBef>
                <a:spcPts val="0"/>
              </a:spcBef>
              <a:spcAft>
                <a:spcPts val="0"/>
              </a:spcAft>
              <a:buClr>
                <a:srgbClr val="38761D"/>
              </a:buClr>
              <a:buSzPts val="1600"/>
              <a:buChar char="○"/>
            </a:pPr>
            <a:r>
              <a:rPr lang="en-CA" sz="1600">
                <a:solidFill>
                  <a:srgbClr val="38761D"/>
                </a:solidFill>
              </a:rPr>
              <a:t>Transform can not produce an MRCM-compliant expression </a:t>
            </a:r>
            <a:endParaRPr sz="1600">
              <a:solidFill>
                <a:srgbClr val="38761D"/>
              </a:solidFill>
            </a:endParaRPr>
          </a:p>
          <a:p>
            <a:pPr marL="269999" lvl="0" indent="-196850" algn="l" rtl="0">
              <a:spcBef>
                <a:spcPts val="0"/>
              </a:spcBef>
              <a:spcAft>
                <a:spcPts val="0"/>
              </a:spcAft>
              <a:buClr>
                <a:srgbClr val="38761D"/>
              </a:buClr>
              <a:buSzPts val="1600"/>
              <a:buChar char="●"/>
            </a:pPr>
            <a:r>
              <a:rPr lang="en-CA" sz="1600">
                <a:solidFill>
                  <a:srgbClr val="38761D"/>
                </a:solidFill>
              </a:rPr>
              <a:t>TS classifies transformed expressions with selected precoordinated substrate</a:t>
            </a:r>
            <a:endParaRPr sz="1600">
              <a:solidFill>
                <a:srgbClr val="38761D"/>
              </a:solidFill>
            </a:endParaRPr>
          </a:p>
          <a:p>
            <a:pPr marL="269999" lvl="0" indent="-196850" algn="l" rtl="0">
              <a:spcBef>
                <a:spcPts val="0"/>
              </a:spcBef>
              <a:spcAft>
                <a:spcPts val="0"/>
              </a:spcAft>
              <a:buClr>
                <a:srgbClr val="38761D"/>
              </a:buClr>
              <a:buSzPts val="1600"/>
              <a:buChar char="●"/>
            </a:pPr>
            <a:r>
              <a:rPr lang="en-CA" sz="1600">
                <a:solidFill>
                  <a:srgbClr val="38761D"/>
                </a:solidFill>
              </a:rPr>
              <a:t>TS supports ECL queries over substrate + classified expressions</a:t>
            </a:r>
            <a:endParaRPr sz="1600">
              <a:solidFill>
                <a:srgbClr val="38761D"/>
              </a:solidFill>
            </a:endParaRPr>
          </a:p>
        </p:txBody>
      </p:sp>
      <p:sp>
        <p:nvSpPr>
          <p:cNvPr id="617" name="Google Shape;617;p34"/>
          <p:cNvSpPr/>
          <p:nvPr/>
        </p:nvSpPr>
        <p:spPr>
          <a:xfrm>
            <a:off x="6631175" y="2832425"/>
            <a:ext cx="5257500" cy="1695600"/>
          </a:xfrm>
          <a:prstGeom prst="wedgeRectCallout">
            <a:avLst>
              <a:gd name="adj1" fmla="val 20551"/>
              <a:gd name="adj2" fmla="val 74102"/>
            </a:avLst>
          </a:prstGeom>
          <a:solidFill>
            <a:schemeClr val="lt2"/>
          </a:solidFill>
          <a:ln w="38100" cap="flat" cmpd="sng">
            <a:solidFill>
              <a:srgbClr val="9FC5E8"/>
            </a:solidFill>
            <a:prstDash val="solid"/>
            <a:round/>
            <a:headEnd type="none" w="sm" len="sm"/>
            <a:tailEnd type="none" w="sm" len="sm"/>
          </a:ln>
        </p:spPr>
        <p:txBody>
          <a:bodyPr spcFirstLastPara="1" wrap="square" lIns="91425" tIns="91425" rIns="91425" bIns="91425" anchor="ctr" anchorCtr="0">
            <a:noAutofit/>
          </a:bodyPr>
          <a:lstStyle/>
          <a:p>
            <a:pPr marL="269999" lvl="0" indent="-196850" algn="l" rtl="0">
              <a:spcBef>
                <a:spcPts val="0"/>
              </a:spcBef>
              <a:spcAft>
                <a:spcPts val="0"/>
              </a:spcAft>
              <a:buClr>
                <a:srgbClr val="1A6F99"/>
              </a:buClr>
              <a:buSzPts val="1600"/>
              <a:buChar char="●"/>
            </a:pPr>
            <a:r>
              <a:rPr lang="en-CA" sz="1600">
                <a:solidFill>
                  <a:srgbClr val="1A6F99"/>
                </a:solidFill>
              </a:rPr>
              <a:t>Client creates expressions using preferred approach</a:t>
            </a:r>
            <a:endParaRPr sz="1600">
              <a:solidFill>
                <a:srgbClr val="1A6F99"/>
              </a:solidFill>
            </a:endParaRPr>
          </a:p>
          <a:p>
            <a:pPr marL="269999" marR="0" lvl="0" indent="-196850" algn="l" rtl="0">
              <a:lnSpc>
                <a:spcPct val="100000"/>
              </a:lnSpc>
              <a:spcBef>
                <a:spcPts val="0"/>
              </a:spcBef>
              <a:spcAft>
                <a:spcPts val="0"/>
              </a:spcAft>
              <a:buClr>
                <a:srgbClr val="1A6F99"/>
              </a:buClr>
              <a:buSzPts val="1600"/>
              <a:buChar char="●"/>
            </a:pPr>
            <a:r>
              <a:rPr lang="en-CA" sz="1600">
                <a:solidFill>
                  <a:srgbClr val="1A6F99"/>
                </a:solidFill>
              </a:rPr>
              <a:t>Client ensures that:</a:t>
            </a:r>
            <a:endParaRPr sz="1600">
              <a:solidFill>
                <a:srgbClr val="1A6F99"/>
              </a:solidFill>
            </a:endParaRPr>
          </a:p>
          <a:p>
            <a:pPr marL="540000" marR="0" lvl="1" indent="-206375" algn="l" rtl="0">
              <a:lnSpc>
                <a:spcPct val="100000"/>
              </a:lnSpc>
              <a:spcBef>
                <a:spcPts val="0"/>
              </a:spcBef>
              <a:spcAft>
                <a:spcPts val="0"/>
              </a:spcAft>
              <a:buClr>
                <a:srgbClr val="1A6F99"/>
              </a:buClr>
              <a:buSzPts val="1600"/>
              <a:buChar char="○"/>
            </a:pPr>
            <a:r>
              <a:rPr lang="en-CA" sz="1600">
                <a:solidFill>
                  <a:srgbClr val="1A6F99"/>
                </a:solidFill>
              </a:rPr>
              <a:t>Expressions are syntactically valid</a:t>
            </a:r>
            <a:endParaRPr sz="1600">
              <a:solidFill>
                <a:srgbClr val="1A6F99"/>
              </a:solidFill>
            </a:endParaRPr>
          </a:p>
          <a:p>
            <a:pPr marL="540000" marR="0" lvl="1" indent="-206375" algn="l" rtl="0">
              <a:lnSpc>
                <a:spcPct val="100000"/>
              </a:lnSpc>
              <a:spcBef>
                <a:spcPts val="0"/>
              </a:spcBef>
              <a:spcAft>
                <a:spcPts val="0"/>
              </a:spcAft>
              <a:buClr>
                <a:srgbClr val="1A6F99"/>
              </a:buClr>
              <a:buSzPts val="1600"/>
              <a:buChar char="○"/>
            </a:pPr>
            <a:r>
              <a:rPr lang="en-CA" sz="1600">
                <a:solidFill>
                  <a:srgbClr val="1A6F99"/>
                </a:solidFill>
              </a:rPr>
              <a:t>All concepts are active in substrate</a:t>
            </a:r>
            <a:endParaRPr sz="1600">
              <a:solidFill>
                <a:srgbClr val="1A6F99"/>
              </a:solidFill>
            </a:endParaRPr>
          </a:p>
          <a:p>
            <a:pPr marL="540000" marR="0" lvl="1" indent="-206375" algn="l" rtl="0">
              <a:lnSpc>
                <a:spcPct val="100000"/>
              </a:lnSpc>
              <a:spcBef>
                <a:spcPts val="0"/>
              </a:spcBef>
              <a:spcAft>
                <a:spcPts val="0"/>
              </a:spcAft>
              <a:buClr>
                <a:srgbClr val="1A6F99"/>
              </a:buClr>
              <a:buSzPts val="1600"/>
              <a:buChar char="○"/>
            </a:pPr>
            <a:r>
              <a:rPr lang="en-CA" sz="1600">
                <a:solidFill>
                  <a:srgbClr val="1A6F99"/>
                </a:solidFill>
              </a:rPr>
              <a:t>Attribute values are in valid range</a:t>
            </a:r>
            <a:endParaRPr sz="1600">
              <a:solidFill>
                <a:srgbClr val="1A6F99"/>
              </a:solidFill>
            </a:endParaRPr>
          </a:p>
          <a:p>
            <a:pPr marL="540000" marR="0" lvl="1" indent="-206375" algn="l" rtl="0">
              <a:lnSpc>
                <a:spcPct val="100000"/>
              </a:lnSpc>
              <a:spcBef>
                <a:spcPts val="0"/>
              </a:spcBef>
              <a:spcAft>
                <a:spcPts val="0"/>
              </a:spcAft>
              <a:buClr>
                <a:srgbClr val="1A6F99"/>
              </a:buClr>
              <a:buSzPts val="1600"/>
              <a:buChar char="○"/>
            </a:pPr>
            <a:r>
              <a:rPr lang="en-CA" sz="1600">
                <a:solidFill>
                  <a:srgbClr val="1A6F99"/>
                </a:solidFill>
              </a:rPr>
              <a:t>Ungroupable attributes are grouped</a:t>
            </a:r>
            <a:endParaRPr sz="1600">
              <a:solidFill>
                <a:srgbClr val="1A6F99"/>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21"/>
        <p:cNvGrpSpPr/>
        <p:nvPr/>
      </p:nvGrpSpPr>
      <p:grpSpPr>
        <a:xfrm>
          <a:off x="0" y="0"/>
          <a:ext cx="0" cy="0"/>
          <a:chOff x="0" y="0"/>
          <a:chExt cx="0" cy="0"/>
        </a:xfrm>
      </p:grpSpPr>
      <p:sp>
        <p:nvSpPr>
          <p:cNvPr id="622" name="Google Shape;622;p35"/>
          <p:cNvSpPr txBox="1">
            <a:spLocks noGrp="1"/>
          </p:cNvSpPr>
          <p:nvPr>
            <p:ph type="body" idx="1"/>
          </p:nvPr>
        </p:nvSpPr>
        <p:spPr>
          <a:xfrm>
            <a:off x="360000" y="360000"/>
            <a:ext cx="10463100" cy="535500"/>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1"/>
              </a:buClr>
              <a:buSzPts val="3200"/>
              <a:buNone/>
            </a:pPr>
            <a:r>
              <a:rPr lang="en-CA"/>
              <a:t>URIs for Language Instances</a:t>
            </a:r>
            <a:endParaRPr/>
          </a:p>
        </p:txBody>
      </p:sp>
      <p:sp>
        <p:nvSpPr>
          <p:cNvPr id="623" name="Google Shape;623;p35"/>
          <p:cNvSpPr txBox="1"/>
          <p:nvPr/>
        </p:nvSpPr>
        <p:spPr>
          <a:xfrm>
            <a:off x="1163575" y="1456450"/>
            <a:ext cx="10120500" cy="4708500"/>
          </a:xfrm>
          <a:prstGeom prst="rect">
            <a:avLst/>
          </a:prstGeom>
          <a:noFill/>
          <a:ln>
            <a:noFill/>
          </a:ln>
        </p:spPr>
        <p:txBody>
          <a:bodyPr spcFirstLastPara="1" wrap="square" lIns="91425" tIns="45700" rIns="91425" bIns="45700" anchor="t" anchorCtr="0">
            <a:noAutofit/>
          </a:bodyPr>
          <a:lstStyle/>
          <a:p>
            <a:pPr marL="514350" lvl="0" indent="-381000" algn="l" rtl="0">
              <a:lnSpc>
                <a:spcPct val="115000"/>
              </a:lnSpc>
              <a:spcBef>
                <a:spcPts val="1000"/>
              </a:spcBef>
              <a:spcAft>
                <a:spcPts val="0"/>
              </a:spcAft>
              <a:buClr>
                <a:schemeClr val="accent1"/>
              </a:buClr>
              <a:buSzPts val="2400"/>
              <a:buFont typeface="Mulish"/>
              <a:buChar char="●"/>
            </a:pPr>
            <a:r>
              <a:rPr lang="en-CA" sz="2400">
                <a:solidFill>
                  <a:schemeClr val="dk1"/>
                </a:solidFill>
                <a:latin typeface="Mulish"/>
                <a:ea typeface="Mulish"/>
                <a:cs typeface="Mulish"/>
                <a:sym typeface="Mulish"/>
              </a:rPr>
              <a:t>Should non-equivalent expressions and/or expression constraints be allowed, with equivalence of URIs defined separately</a:t>
            </a:r>
            <a:endParaRPr sz="2400">
              <a:solidFill>
                <a:schemeClr val="dk1"/>
              </a:solidFill>
              <a:latin typeface="Mulish"/>
              <a:ea typeface="Mulish"/>
              <a:cs typeface="Mulish"/>
              <a:sym typeface="Mulish"/>
            </a:endParaRPr>
          </a:p>
          <a:p>
            <a:pPr marL="914400" lvl="1" indent="-381000" algn="l" rtl="0">
              <a:lnSpc>
                <a:spcPct val="115000"/>
              </a:lnSpc>
              <a:spcBef>
                <a:spcPts val="1000"/>
              </a:spcBef>
              <a:spcAft>
                <a:spcPts val="0"/>
              </a:spcAft>
              <a:buClr>
                <a:schemeClr val="accent1"/>
              </a:buClr>
              <a:buSzPts val="2400"/>
              <a:buFont typeface="Mulish"/>
              <a:buChar char="○"/>
            </a:pPr>
            <a:r>
              <a:rPr lang="en-CA" sz="2400">
                <a:solidFill>
                  <a:schemeClr val="dk1"/>
                </a:solidFill>
                <a:latin typeface="Mulish"/>
                <a:ea typeface="Mulish"/>
                <a:cs typeface="Mulish"/>
                <a:sym typeface="Mulish"/>
              </a:rPr>
              <a:t>E.g. Allow terms to be passed in the URI, even though they are not strictly ‘identifying’</a:t>
            </a:r>
            <a:endParaRPr sz="2400">
              <a:solidFill>
                <a:schemeClr val="dk1"/>
              </a:solidFill>
              <a:latin typeface="Mulish"/>
              <a:ea typeface="Mulish"/>
              <a:cs typeface="Mulish"/>
              <a:sym typeface="Mulish"/>
            </a:endParaRPr>
          </a:p>
          <a:p>
            <a:pPr marL="457200" lvl="0" indent="-381000" algn="l" rtl="0">
              <a:lnSpc>
                <a:spcPct val="115000"/>
              </a:lnSpc>
              <a:spcBef>
                <a:spcPts val="1000"/>
              </a:spcBef>
              <a:spcAft>
                <a:spcPts val="0"/>
              </a:spcAft>
              <a:buClr>
                <a:schemeClr val="dk1"/>
              </a:buClr>
              <a:buSzPts val="2400"/>
              <a:buFont typeface="Mulish"/>
              <a:buChar char="●"/>
            </a:pPr>
            <a:r>
              <a:rPr lang="en-CA" sz="2400" u="sng">
                <a:solidFill>
                  <a:schemeClr val="hlink"/>
                </a:solidFill>
                <a:latin typeface="Mulish"/>
                <a:ea typeface="Mulish"/>
                <a:cs typeface="Mulish"/>
                <a:sym typeface="Mulish"/>
                <a:hlinkClick r:id="rId3"/>
              </a:rPr>
              <a:t>URI WIP page</a:t>
            </a:r>
            <a:endParaRPr sz="2400">
              <a:solidFill>
                <a:schemeClr val="dk1"/>
              </a:solidFill>
              <a:latin typeface="Mulish"/>
              <a:ea typeface="Mulish"/>
              <a:cs typeface="Mulish"/>
              <a:sym typeface="Mulish"/>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28"/>
        <p:cNvGrpSpPr/>
        <p:nvPr/>
      </p:nvGrpSpPr>
      <p:grpSpPr>
        <a:xfrm>
          <a:off x="0" y="0"/>
          <a:ext cx="0" cy="0"/>
          <a:chOff x="0" y="0"/>
          <a:chExt cx="0" cy="0"/>
        </a:xfrm>
      </p:grpSpPr>
      <p:sp>
        <p:nvSpPr>
          <p:cNvPr id="629" name="Google Shape;629;p36"/>
          <p:cNvSpPr txBox="1">
            <a:spLocks noGrp="1"/>
          </p:cNvSpPr>
          <p:nvPr>
            <p:ph type="body" idx="1"/>
          </p:nvPr>
        </p:nvSpPr>
        <p:spPr>
          <a:xfrm>
            <a:off x="360000" y="360000"/>
            <a:ext cx="10463100" cy="535500"/>
          </a:xfrm>
          <a:prstGeom prst="rect">
            <a:avLst/>
          </a:prstGeom>
        </p:spPr>
        <p:txBody>
          <a:bodyPr spcFirstLastPara="1" wrap="square" lIns="91425" tIns="45700" rIns="91425" bIns="45700" anchor="t" anchorCtr="0">
            <a:spAutoFit/>
          </a:bodyPr>
          <a:lstStyle/>
          <a:p>
            <a:pPr marL="0" lvl="0" indent="0" algn="l" rtl="0">
              <a:spcBef>
                <a:spcPts val="0"/>
              </a:spcBef>
              <a:spcAft>
                <a:spcPts val="0"/>
              </a:spcAft>
              <a:buClr>
                <a:schemeClr val="accent1"/>
              </a:buClr>
              <a:buSzPts val="3200"/>
              <a:buFont typeface="Arial"/>
              <a:buNone/>
            </a:pPr>
            <a:r>
              <a:rPr lang="en-CA"/>
              <a:t>ECL v2.2 Proposal</a:t>
            </a:r>
            <a:endParaRPr/>
          </a:p>
        </p:txBody>
      </p:sp>
      <p:sp>
        <p:nvSpPr>
          <p:cNvPr id="630" name="Google Shape;630;p36"/>
          <p:cNvSpPr txBox="1"/>
          <p:nvPr/>
        </p:nvSpPr>
        <p:spPr>
          <a:xfrm>
            <a:off x="969275" y="983375"/>
            <a:ext cx="10554300" cy="5181600"/>
          </a:xfrm>
          <a:prstGeom prst="rect">
            <a:avLst/>
          </a:prstGeom>
          <a:noFill/>
          <a:ln>
            <a:noFill/>
          </a:ln>
        </p:spPr>
        <p:txBody>
          <a:bodyPr spcFirstLastPara="1" wrap="square" lIns="91425" tIns="45700" rIns="91425" bIns="45700" anchor="t" anchorCtr="0">
            <a:noAutofit/>
          </a:bodyPr>
          <a:lstStyle/>
          <a:p>
            <a:pPr marL="457200" lvl="0" indent="-368300" algn="l" rtl="0">
              <a:lnSpc>
                <a:spcPct val="115000"/>
              </a:lnSpc>
              <a:spcBef>
                <a:spcPts val="0"/>
              </a:spcBef>
              <a:spcAft>
                <a:spcPts val="0"/>
              </a:spcAft>
              <a:buClr>
                <a:schemeClr val="accent4"/>
              </a:buClr>
              <a:buSzPts val="2200"/>
              <a:buFont typeface="Mulish"/>
              <a:buChar char="●"/>
            </a:pPr>
            <a:r>
              <a:rPr lang="en-CA" sz="2200">
                <a:solidFill>
                  <a:schemeClr val="dk1"/>
                </a:solidFill>
                <a:latin typeface="Mulish"/>
                <a:ea typeface="Mulish"/>
                <a:cs typeface="Mulish"/>
                <a:sym typeface="Mulish"/>
              </a:rPr>
              <a:t>Find the </a:t>
            </a:r>
            <a:r>
              <a:rPr lang="en-CA" sz="2200" b="1">
                <a:solidFill>
                  <a:schemeClr val="dk1"/>
                </a:solidFill>
                <a:latin typeface="Mulish"/>
                <a:ea typeface="Mulish"/>
                <a:cs typeface="Mulish"/>
                <a:sym typeface="Mulish"/>
              </a:rPr>
              <a:t>leaves/bottom</a:t>
            </a:r>
            <a:r>
              <a:rPr lang="en-CA" sz="2200">
                <a:solidFill>
                  <a:schemeClr val="dk1"/>
                </a:solidFill>
                <a:latin typeface="Mulish"/>
                <a:ea typeface="Mulish"/>
                <a:cs typeface="Mulish"/>
                <a:sym typeface="Mulish"/>
              </a:rPr>
              <a:t> of a set of concepts </a:t>
            </a:r>
            <a:r>
              <a:rPr lang="en-CA" sz="1700" b="1">
                <a:solidFill>
                  <a:schemeClr val="accent3"/>
                </a:solidFill>
                <a:latin typeface="Mulish"/>
                <a:ea typeface="Mulish"/>
                <a:cs typeface="Mulish"/>
                <a:sym typeface="Mulish"/>
              </a:rPr>
              <a:t>( X MINUS &gt; X)</a:t>
            </a:r>
            <a:endParaRPr sz="1700" b="1">
              <a:solidFill>
                <a:schemeClr val="accent3"/>
              </a:solidFill>
              <a:latin typeface="Mulish"/>
              <a:ea typeface="Mulish"/>
              <a:cs typeface="Mulish"/>
              <a:sym typeface="Mulish"/>
            </a:endParaRPr>
          </a:p>
          <a:p>
            <a:pPr marL="914400" lvl="1" indent="-355600" algn="l" rtl="0">
              <a:lnSpc>
                <a:spcPct val="115000"/>
              </a:lnSpc>
              <a:spcBef>
                <a:spcPts val="0"/>
              </a:spcBef>
              <a:spcAft>
                <a:spcPts val="0"/>
              </a:spcAft>
              <a:buClr>
                <a:schemeClr val="accent4"/>
              </a:buClr>
              <a:buSzPts val="2000"/>
              <a:buFont typeface="Mulish"/>
              <a:buChar char="○"/>
            </a:pPr>
            <a:r>
              <a:rPr lang="en-CA" sz="2000">
                <a:solidFill>
                  <a:schemeClr val="dk1"/>
                </a:solidFill>
                <a:latin typeface="Mulish"/>
                <a:ea typeface="Mulish"/>
                <a:cs typeface="Mulish"/>
                <a:sym typeface="Mulish"/>
              </a:rPr>
              <a:t>Use cases: proximal primitive parents, proximal concepts in IPS, leaves in a set</a:t>
            </a:r>
            <a:endParaRPr sz="2000">
              <a:solidFill>
                <a:schemeClr val="dk1"/>
              </a:solidFill>
              <a:latin typeface="Mulish"/>
              <a:ea typeface="Mulish"/>
              <a:cs typeface="Mulish"/>
              <a:sym typeface="Mulish"/>
            </a:endParaRPr>
          </a:p>
          <a:p>
            <a:pPr marL="914400" lvl="1" indent="-355600" algn="l" rtl="0">
              <a:lnSpc>
                <a:spcPct val="115000"/>
              </a:lnSpc>
              <a:spcBef>
                <a:spcPts val="0"/>
              </a:spcBef>
              <a:spcAft>
                <a:spcPts val="0"/>
              </a:spcAft>
              <a:buClr>
                <a:schemeClr val="accent4"/>
              </a:buClr>
              <a:buSzPts val="2000"/>
              <a:buFont typeface="Mulish"/>
              <a:buChar char="○"/>
            </a:pPr>
            <a:r>
              <a:rPr lang="en-CA" sz="2000">
                <a:solidFill>
                  <a:schemeClr val="dk1"/>
                </a:solidFill>
                <a:latin typeface="Mulish"/>
                <a:ea typeface="Mulish"/>
                <a:cs typeface="Mulish"/>
                <a:sym typeface="Mulish"/>
              </a:rPr>
              <a:t>Find </a:t>
            </a:r>
            <a:r>
              <a:rPr lang="en-CA" sz="2000" b="1">
                <a:solidFill>
                  <a:schemeClr val="dk1"/>
                </a:solidFill>
                <a:latin typeface="Mulish"/>
                <a:ea typeface="Mulish"/>
                <a:cs typeface="Mulish"/>
                <a:sym typeface="Mulish"/>
              </a:rPr>
              <a:t>proximal/bottom ancestors</a:t>
            </a:r>
            <a:r>
              <a:rPr lang="en-CA" sz="2000">
                <a:solidFill>
                  <a:schemeClr val="dk1"/>
                </a:solidFill>
                <a:latin typeface="Mulish"/>
                <a:ea typeface="Mulish"/>
                <a:cs typeface="Mulish"/>
                <a:sym typeface="Mulish"/>
              </a:rPr>
              <a:t> that meets certain criteria</a:t>
            </a:r>
            <a:endParaRPr sz="2000">
              <a:solidFill>
                <a:schemeClr val="dk1"/>
              </a:solidFill>
              <a:latin typeface="Mulish"/>
              <a:ea typeface="Mulish"/>
              <a:cs typeface="Mulish"/>
              <a:sym typeface="Mulish"/>
            </a:endParaRPr>
          </a:p>
          <a:p>
            <a:pPr marL="1371600" lvl="2" indent="-342900" algn="l" rtl="0">
              <a:lnSpc>
                <a:spcPct val="115000"/>
              </a:lnSpc>
              <a:spcBef>
                <a:spcPts val="0"/>
              </a:spcBef>
              <a:spcAft>
                <a:spcPts val="0"/>
              </a:spcAft>
              <a:buClr>
                <a:schemeClr val="accent4"/>
              </a:buClr>
              <a:buSzPts val="1800"/>
              <a:buFont typeface="Mulish"/>
              <a:buChar char="■"/>
            </a:pPr>
            <a:r>
              <a:rPr lang="en-CA" sz="1800">
                <a:solidFill>
                  <a:srgbClr val="172B4D"/>
                </a:solidFill>
                <a:latin typeface="Roboto"/>
                <a:ea typeface="Roboto"/>
                <a:cs typeface="Roboto"/>
                <a:sym typeface="Roboto"/>
              </a:rPr>
              <a:t>( </a:t>
            </a:r>
            <a:r>
              <a:rPr lang="en-CA" sz="1800" b="1">
                <a:solidFill>
                  <a:schemeClr val="accent2"/>
                </a:solidFill>
                <a:latin typeface="Roboto"/>
                <a:ea typeface="Roboto"/>
                <a:cs typeface="Roboto"/>
                <a:sym typeface="Roboto"/>
              </a:rPr>
              <a:t>&gt; |concept|  {{ C moduleId = X }}</a:t>
            </a:r>
            <a:r>
              <a:rPr lang="en-CA" sz="1800">
                <a:solidFill>
                  <a:srgbClr val="172B4D"/>
                </a:solidFill>
                <a:latin typeface="Roboto"/>
                <a:ea typeface="Roboto"/>
                <a:cs typeface="Roboto"/>
                <a:sym typeface="Roboto"/>
              </a:rPr>
              <a:t>) MINUS (&gt; (&gt; |concept| {{moduleId = X}}))</a:t>
            </a:r>
            <a:endParaRPr sz="1800">
              <a:solidFill>
                <a:srgbClr val="172B4D"/>
              </a:solidFill>
              <a:latin typeface="Roboto"/>
              <a:ea typeface="Roboto"/>
              <a:cs typeface="Roboto"/>
              <a:sym typeface="Roboto"/>
            </a:endParaRPr>
          </a:p>
          <a:p>
            <a:pPr marL="914400" lvl="1" indent="-355600" algn="l" rtl="0">
              <a:lnSpc>
                <a:spcPct val="115000"/>
              </a:lnSpc>
              <a:spcBef>
                <a:spcPts val="0"/>
              </a:spcBef>
              <a:spcAft>
                <a:spcPts val="0"/>
              </a:spcAft>
              <a:buClr>
                <a:schemeClr val="accent4"/>
              </a:buClr>
              <a:buSzPts val="2000"/>
              <a:buFont typeface="Roboto"/>
              <a:buChar char="○"/>
            </a:pPr>
            <a:r>
              <a:rPr lang="en-CA" sz="2000">
                <a:solidFill>
                  <a:srgbClr val="172B4D"/>
                </a:solidFill>
                <a:latin typeface="Roboto"/>
                <a:ea typeface="Roboto"/>
                <a:cs typeface="Roboto"/>
                <a:sym typeface="Roboto"/>
              </a:rPr>
              <a:t>Find </a:t>
            </a:r>
            <a:r>
              <a:rPr lang="en-CA" sz="2000" b="1">
                <a:solidFill>
                  <a:srgbClr val="172B4D"/>
                </a:solidFill>
                <a:latin typeface="Roboto"/>
                <a:ea typeface="Roboto"/>
                <a:cs typeface="Roboto"/>
                <a:sym typeface="Roboto"/>
              </a:rPr>
              <a:t>leaf subtypes </a:t>
            </a:r>
            <a:r>
              <a:rPr lang="en-CA" sz="2000">
                <a:solidFill>
                  <a:srgbClr val="172B4D"/>
                </a:solidFill>
                <a:latin typeface="Roboto"/>
                <a:ea typeface="Roboto"/>
                <a:cs typeface="Roboto"/>
                <a:sym typeface="Roboto"/>
              </a:rPr>
              <a:t>that meet certain criteria</a:t>
            </a:r>
            <a:endParaRPr sz="2000">
              <a:solidFill>
                <a:srgbClr val="172B4D"/>
              </a:solidFill>
              <a:latin typeface="Roboto"/>
              <a:ea typeface="Roboto"/>
              <a:cs typeface="Roboto"/>
              <a:sym typeface="Roboto"/>
            </a:endParaRPr>
          </a:p>
          <a:p>
            <a:pPr marL="1371600" lvl="2" indent="-342900" algn="l" rtl="0">
              <a:lnSpc>
                <a:spcPct val="115000"/>
              </a:lnSpc>
              <a:spcBef>
                <a:spcPts val="0"/>
              </a:spcBef>
              <a:spcAft>
                <a:spcPts val="0"/>
              </a:spcAft>
              <a:buClr>
                <a:schemeClr val="accent4"/>
              </a:buClr>
              <a:buSzPts val="1800"/>
              <a:buFont typeface="Roboto"/>
              <a:buChar char="■"/>
            </a:pPr>
            <a:r>
              <a:rPr lang="en-CA" sz="1800" b="1">
                <a:solidFill>
                  <a:schemeClr val="accent2"/>
                </a:solidFill>
                <a:latin typeface="Roboto"/>
                <a:ea typeface="Roboto"/>
                <a:cs typeface="Roboto"/>
                <a:sym typeface="Roboto"/>
              </a:rPr>
              <a:t>&lt; |concept|</a:t>
            </a:r>
            <a:r>
              <a:rPr lang="en-CA" sz="1800">
                <a:solidFill>
                  <a:srgbClr val="172B4D"/>
                </a:solidFill>
                <a:latin typeface="Roboto"/>
                <a:ea typeface="Roboto"/>
                <a:cs typeface="Roboto"/>
                <a:sym typeface="Roboto"/>
              </a:rPr>
              <a:t> MINUS (&gt; (&lt; |concept|))</a:t>
            </a:r>
            <a:endParaRPr sz="1800">
              <a:solidFill>
                <a:srgbClr val="172B4D"/>
              </a:solidFill>
              <a:latin typeface="Roboto"/>
              <a:ea typeface="Roboto"/>
              <a:cs typeface="Roboto"/>
              <a:sym typeface="Roboto"/>
            </a:endParaRPr>
          </a:p>
          <a:p>
            <a:pPr marL="914400" lvl="1" indent="-355600" algn="l" rtl="0">
              <a:lnSpc>
                <a:spcPct val="115000"/>
              </a:lnSpc>
              <a:spcBef>
                <a:spcPts val="0"/>
              </a:spcBef>
              <a:spcAft>
                <a:spcPts val="0"/>
              </a:spcAft>
              <a:buClr>
                <a:schemeClr val="accent4"/>
              </a:buClr>
              <a:buSzPts val="2000"/>
              <a:buFont typeface="Roboto"/>
              <a:buChar char="○"/>
            </a:pPr>
            <a:r>
              <a:rPr lang="en-CA" sz="2000">
                <a:solidFill>
                  <a:srgbClr val="172B4D"/>
                </a:solidFill>
                <a:latin typeface="Roboto"/>
                <a:ea typeface="Roboto"/>
                <a:cs typeface="Roboto"/>
                <a:sym typeface="Roboto"/>
              </a:rPr>
              <a:t>Find </a:t>
            </a:r>
            <a:r>
              <a:rPr lang="en-CA" sz="2000" b="1">
                <a:solidFill>
                  <a:srgbClr val="172B4D"/>
                </a:solidFill>
                <a:latin typeface="Roboto"/>
                <a:ea typeface="Roboto"/>
                <a:cs typeface="Roboto"/>
                <a:sym typeface="Roboto"/>
              </a:rPr>
              <a:t>leaf</a:t>
            </a:r>
            <a:r>
              <a:rPr lang="en-CA" sz="2000">
                <a:solidFill>
                  <a:srgbClr val="172B4D"/>
                </a:solidFill>
                <a:latin typeface="Roboto"/>
                <a:ea typeface="Roboto"/>
                <a:cs typeface="Roboto"/>
                <a:sym typeface="Roboto"/>
              </a:rPr>
              <a:t> (</a:t>
            </a:r>
            <a:r>
              <a:rPr lang="en-CA" sz="2000" b="1">
                <a:solidFill>
                  <a:srgbClr val="172B4D"/>
                </a:solidFill>
                <a:latin typeface="Roboto"/>
                <a:ea typeface="Roboto"/>
                <a:cs typeface="Roboto"/>
                <a:sym typeface="Roboto"/>
              </a:rPr>
              <a:t>non-redundant) member concepts</a:t>
            </a:r>
            <a:r>
              <a:rPr lang="en-CA" sz="2000">
                <a:solidFill>
                  <a:srgbClr val="172B4D"/>
                </a:solidFill>
                <a:latin typeface="Roboto"/>
                <a:ea typeface="Roboto"/>
                <a:cs typeface="Roboto"/>
                <a:sym typeface="Roboto"/>
              </a:rPr>
              <a:t> in a set</a:t>
            </a:r>
            <a:endParaRPr sz="2000">
              <a:solidFill>
                <a:srgbClr val="172B4D"/>
              </a:solidFill>
              <a:latin typeface="Roboto"/>
              <a:ea typeface="Roboto"/>
              <a:cs typeface="Roboto"/>
              <a:sym typeface="Roboto"/>
            </a:endParaRPr>
          </a:p>
          <a:p>
            <a:pPr marL="1371600" lvl="2" indent="-355600" algn="l" rtl="0">
              <a:lnSpc>
                <a:spcPct val="115000"/>
              </a:lnSpc>
              <a:spcBef>
                <a:spcPts val="0"/>
              </a:spcBef>
              <a:spcAft>
                <a:spcPts val="0"/>
              </a:spcAft>
              <a:buClr>
                <a:schemeClr val="accent4"/>
              </a:buClr>
              <a:buSzPts val="2000"/>
              <a:buFont typeface="Roboto"/>
              <a:buChar char="■"/>
            </a:pPr>
            <a:r>
              <a:rPr lang="en-CA" sz="2000" b="1">
                <a:solidFill>
                  <a:schemeClr val="accent2"/>
                </a:solidFill>
                <a:latin typeface="Roboto"/>
                <a:ea typeface="Roboto"/>
                <a:cs typeface="Roboto"/>
                <a:sym typeface="Roboto"/>
              </a:rPr>
              <a:t>^ |ref set|</a:t>
            </a:r>
            <a:r>
              <a:rPr lang="en-CA" sz="2000">
                <a:solidFill>
                  <a:srgbClr val="172B4D"/>
                </a:solidFill>
                <a:latin typeface="Roboto"/>
                <a:ea typeface="Roboto"/>
                <a:cs typeface="Roboto"/>
                <a:sym typeface="Roboto"/>
              </a:rPr>
              <a:t> MINUS (&gt; (^ |ref set|))</a:t>
            </a:r>
            <a:endParaRPr sz="2000">
              <a:solidFill>
                <a:srgbClr val="172B4D"/>
              </a:solidFill>
              <a:latin typeface="Roboto"/>
              <a:ea typeface="Roboto"/>
              <a:cs typeface="Roboto"/>
              <a:sym typeface="Roboto"/>
            </a:endParaRPr>
          </a:p>
          <a:p>
            <a:pPr marL="457200" lvl="0" indent="-368300" algn="l" rtl="0">
              <a:lnSpc>
                <a:spcPct val="115000"/>
              </a:lnSpc>
              <a:spcBef>
                <a:spcPts val="1000"/>
              </a:spcBef>
              <a:spcAft>
                <a:spcPts val="0"/>
              </a:spcAft>
              <a:buClr>
                <a:schemeClr val="accent4"/>
              </a:buClr>
              <a:buSzPts val="2200"/>
              <a:buFont typeface="Mulish"/>
              <a:buChar char="●"/>
            </a:pPr>
            <a:r>
              <a:rPr lang="en-CA" sz="2200">
                <a:solidFill>
                  <a:schemeClr val="dk1"/>
                </a:solidFill>
                <a:latin typeface="Mulish"/>
                <a:ea typeface="Mulish"/>
                <a:cs typeface="Mulish"/>
                <a:sym typeface="Mulish"/>
              </a:rPr>
              <a:t>Find the </a:t>
            </a:r>
            <a:r>
              <a:rPr lang="en-CA" sz="2200" b="1">
                <a:solidFill>
                  <a:schemeClr val="dk1"/>
                </a:solidFill>
                <a:latin typeface="Mulish"/>
                <a:ea typeface="Mulish"/>
                <a:cs typeface="Mulish"/>
                <a:sym typeface="Mulish"/>
              </a:rPr>
              <a:t>roots/top</a:t>
            </a:r>
            <a:r>
              <a:rPr lang="en-CA" sz="2200">
                <a:solidFill>
                  <a:schemeClr val="dk1"/>
                </a:solidFill>
                <a:latin typeface="Mulish"/>
                <a:ea typeface="Mulish"/>
                <a:cs typeface="Mulish"/>
                <a:sym typeface="Mulish"/>
              </a:rPr>
              <a:t> of a set of concepts </a:t>
            </a:r>
            <a:r>
              <a:rPr lang="en-CA" sz="1700" b="1">
                <a:solidFill>
                  <a:schemeClr val="accent3"/>
                </a:solidFill>
                <a:latin typeface="Mulish"/>
                <a:ea typeface="Mulish"/>
                <a:cs typeface="Mulish"/>
                <a:sym typeface="Mulish"/>
              </a:rPr>
              <a:t>( X MINUS &lt; X)</a:t>
            </a:r>
            <a:endParaRPr sz="2200">
              <a:solidFill>
                <a:schemeClr val="accent3"/>
              </a:solidFill>
              <a:latin typeface="Mulish"/>
              <a:ea typeface="Mulish"/>
              <a:cs typeface="Mulish"/>
              <a:sym typeface="Mulish"/>
            </a:endParaRPr>
          </a:p>
          <a:p>
            <a:pPr marL="914400" lvl="1" indent="-355600" algn="l" rtl="0">
              <a:lnSpc>
                <a:spcPct val="115000"/>
              </a:lnSpc>
              <a:spcBef>
                <a:spcPts val="0"/>
              </a:spcBef>
              <a:spcAft>
                <a:spcPts val="0"/>
              </a:spcAft>
              <a:buClr>
                <a:schemeClr val="accent4"/>
              </a:buClr>
              <a:buSzPts val="2000"/>
              <a:buFont typeface="Mulish"/>
              <a:buChar char="○"/>
            </a:pPr>
            <a:r>
              <a:rPr lang="en-CA" sz="2000">
                <a:solidFill>
                  <a:schemeClr val="dk1"/>
                </a:solidFill>
                <a:latin typeface="Mulish"/>
                <a:ea typeface="Mulish"/>
                <a:cs typeface="Mulish"/>
                <a:sym typeface="Mulish"/>
              </a:rPr>
              <a:t>Use cases: root nodes on an extension module</a:t>
            </a:r>
            <a:endParaRPr sz="2000">
              <a:solidFill>
                <a:schemeClr val="dk1"/>
              </a:solidFill>
              <a:latin typeface="Mulish"/>
              <a:ea typeface="Mulish"/>
              <a:cs typeface="Mulish"/>
              <a:sym typeface="Mulish"/>
            </a:endParaRPr>
          </a:p>
          <a:p>
            <a:pPr marL="914400" lvl="1" indent="-355600" algn="l" rtl="0">
              <a:lnSpc>
                <a:spcPct val="115000"/>
              </a:lnSpc>
              <a:spcBef>
                <a:spcPts val="0"/>
              </a:spcBef>
              <a:spcAft>
                <a:spcPts val="0"/>
              </a:spcAft>
              <a:buClr>
                <a:schemeClr val="accent4"/>
              </a:buClr>
              <a:buSzPts val="2000"/>
              <a:buFont typeface="Mulish"/>
              <a:buChar char="○"/>
            </a:pPr>
            <a:r>
              <a:rPr lang="en-CA" sz="2000">
                <a:solidFill>
                  <a:schemeClr val="dk1"/>
                </a:solidFill>
                <a:latin typeface="Mulish"/>
                <a:ea typeface="Mulish"/>
                <a:cs typeface="Mulish"/>
                <a:sym typeface="Mulish"/>
              </a:rPr>
              <a:t>?? Root ancestors that meet certain criteria</a:t>
            </a:r>
            <a:endParaRPr sz="2000">
              <a:solidFill>
                <a:schemeClr val="dk1"/>
              </a:solidFill>
              <a:latin typeface="Mulish"/>
              <a:ea typeface="Mulish"/>
              <a:cs typeface="Mulish"/>
              <a:sym typeface="Mulish"/>
            </a:endParaRPr>
          </a:p>
          <a:p>
            <a:pPr marL="1371600" lvl="2" indent="-342900" algn="l" rtl="0">
              <a:lnSpc>
                <a:spcPct val="115000"/>
              </a:lnSpc>
              <a:spcBef>
                <a:spcPts val="0"/>
              </a:spcBef>
              <a:spcAft>
                <a:spcPts val="0"/>
              </a:spcAft>
              <a:buClr>
                <a:schemeClr val="accent4"/>
              </a:buClr>
              <a:buSzPts val="1800"/>
              <a:buFont typeface="Mulish"/>
              <a:buChar char="■"/>
            </a:pPr>
            <a:r>
              <a:rPr lang="en-CA" sz="1800">
                <a:solidFill>
                  <a:schemeClr val="dk1"/>
                </a:solidFill>
                <a:latin typeface="Mulish"/>
                <a:ea typeface="Mulish"/>
                <a:cs typeface="Mulish"/>
                <a:sym typeface="Mulish"/>
              </a:rPr>
              <a:t>(</a:t>
            </a:r>
            <a:r>
              <a:rPr lang="en-CA" sz="1800" b="1">
                <a:solidFill>
                  <a:schemeClr val="accent2"/>
                </a:solidFill>
                <a:latin typeface="Mulish"/>
                <a:ea typeface="Mulish"/>
                <a:cs typeface="Mulish"/>
                <a:sym typeface="Mulish"/>
              </a:rPr>
              <a:t>&gt; |concept| {{ C moduleId = X }}</a:t>
            </a:r>
            <a:r>
              <a:rPr lang="en-CA" sz="1800">
                <a:solidFill>
                  <a:schemeClr val="dk1"/>
                </a:solidFill>
                <a:latin typeface="Mulish"/>
                <a:ea typeface="Mulish"/>
                <a:cs typeface="Mulish"/>
                <a:sym typeface="Mulish"/>
              </a:rPr>
              <a:t>) MINUS (&lt; (</a:t>
            </a:r>
            <a:r>
              <a:rPr lang="en-CA" sz="1800">
                <a:solidFill>
                  <a:schemeClr val="accent2"/>
                </a:solidFill>
                <a:latin typeface="Mulish"/>
                <a:ea typeface="Mulish"/>
                <a:cs typeface="Mulish"/>
                <a:sym typeface="Mulish"/>
              </a:rPr>
              <a:t>&gt; |concept| {{C moduleId = X}}</a:t>
            </a:r>
            <a:r>
              <a:rPr lang="en-CA" sz="1800">
                <a:solidFill>
                  <a:schemeClr val="dk1"/>
                </a:solidFill>
                <a:latin typeface="Mulish"/>
                <a:ea typeface="Mulish"/>
                <a:cs typeface="Mulish"/>
                <a:sym typeface="Mulish"/>
              </a:rPr>
              <a:t>))</a:t>
            </a:r>
            <a:endParaRPr sz="1800">
              <a:solidFill>
                <a:schemeClr val="dk1"/>
              </a:solidFill>
              <a:latin typeface="Mulish"/>
              <a:ea typeface="Mulish"/>
              <a:cs typeface="Mulish"/>
              <a:sym typeface="Mulish"/>
            </a:endParaRPr>
          </a:p>
          <a:p>
            <a:pPr marL="914400" lvl="1" indent="-355600" algn="l" rtl="0">
              <a:lnSpc>
                <a:spcPct val="115000"/>
              </a:lnSpc>
              <a:spcBef>
                <a:spcPts val="0"/>
              </a:spcBef>
              <a:spcAft>
                <a:spcPts val="0"/>
              </a:spcAft>
              <a:buClr>
                <a:schemeClr val="accent4"/>
              </a:buClr>
              <a:buSzPts val="2000"/>
              <a:buFont typeface="Mulish"/>
              <a:buChar char="○"/>
            </a:pPr>
            <a:r>
              <a:rPr lang="en-CA" sz="2000">
                <a:solidFill>
                  <a:schemeClr val="dk1"/>
                </a:solidFill>
                <a:latin typeface="Mulish"/>
                <a:ea typeface="Mulish"/>
                <a:cs typeface="Mulish"/>
                <a:sym typeface="Mulish"/>
              </a:rPr>
              <a:t>Root descendant concepts that meet certain criteria</a:t>
            </a:r>
            <a:endParaRPr sz="2000">
              <a:solidFill>
                <a:schemeClr val="dk1"/>
              </a:solidFill>
              <a:latin typeface="Mulish"/>
              <a:ea typeface="Mulish"/>
              <a:cs typeface="Mulish"/>
              <a:sym typeface="Mulish"/>
            </a:endParaRPr>
          </a:p>
          <a:p>
            <a:pPr marL="1371600" lvl="2" indent="-342900" algn="l" rtl="0">
              <a:lnSpc>
                <a:spcPct val="115000"/>
              </a:lnSpc>
              <a:spcBef>
                <a:spcPts val="0"/>
              </a:spcBef>
              <a:spcAft>
                <a:spcPts val="0"/>
              </a:spcAft>
              <a:buClr>
                <a:schemeClr val="accent4"/>
              </a:buClr>
              <a:buSzPts val="1800"/>
              <a:buFont typeface="Mulish"/>
              <a:buChar char="■"/>
            </a:pPr>
            <a:r>
              <a:rPr lang="en-CA" sz="1800">
                <a:solidFill>
                  <a:schemeClr val="dk1"/>
                </a:solidFill>
                <a:latin typeface="Mulish"/>
                <a:ea typeface="Mulish"/>
                <a:cs typeface="Mulish"/>
                <a:sym typeface="Mulish"/>
              </a:rPr>
              <a:t>(</a:t>
            </a:r>
            <a:r>
              <a:rPr lang="en-CA" sz="1800" b="1">
                <a:solidFill>
                  <a:schemeClr val="accent2"/>
                </a:solidFill>
                <a:latin typeface="Mulish"/>
                <a:ea typeface="Mulish"/>
                <a:cs typeface="Mulish"/>
                <a:sym typeface="Mulish"/>
              </a:rPr>
              <a:t>&lt; |concept| {{ C moduleId = X}}</a:t>
            </a:r>
            <a:r>
              <a:rPr lang="en-CA" sz="1800">
                <a:solidFill>
                  <a:schemeClr val="dk1"/>
                </a:solidFill>
                <a:latin typeface="Mulish"/>
                <a:ea typeface="Mulish"/>
                <a:cs typeface="Mulish"/>
                <a:sym typeface="Mulish"/>
              </a:rPr>
              <a:t>) MINUS (&lt; (&lt; |concept| {{C moduleId = X}}))</a:t>
            </a:r>
            <a:endParaRPr sz="1800">
              <a:solidFill>
                <a:schemeClr val="dk1"/>
              </a:solidFill>
              <a:latin typeface="Mulish"/>
              <a:ea typeface="Mulish"/>
              <a:cs typeface="Mulish"/>
              <a:sym typeface="Mulish"/>
            </a:endParaRPr>
          </a:p>
          <a:p>
            <a:pPr marL="914400" lvl="1" indent="-355600" algn="l" rtl="0">
              <a:lnSpc>
                <a:spcPct val="115000"/>
              </a:lnSpc>
              <a:spcBef>
                <a:spcPts val="0"/>
              </a:spcBef>
              <a:spcAft>
                <a:spcPts val="0"/>
              </a:spcAft>
              <a:buClr>
                <a:schemeClr val="accent4"/>
              </a:buClr>
              <a:buSzPts val="2000"/>
              <a:buFont typeface="Mulish"/>
              <a:buChar char="○"/>
            </a:pPr>
            <a:r>
              <a:rPr lang="en-CA" sz="2000">
                <a:solidFill>
                  <a:schemeClr val="dk1"/>
                </a:solidFill>
                <a:latin typeface="Mulish"/>
                <a:ea typeface="Mulish"/>
                <a:cs typeface="Mulish"/>
                <a:sym typeface="Mulish"/>
              </a:rPr>
              <a:t>Root member concepts from a set</a:t>
            </a:r>
            <a:endParaRPr sz="2000">
              <a:solidFill>
                <a:schemeClr val="dk1"/>
              </a:solidFill>
              <a:latin typeface="Mulish"/>
              <a:ea typeface="Mulish"/>
              <a:cs typeface="Mulish"/>
              <a:sym typeface="Mulish"/>
            </a:endParaRPr>
          </a:p>
          <a:p>
            <a:pPr marL="1371600" lvl="2" indent="-342900" algn="l" rtl="0">
              <a:lnSpc>
                <a:spcPct val="115000"/>
              </a:lnSpc>
              <a:spcBef>
                <a:spcPts val="0"/>
              </a:spcBef>
              <a:spcAft>
                <a:spcPts val="0"/>
              </a:spcAft>
              <a:buClr>
                <a:schemeClr val="accent4"/>
              </a:buClr>
              <a:buSzPts val="1800"/>
              <a:buFont typeface="Mulish"/>
              <a:buChar char="■"/>
            </a:pPr>
            <a:r>
              <a:rPr lang="en-CA" sz="1800" b="1">
                <a:solidFill>
                  <a:schemeClr val="accent2"/>
                </a:solidFill>
                <a:latin typeface="Mulish"/>
                <a:ea typeface="Mulish"/>
                <a:cs typeface="Mulish"/>
                <a:sym typeface="Mulish"/>
              </a:rPr>
              <a:t>^ |ref set|</a:t>
            </a:r>
            <a:r>
              <a:rPr lang="en-CA" sz="1800">
                <a:solidFill>
                  <a:schemeClr val="dk1"/>
                </a:solidFill>
                <a:latin typeface="Mulish"/>
                <a:ea typeface="Mulish"/>
                <a:cs typeface="Mulish"/>
                <a:sym typeface="Mulish"/>
              </a:rPr>
              <a:t> MINUS (&lt; (^ |ref set|))</a:t>
            </a:r>
            <a:endParaRPr sz="1800">
              <a:solidFill>
                <a:schemeClr val="dk1"/>
              </a:solidFill>
              <a:latin typeface="Mulish"/>
              <a:ea typeface="Mulish"/>
              <a:cs typeface="Mulish"/>
              <a:sym typeface="Mulish"/>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35"/>
        <p:cNvGrpSpPr/>
        <p:nvPr/>
      </p:nvGrpSpPr>
      <p:grpSpPr>
        <a:xfrm>
          <a:off x="0" y="0"/>
          <a:ext cx="0" cy="0"/>
          <a:chOff x="0" y="0"/>
          <a:chExt cx="0" cy="0"/>
        </a:xfrm>
      </p:grpSpPr>
      <p:sp>
        <p:nvSpPr>
          <p:cNvPr id="636" name="Google Shape;636;p37"/>
          <p:cNvSpPr txBox="1">
            <a:spLocks noGrp="1"/>
          </p:cNvSpPr>
          <p:nvPr>
            <p:ph type="body" idx="1"/>
          </p:nvPr>
        </p:nvSpPr>
        <p:spPr>
          <a:xfrm>
            <a:off x="360000" y="360000"/>
            <a:ext cx="10463100" cy="535500"/>
          </a:xfrm>
          <a:prstGeom prst="rect">
            <a:avLst/>
          </a:prstGeom>
        </p:spPr>
        <p:txBody>
          <a:bodyPr spcFirstLastPara="1" wrap="square" lIns="91425" tIns="45700" rIns="91425" bIns="45700" anchor="t" anchorCtr="0">
            <a:spAutoFit/>
          </a:bodyPr>
          <a:lstStyle/>
          <a:p>
            <a:pPr marL="0" lvl="0" indent="0" algn="l" rtl="0">
              <a:spcBef>
                <a:spcPts val="0"/>
              </a:spcBef>
              <a:spcAft>
                <a:spcPts val="0"/>
              </a:spcAft>
              <a:buClr>
                <a:schemeClr val="accent1"/>
              </a:buClr>
              <a:buSzPts val="3200"/>
              <a:buFont typeface="Arial"/>
              <a:buNone/>
            </a:pPr>
            <a:r>
              <a:rPr lang="en-CA"/>
              <a:t>ECL v2.2 Proposal</a:t>
            </a:r>
            <a:endParaRPr/>
          </a:p>
        </p:txBody>
      </p:sp>
      <p:sp>
        <p:nvSpPr>
          <p:cNvPr id="637" name="Google Shape;637;p37"/>
          <p:cNvSpPr txBox="1"/>
          <p:nvPr/>
        </p:nvSpPr>
        <p:spPr>
          <a:xfrm>
            <a:off x="1163575" y="1456450"/>
            <a:ext cx="10120500" cy="4708500"/>
          </a:xfrm>
          <a:prstGeom prst="rect">
            <a:avLst/>
          </a:prstGeom>
          <a:noFill/>
          <a:ln>
            <a:noFill/>
          </a:ln>
        </p:spPr>
        <p:txBody>
          <a:bodyPr spcFirstLastPara="1" wrap="square" lIns="91425" tIns="45700" rIns="91425" bIns="45700" anchor="t" anchorCtr="0">
            <a:noAutofit/>
          </a:bodyPr>
          <a:lstStyle/>
          <a:p>
            <a:pPr marL="457200" lvl="0" indent="-381000" algn="l" rtl="0">
              <a:lnSpc>
                <a:spcPct val="115000"/>
              </a:lnSpc>
              <a:spcBef>
                <a:spcPts val="1000"/>
              </a:spcBef>
              <a:spcAft>
                <a:spcPts val="0"/>
              </a:spcAft>
              <a:buClr>
                <a:schemeClr val="accent3"/>
              </a:buClr>
              <a:buSzPts val="2400"/>
              <a:buFont typeface="Mulish"/>
              <a:buChar char="●"/>
            </a:pPr>
            <a:r>
              <a:rPr lang="en-CA" sz="2400">
                <a:solidFill>
                  <a:schemeClr val="dk1"/>
                </a:solidFill>
                <a:latin typeface="Mulish"/>
                <a:ea typeface="Mulish"/>
                <a:cs typeface="Mulish"/>
                <a:sym typeface="Mulish"/>
              </a:rPr>
              <a:t>Candidate syntax ( bottom and top )</a:t>
            </a:r>
            <a:endParaRPr sz="2400">
              <a:solidFill>
                <a:schemeClr val="dk1"/>
              </a:solidFill>
              <a:latin typeface="Mulish"/>
              <a:ea typeface="Mulish"/>
              <a:cs typeface="Mulish"/>
              <a:sym typeface="Mulish"/>
            </a:endParaRPr>
          </a:p>
          <a:p>
            <a:pPr marL="914400" lvl="1" indent="-381000" algn="l" rtl="0">
              <a:lnSpc>
                <a:spcPct val="115000"/>
              </a:lnSpc>
              <a:spcBef>
                <a:spcPts val="0"/>
              </a:spcBef>
              <a:spcAft>
                <a:spcPts val="0"/>
              </a:spcAft>
              <a:buClr>
                <a:srgbClr val="7F7F7F"/>
              </a:buClr>
              <a:buSzPts val="2400"/>
              <a:buFont typeface="Mulish"/>
              <a:buChar char="○"/>
            </a:pPr>
            <a:r>
              <a:rPr lang="en-CA" sz="2400">
                <a:solidFill>
                  <a:srgbClr val="7F7F7F"/>
                </a:solidFill>
                <a:latin typeface="Mulish"/>
                <a:ea typeface="Mulish"/>
                <a:cs typeface="Mulish"/>
                <a:sym typeface="Mulish"/>
              </a:rPr>
              <a:t>!&lt;    and   !&gt; </a:t>
            </a:r>
            <a:endParaRPr sz="2400">
              <a:solidFill>
                <a:srgbClr val="7F7F7F"/>
              </a:solidFill>
              <a:latin typeface="Mulish"/>
              <a:ea typeface="Mulish"/>
              <a:cs typeface="Mulish"/>
              <a:sym typeface="Mulish"/>
            </a:endParaRPr>
          </a:p>
          <a:p>
            <a:pPr marL="1371600" lvl="2" indent="-381000" algn="l" rtl="0">
              <a:lnSpc>
                <a:spcPct val="115000"/>
              </a:lnSpc>
              <a:spcBef>
                <a:spcPts val="0"/>
              </a:spcBef>
              <a:spcAft>
                <a:spcPts val="0"/>
              </a:spcAft>
              <a:buClr>
                <a:srgbClr val="7F7F7F"/>
              </a:buClr>
              <a:buSzPts val="2400"/>
              <a:buFont typeface="Mulish"/>
              <a:buChar char="■"/>
            </a:pPr>
            <a:r>
              <a:rPr lang="en-CA" sz="2400">
                <a:solidFill>
                  <a:srgbClr val="7F7F7F"/>
                </a:solidFill>
                <a:latin typeface="Mulish"/>
                <a:ea typeface="Mulish"/>
                <a:cs typeface="Mulish"/>
                <a:sym typeface="Mulish"/>
              </a:rPr>
              <a:t>!&lt; (&lt; |concept|), !&lt; (&gt; |concept|), !&lt; (^ |refset|)</a:t>
            </a:r>
            <a:endParaRPr sz="2400">
              <a:solidFill>
                <a:srgbClr val="7F7F7F"/>
              </a:solidFill>
              <a:latin typeface="Mulish"/>
              <a:ea typeface="Mulish"/>
              <a:cs typeface="Mulish"/>
              <a:sym typeface="Mulish"/>
            </a:endParaRPr>
          </a:p>
          <a:p>
            <a:pPr marL="914400" lvl="1" indent="-381000" algn="l" rtl="0">
              <a:lnSpc>
                <a:spcPct val="115000"/>
              </a:lnSpc>
              <a:spcBef>
                <a:spcPts val="0"/>
              </a:spcBef>
              <a:spcAft>
                <a:spcPts val="0"/>
              </a:spcAft>
              <a:buClr>
                <a:schemeClr val="accent3"/>
              </a:buClr>
              <a:buSzPts val="2400"/>
              <a:buFont typeface="Mulish"/>
              <a:buChar char="○"/>
            </a:pPr>
            <a:r>
              <a:rPr lang="en-CA" sz="2400" b="1">
                <a:solidFill>
                  <a:schemeClr val="dk1"/>
                </a:solidFill>
                <a:latin typeface="Mulish"/>
                <a:ea typeface="Mulish"/>
                <a:cs typeface="Mulish"/>
                <a:sym typeface="Mulish"/>
              </a:rPr>
              <a:t>!!&lt;   and   !!&gt; </a:t>
            </a:r>
            <a:endParaRPr sz="2400" b="1">
              <a:solidFill>
                <a:schemeClr val="dk1"/>
              </a:solidFill>
              <a:latin typeface="Mulish"/>
              <a:ea typeface="Mulish"/>
              <a:cs typeface="Mulish"/>
              <a:sym typeface="Mulish"/>
            </a:endParaRPr>
          </a:p>
          <a:p>
            <a:pPr marL="1371600" lvl="2" indent="-381000" algn="l" rtl="0">
              <a:lnSpc>
                <a:spcPct val="115000"/>
              </a:lnSpc>
              <a:spcBef>
                <a:spcPts val="0"/>
              </a:spcBef>
              <a:spcAft>
                <a:spcPts val="0"/>
              </a:spcAft>
              <a:buClr>
                <a:schemeClr val="accent3"/>
              </a:buClr>
              <a:buSzPts val="2400"/>
              <a:buFont typeface="Mulish"/>
              <a:buChar char="■"/>
            </a:pPr>
            <a:r>
              <a:rPr lang="en-CA" sz="2400" b="1">
                <a:solidFill>
                  <a:schemeClr val="dk1"/>
                </a:solidFill>
                <a:latin typeface="Mulish"/>
                <a:ea typeface="Mulish"/>
                <a:cs typeface="Mulish"/>
                <a:sym typeface="Mulish"/>
              </a:rPr>
              <a:t>!!&lt; (&lt; |concept|), !!&lt; (&gt; |concept|), !!&lt; (^ |refset|)</a:t>
            </a:r>
            <a:endParaRPr sz="2400" b="1">
              <a:solidFill>
                <a:schemeClr val="dk1"/>
              </a:solidFill>
              <a:latin typeface="Mulish"/>
              <a:ea typeface="Mulish"/>
              <a:cs typeface="Mulish"/>
              <a:sym typeface="Mulish"/>
            </a:endParaRPr>
          </a:p>
          <a:p>
            <a:pPr marL="914400" lvl="1" indent="-381000" algn="l" rtl="0">
              <a:lnSpc>
                <a:spcPct val="115000"/>
              </a:lnSpc>
              <a:spcBef>
                <a:spcPts val="0"/>
              </a:spcBef>
              <a:spcAft>
                <a:spcPts val="0"/>
              </a:spcAft>
              <a:buClr>
                <a:srgbClr val="7F7F7F"/>
              </a:buClr>
              <a:buSzPts val="2400"/>
              <a:buFont typeface="Mulish"/>
              <a:buChar char="○"/>
            </a:pPr>
            <a:r>
              <a:rPr lang="en-CA" sz="2400">
                <a:solidFill>
                  <a:srgbClr val="7F7F7F"/>
                </a:solidFill>
                <a:latin typeface="Mulish"/>
                <a:ea typeface="Mulish"/>
                <a:cs typeface="Mulish"/>
                <a:sym typeface="Mulish"/>
              </a:rPr>
              <a:t>&lt;!!  and  &gt;!!</a:t>
            </a:r>
            <a:endParaRPr sz="2400">
              <a:solidFill>
                <a:srgbClr val="7F7F7F"/>
              </a:solidFill>
              <a:latin typeface="Mulish"/>
              <a:ea typeface="Mulish"/>
              <a:cs typeface="Mulish"/>
              <a:sym typeface="Mulish"/>
            </a:endParaRPr>
          </a:p>
          <a:p>
            <a:pPr marL="1371600" lvl="2" indent="-381000" algn="l" rtl="0">
              <a:lnSpc>
                <a:spcPct val="115000"/>
              </a:lnSpc>
              <a:spcBef>
                <a:spcPts val="0"/>
              </a:spcBef>
              <a:spcAft>
                <a:spcPts val="0"/>
              </a:spcAft>
              <a:buClr>
                <a:srgbClr val="7F7F7F"/>
              </a:buClr>
              <a:buSzPts val="2400"/>
              <a:buFont typeface="Mulish"/>
              <a:buChar char="■"/>
            </a:pPr>
            <a:r>
              <a:rPr lang="en-CA" sz="2400">
                <a:solidFill>
                  <a:srgbClr val="7F7F7F"/>
                </a:solidFill>
                <a:latin typeface="Mulish"/>
                <a:ea typeface="Mulish"/>
                <a:cs typeface="Mulish"/>
                <a:sym typeface="Mulish"/>
              </a:rPr>
              <a:t>&lt;!! (&lt; |concept|), &lt;!! (&gt; |concept|), &lt;!! (^ |refset|)</a:t>
            </a:r>
            <a:endParaRPr sz="2400">
              <a:solidFill>
                <a:srgbClr val="7F7F7F"/>
              </a:solidFill>
              <a:latin typeface="Mulish"/>
              <a:ea typeface="Mulish"/>
              <a:cs typeface="Mulish"/>
              <a:sym typeface="Mulish"/>
            </a:endParaRPr>
          </a:p>
          <a:p>
            <a:pPr marL="914400" lvl="1" indent="-381000" algn="l" rtl="0">
              <a:lnSpc>
                <a:spcPct val="115000"/>
              </a:lnSpc>
              <a:spcBef>
                <a:spcPts val="0"/>
              </a:spcBef>
              <a:spcAft>
                <a:spcPts val="0"/>
              </a:spcAft>
              <a:buClr>
                <a:srgbClr val="7F7F7F"/>
              </a:buClr>
              <a:buSzPts val="2400"/>
              <a:buFont typeface="Mulish"/>
              <a:buChar char="○"/>
            </a:pPr>
            <a:r>
              <a:rPr lang="en-CA" sz="2400">
                <a:solidFill>
                  <a:srgbClr val="7F7F7F"/>
                </a:solidFill>
                <a:latin typeface="Mulish"/>
                <a:ea typeface="Mulish"/>
                <a:cs typeface="Mulish"/>
                <a:sym typeface="Mulish"/>
              </a:rPr>
              <a:t>leaf  and  root</a:t>
            </a:r>
            <a:endParaRPr sz="2400">
              <a:solidFill>
                <a:srgbClr val="7F7F7F"/>
              </a:solidFill>
              <a:latin typeface="Mulish"/>
              <a:ea typeface="Mulish"/>
              <a:cs typeface="Mulish"/>
              <a:sym typeface="Mulish"/>
            </a:endParaRPr>
          </a:p>
          <a:p>
            <a:pPr marL="1371600" lvl="2" indent="-381000" algn="l" rtl="0">
              <a:lnSpc>
                <a:spcPct val="115000"/>
              </a:lnSpc>
              <a:spcBef>
                <a:spcPts val="0"/>
              </a:spcBef>
              <a:spcAft>
                <a:spcPts val="0"/>
              </a:spcAft>
              <a:buClr>
                <a:srgbClr val="7F7F7F"/>
              </a:buClr>
              <a:buSzPts val="2400"/>
              <a:buFont typeface="Mulish"/>
              <a:buChar char="■"/>
            </a:pPr>
            <a:r>
              <a:rPr lang="en-CA" sz="2400">
                <a:solidFill>
                  <a:srgbClr val="7F7F7F"/>
                </a:solidFill>
                <a:latin typeface="Mulish"/>
                <a:ea typeface="Mulish"/>
                <a:cs typeface="Mulish"/>
                <a:sym typeface="Mulish"/>
              </a:rPr>
              <a:t>Leaf (&lt; |concept|)</a:t>
            </a:r>
            <a:endParaRPr sz="2400">
              <a:solidFill>
                <a:srgbClr val="7F7F7F"/>
              </a:solidFill>
              <a:latin typeface="Mulish"/>
              <a:ea typeface="Mulish"/>
              <a:cs typeface="Mulish"/>
              <a:sym typeface="Mulish"/>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pic>
        <p:nvPicPr>
          <p:cNvPr id="642" name="Google Shape;642;p38"/>
          <p:cNvPicPr preferRelativeResize="0"/>
          <p:nvPr/>
        </p:nvPicPr>
        <p:blipFill rotWithShape="1">
          <a:blip r:embed="rId3">
            <a:alphaModFix/>
          </a:blip>
          <a:srcRect t="-18435" b="22915"/>
          <a:stretch/>
        </p:blipFill>
        <p:spPr>
          <a:xfrm>
            <a:off x="0" y="-1424125"/>
            <a:ext cx="12192000" cy="7374075"/>
          </a:xfrm>
          <a:prstGeom prst="rect">
            <a:avLst/>
          </a:prstGeom>
          <a:noFill/>
          <a:ln>
            <a:noFill/>
          </a:ln>
        </p:spPr>
      </p:pic>
      <p:sp>
        <p:nvSpPr>
          <p:cNvPr id="643" name="Google Shape;643;p38"/>
          <p:cNvSpPr/>
          <p:nvPr/>
        </p:nvSpPr>
        <p:spPr>
          <a:xfrm>
            <a:off x="0" y="5816425"/>
            <a:ext cx="12192000" cy="133500"/>
          </a:xfrm>
          <a:prstGeom prst="rect">
            <a:avLst/>
          </a:pr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8"/>
          <p:cNvSpPr/>
          <p:nvPr/>
        </p:nvSpPr>
        <p:spPr>
          <a:xfrm>
            <a:off x="0" y="0"/>
            <a:ext cx="12192000" cy="5949900"/>
          </a:xfrm>
          <a:prstGeom prst="rect">
            <a:avLst/>
          </a:prstGeom>
          <a:solidFill>
            <a:srgbClr val="00A9E0">
              <a:alpha val="2440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8"/>
          <p:cNvSpPr/>
          <p:nvPr/>
        </p:nvSpPr>
        <p:spPr>
          <a:xfrm>
            <a:off x="5724600" y="1584675"/>
            <a:ext cx="6455700" cy="2598000"/>
          </a:xfrm>
          <a:prstGeom prst="roundRect">
            <a:avLst>
              <a:gd name="adj" fmla="val 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46" name="Google Shape;646;p38"/>
          <p:cNvCxnSpPr/>
          <p:nvPr/>
        </p:nvCxnSpPr>
        <p:spPr>
          <a:xfrm>
            <a:off x="8229299" y="2836597"/>
            <a:ext cx="742800" cy="0"/>
          </a:xfrm>
          <a:prstGeom prst="straightConnector1">
            <a:avLst/>
          </a:prstGeom>
          <a:noFill/>
          <a:ln w="50800" cap="flat" cmpd="sng">
            <a:solidFill>
              <a:schemeClr val="accent4"/>
            </a:solidFill>
            <a:prstDash val="solid"/>
            <a:miter lim="800000"/>
            <a:headEnd type="none" w="sm" len="sm"/>
            <a:tailEnd type="none" w="sm" len="sm"/>
          </a:ln>
        </p:spPr>
      </p:cxnSp>
      <p:sp>
        <p:nvSpPr>
          <p:cNvPr id="647" name="Google Shape;647;p38"/>
          <p:cNvSpPr txBox="1"/>
          <p:nvPr/>
        </p:nvSpPr>
        <p:spPr>
          <a:xfrm>
            <a:off x="8045549" y="2013089"/>
            <a:ext cx="4586400" cy="584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CA" sz="4800" b="0" i="0" u="none" strike="noStrike" cap="none">
                <a:solidFill>
                  <a:schemeClr val="accent1"/>
                </a:solidFill>
                <a:latin typeface="Mulish Light"/>
                <a:ea typeface="Mulish Light"/>
                <a:cs typeface="Mulish Light"/>
                <a:sym typeface="Mulish Light"/>
              </a:rPr>
              <a:t>Thank You</a:t>
            </a:r>
            <a:endParaRPr sz="4800" b="0" i="0" u="none" strike="noStrike" cap="none">
              <a:solidFill>
                <a:schemeClr val="accent1"/>
              </a:solidFill>
              <a:latin typeface="Mulish Light"/>
              <a:ea typeface="Mulish Light"/>
              <a:cs typeface="Mulish Light"/>
              <a:sym typeface="Mulish Light"/>
            </a:endParaRPr>
          </a:p>
        </p:txBody>
      </p:sp>
      <p:pic>
        <p:nvPicPr>
          <p:cNvPr id="648" name="Google Shape;648;p38"/>
          <p:cNvPicPr preferRelativeResize="0"/>
          <p:nvPr/>
        </p:nvPicPr>
        <p:blipFill rotWithShape="1">
          <a:blip r:embed="rId4">
            <a:alphaModFix/>
          </a:blip>
          <a:srcRect/>
          <a:stretch/>
        </p:blipFill>
        <p:spPr>
          <a:xfrm>
            <a:off x="6148946" y="2007184"/>
            <a:ext cx="1749925" cy="1774236"/>
          </a:xfrm>
          <a:prstGeom prst="rect">
            <a:avLst/>
          </a:prstGeom>
          <a:noFill/>
          <a:ln>
            <a:noFill/>
          </a:ln>
        </p:spPr>
      </p:pic>
      <p:sp>
        <p:nvSpPr>
          <p:cNvPr id="649" name="Google Shape;649;p38"/>
          <p:cNvSpPr txBox="1"/>
          <p:nvPr/>
        </p:nvSpPr>
        <p:spPr>
          <a:xfrm>
            <a:off x="8086650" y="3167401"/>
            <a:ext cx="3885900" cy="648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CA" sz="1900">
                <a:solidFill>
                  <a:schemeClr val="accent1"/>
                </a:solidFill>
                <a:latin typeface="Mulish Light"/>
                <a:ea typeface="Mulish Light"/>
                <a:cs typeface="Mulish Light"/>
                <a:sym typeface="Mulish Light"/>
              </a:rPr>
              <a:t>Contact: lbi@snomed.org</a:t>
            </a:r>
            <a:endParaRPr sz="1900" b="0" i="0" u="none" strike="noStrike" cap="none">
              <a:solidFill>
                <a:schemeClr val="accent1"/>
              </a:solidFill>
              <a:latin typeface="Mulish Light"/>
              <a:ea typeface="Mulish Light"/>
              <a:cs typeface="Mulish Light"/>
              <a:sym typeface="Mulish Ligh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pic>
        <p:nvPicPr>
          <p:cNvPr id="140" name="Google Shape;140;p21" descr="A picture containing outdoor, water&#10;&#10;Description automatically generated"/>
          <p:cNvPicPr preferRelativeResize="0">
            <a:picLocks noGrp="1"/>
          </p:cNvPicPr>
          <p:nvPr>
            <p:ph type="pic" idx="2"/>
          </p:nvPr>
        </p:nvPicPr>
        <p:blipFill rotWithShape="1">
          <a:blip r:embed="rId3">
            <a:alphaModFix/>
          </a:blip>
          <a:srcRect l="40956" r="40956"/>
          <a:stretch/>
        </p:blipFill>
        <p:spPr>
          <a:xfrm>
            <a:off x="129088" y="0"/>
            <a:ext cx="2205322" cy="6858000"/>
          </a:xfrm>
          <a:prstGeom prst="rect">
            <a:avLst/>
          </a:prstGeom>
          <a:solidFill>
            <a:schemeClr val="lt2"/>
          </a:solidFill>
          <a:ln>
            <a:noFill/>
          </a:ln>
        </p:spPr>
      </p:pic>
      <p:sp>
        <p:nvSpPr>
          <p:cNvPr id="141" name="Google Shape;141;p21"/>
          <p:cNvSpPr txBox="1">
            <a:spLocks noGrp="1"/>
          </p:cNvSpPr>
          <p:nvPr>
            <p:ph type="body" idx="1"/>
          </p:nvPr>
        </p:nvSpPr>
        <p:spPr>
          <a:xfrm>
            <a:off x="2653626" y="360000"/>
            <a:ext cx="8169600" cy="535500"/>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1"/>
              </a:buClr>
              <a:buSzPts val="3200"/>
              <a:buNone/>
            </a:pPr>
            <a:r>
              <a:rPr lang="en-CA"/>
              <a:t>Agenda</a:t>
            </a:r>
            <a:endParaRPr/>
          </a:p>
        </p:txBody>
      </p:sp>
      <p:sp>
        <p:nvSpPr>
          <p:cNvPr id="142" name="Google Shape;142;p21"/>
          <p:cNvSpPr txBox="1">
            <a:spLocks noGrp="1"/>
          </p:cNvSpPr>
          <p:nvPr>
            <p:ph type="body" idx="3"/>
          </p:nvPr>
        </p:nvSpPr>
        <p:spPr>
          <a:xfrm>
            <a:off x="3014700" y="1200775"/>
            <a:ext cx="8559600" cy="5297100"/>
          </a:xfrm>
          <a:prstGeom prst="rect">
            <a:avLst/>
          </a:prstGeom>
          <a:noFill/>
          <a:ln>
            <a:noFill/>
          </a:ln>
        </p:spPr>
        <p:txBody>
          <a:bodyPr spcFirstLastPara="1" wrap="square" lIns="91425" tIns="45700" rIns="91425" bIns="45700" anchor="t" anchorCtr="0">
            <a:normAutofit/>
          </a:bodyPr>
          <a:lstStyle/>
          <a:p>
            <a:pPr marL="457200" lvl="0" indent="-393700" algn="l" rtl="0">
              <a:lnSpc>
                <a:spcPct val="150000"/>
              </a:lnSpc>
              <a:spcBef>
                <a:spcPts val="0"/>
              </a:spcBef>
              <a:spcAft>
                <a:spcPts val="0"/>
              </a:spcAft>
              <a:buClr>
                <a:srgbClr val="6FA8DC"/>
              </a:buClr>
              <a:buSzPts val="2600"/>
              <a:buChar char="●"/>
            </a:pPr>
            <a:r>
              <a:rPr lang="en-CA" sz="2600" dirty="0"/>
              <a:t>Welcome and introductions</a:t>
            </a:r>
            <a:endParaRPr sz="2600" dirty="0"/>
          </a:p>
          <a:p>
            <a:pPr marL="457200" lvl="0" indent="-393700" algn="l" rtl="0">
              <a:lnSpc>
                <a:spcPct val="150000"/>
              </a:lnSpc>
              <a:spcBef>
                <a:spcPts val="0"/>
              </a:spcBef>
              <a:spcAft>
                <a:spcPts val="0"/>
              </a:spcAft>
              <a:buClr>
                <a:srgbClr val="6FA8DC"/>
              </a:buClr>
              <a:buSzPts val="2600"/>
              <a:buChar char="●"/>
            </a:pPr>
            <a:r>
              <a:rPr lang="en-CA" sz="2600" dirty="0" err="1"/>
              <a:t>Postcoordination</a:t>
            </a:r>
            <a:r>
              <a:rPr lang="en-CA" sz="2600" dirty="0"/>
              <a:t> </a:t>
            </a:r>
            <a:endParaRPr sz="2600" dirty="0"/>
          </a:p>
          <a:p>
            <a:pPr marL="914400" lvl="1" indent="-393700" algn="l" rtl="0">
              <a:lnSpc>
                <a:spcPct val="150000"/>
              </a:lnSpc>
              <a:spcBef>
                <a:spcPts val="0"/>
              </a:spcBef>
              <a:spcAft>
                <a:spcPts val="0"/>
              </a:spcAft>
              <a:buSzPts val="2600"/>
              <a:buChar char="○"/>
            </a:pPr>
            <a:r>
              <a:rPr lang="en-CA" sz="2600" dirty="0"/>
              <a:t>Background</a:t>
            </a:r>
            <a:endParaRPr sz="2600" dirty="0"/>
          </a:p>
          <a:p>
            <a:pPr marL="914400" lvl="1" indent="-393700" algn="l" rtl="0">
              <a:lnSpc>
                <a:spcPct val="150000"/>
              </a:lnSpc>
              <a:spcBef>
                <a:spcPts val="0"/>
              </a:spcBef>
              <a:spcAft>
                <a:spcPts val="0"/>
              </a:spcAft>
              <a:buSzPts val="2600"/>
              <a:buChar char="○"/>
            </a:pPr>
            <a:r>
              <a:rPr lang="en-CA" sz="2600" dirty="0"/>
              <a:t>Profile levels</a:t>
            </a:r>
            <a:endParaRPr sz="2400" i="1" dirty="0">
              <a:solidFill>
                <a:srgbClr val="7F7F7F"/>
              </a:solidFill>
            </a:endParaRPr>
          </a:p>
          <a:p>
            <a:pPr marL="63500" lvl="0" indent="0" algn="l" rtl="0">
              <a:lnSpc>
                <a:spcPct val="150000"/>
              </a:lnSpc>
              <a:spcBef>
                <a:spcPts val="0"/>
              </a:spcBef>
              <a:spcAft>
                <a:spcPts val="0"/>
              </a:spcAft>
              <a:buClr>
                <a:srgbClr val="6FA8DC"/>
              </a:buClr>
              <a:buSzPts val="2600"/>
              <a:buNone/>
            </a:pPr>
            <a:endParaRPr lang="en-CA" sz="2600" b="1" dirty="0"/>
          </a:p>
          <a:p>
            <a:pPr marL="63500" lvl="0" indent="0" algn="l" rtl="0">
              <a:lnSpc>
                <a:spcPct val="150000"/>
              </a:lnSpc>
              <a:spcBef>
                <a:spcPts val="0"/>
              </a:spcBef>
              <a:spcAft>
                <a:spcPts val="0"/>
              </a:spcAft>
              <a:buClr>
                <a:srgbClr val="6FA8DC"/>
              </a:buClr>
              <a:buSzPts val="2600"/>
              <a:buNone/>
            </a:pPr>
            <a:r>
              <a:rPr lang="en-CA" sz="2600" b="1" dirty="0"/>
              <a:t>Next meeting</a:t>
            </a:r>
          </a:p>
          <a:p>
            <a:pPr marL="457200" lvl="0" indent="-393700" algn="l" rtl="0">
              <a:lnSpc>
                <a:spcPct val="150000"/>
              </a:lnSpc>
              <a:spcBef>
                <a:spcPts val="0"/>
              </a:spcBef>
              <a:spcAft>
                <a:spcPts val="0"/>
              </a:spcAft>
              <a:buClr>
                <a:srgbClr val="6FA8DC"/>
              </a:buClr>
              <a:buSzPts val="2600"/>
              <a:buChar char="●"/>
            </a:pPr>
            <a:r>
              <a:rPr lang="en-CA" sz="2600" dirty="0"/>
              <a:t>URI specification updates</a:t>
            </a:r>
            <a:endParaRPr sz="2600" dirty="0"/>
          </a:p>
          <a:p>
            <a:pPr marL="457200" lvl="0" indent="-393700" algn="l" rtl="0">
              <a:lnSpc>
                <a:spcPct val="150000"/>
              </a:lnSpc>
              <a:spcBef>
                <a:spcPts val="0"/>
              </a:spcBef>
              <a:spcAft>
                <a:spcPts val="0"/>
              </a:spcAft>
              <a:buClr>
                <a:srgbClr val="6FA8DC"/>
              </a:buClr>
              <a:buSzPts val="2600"/>
              <a:buChar char="●"/>
            </a:pPr>
            <a:r>
              <a:rPr lang="en-CA" sz="2600" dirty="0"/>
              <a:t>ECL v2.2 feature proposal</a:t>
            </a:r>
            <a:endParaRPr sz="2600" dirty="0"/>
          </a:p>
          <a:p>
            <a:pPr marL="0" marR="0" lvl="0" indent="0" algn="l" rtl="0">
              <a:lnSpc>
                <a:spcPct val="150000"/>
              </a:lnSpc>
              <a:spcBef>
                <a:spcPts val="0"/>
              </a:spcBef>
              <a:spcAft>
                <a:spcPts val="0"/>
              </a:spcAft>
              <a:buNone/>
            </a:pPr>
            <a:endParaRPr sz="2600" dirty="0"/>
          </a:p>
        </p:txBody>
      </p:sp>
      <p:pic>
        <p:nvPicPr>
          <p:cNvPr id="143" name="Google Shape;143;p21"/>
          <p:cNvPicPr preferRelativeResize="0"/>
          <p:nvPr/>
        </p:nvPicPr>
        <p:blipFill rotWithShape="1">
          <a:blip r:embed="rId4">
            <a:alphaModFix/>
          </a:blip>
          <a:srcRect r="81712"/>
          <a:stretch/>
        </p:blipFill>
        <p:spPr>
          <a:xfrm>
            <a:off x="129100" y="0"/>
            <a:ext cx="2205301" cy="68579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2"/>
          <p:cNvSpPr/>
          <p:nvPr/>
        </p:nvSpPr>
        <p:spPr>
          <a:xfrm>
            <a:off x="928837" y="1312900"/>
            <a:ext cx="9123300" cy="46266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150" name="Google Shape;150;p22"/>
          <p:cNvSpPr/>
          <p:nvPr/>
        </p:nvSpPr>
        <p:spPr>
          <a:xfrm>
            <a:off x="914400" y="1312900"/>
            <a:ext cx="158700" cy="46266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151" name="Google Shape;151;p22"/>
          <p:cNvSpPr/>
          <p:nvPr/>
        </p:nvSpPr>
        <p:spPr>
          <a:xfrm>
            <a:off x="1575475" y="1847000"/>
            <a:ext cx="7892700" cy="3651900"/>
          </a:xfrm>
          <a:prstGeom prst="rect">
            <a:avLst/>
          </a:prstGeom>
          <a:noFill/>
          <a:ln>
            <a:noFill/>
          </a:ln>
        </p:spPr>
        <p:txBody>
          <a:bodyPr spcFirstLastPara="1" wrap="square" lIns="0" tIns="45700" rIns="0" bIns="45700" anchor="t" anchorCtr="0">
            <a:noAutofit/>
          </a:bodyPr>
          <a:lstStyle/>
          <a:p>
            <a:pPr marL="457200" lvl="0" indent="-342900" algn="l" rtl="0">
              <a:lnSpc>
                <a:spcPct val="150000"/>
              </a:lnSpc>
              <a:spcBef>
                <a:spcPts val="0"/>
              </a:spcBef>
              <a:spcAft>
                <a:spcPts val="0"/>
              </a:spcAft>
              <a:buClr>
                <a:schemeClr val="accent4"/>
              </a:buClr>
              <a:buSzPts val="1800"/>
              <a:buFont typeface="Trebuchet MS"/>
              <a:buAutoNum type="arabicPeriod"/>
            </a:pPr>
            <a:r>
              <a:rPr lang="en-CA" sz="1800">
                <a:solidFill>
                  <a:srgbClr val="3F3F3F"/>
                </a:solidFill>
                <a:latin typeface="Trebuchet MS"/>
                <a:ea typeface="Trebuchet MS"/>
                <a:cs typeface="Trebuchet MS"/>
                <a:sym typeface="Trebuchet MS"/>
              </a:rPr>
              <a:t>Published reference set of composable concepts</a:t>
            </a:r>
            <a:endParaRPr sz="1800">
              <a:solidFill>
                <a:srgbClr val="3F3F3F"/>
              </a:solidFill>
              <a:latin typeface="Trebuchet MS"/>
              <a:ea typeface="Trebuchet MS"/>
              <a:cs typeface="Trebuchet MS"/>
              <a:sym typeface="Trebuchet MS"/>
            </a:endParaRPr>
          </a:p>
          <a:p>
            <a:pPr marL="914400" lvl="1" indent="-342900" algn="l" rtl="0">
              <a:lnSpc>
                <a:spcPct val="150000"/>
              </a:lnSpc>
              <a:spcBef>
                <a:spcPts val="0"/>
              </a:spcBef>
              <a:spcAft>
                <a:spcPts val="0"/>
              </a:spcAft>
              <a:buClr>
                <a:schemeClr val="accent4"/>
              </a:buClr>
              <a:buSzPts val="1800"/>
              <a:buFont typeface="Trebuchet MS"/>
              <a:buChar char="○"/>
            </a:pPr>
            <a:r>
              <a:rPr lang="en-CA" sz="1800">
                <a:solidFill>
                  <a:srgbClr val="3F3F3F"/>
                </a:solidFill>
                <a:latin typeface="Trebuchet MS"/>
                <a:ea typeface="Trebuchet MS"/>
                <a:cs typeface="Trebuchet MS"/>
                <a:sym typeface="Trebuchet MS"/>
              </a:rPr>
              <a:t>Dentistry and odontogram</a:t>
            </a:r>
            <a:endParaRPr sz="1800">
              <a:solidFill>
                <a:srgbClr val="3F3F3F"/>
              </a:solidFill>
              <a:latin typeface="Trebuchet MS"/>
              <a:ea typeface="Trebuchet MS"/>
              <a:cs typeface="Trebuchet MS"/>
              <a:sym typeface="Trebuchet MS"/>
            </a:endParaRPr>
          </a:p>
          <a:p>
            <a:pPr marL="457200" lvl="0" indent="-342900" algn="l" rtl="0">
              <a:lnSpc>
                <a:spcPct val="150000"/>
              </a:lnSpc>
              <a:spcBef>
                <a:spcPts val="0"/>
              </a:spcBef>
              <a:spcAft>
                <a:spcPts val="0"/>
              </a:spcAft>
              <a:buClr>
                <a:schemeClr val="accent4"/>
              </a:buClr>
              <a:buSzPts val="1800"/>
              <a:buFont typeface="Trebuchet MS"/>
              <a:buAutoNum type="arabicPeriod"/>
            </a:pPr>
            <a:r>
              <a:rPr lang="en-CA" sz="1800">
                <a:solidFill>
                  <a:srgbClr val="3F3F3F"/>
                </a:solidFill>
                <a:latin typeface="Trebuchet MS"/>
                <a:ea typeface="Trebuchet MS"/>
                <a:cs typeface="Trebuchet MS"/>
                <a:sym typeface="Trebuchet MS"/>
              </a:rPr>
              <a:t>Terminology binding</a:t>
            </a:r>
            <a:endParaRPr sz="1800">
              <a:solidFill>
                <a:srgbClr val="3F3F3F"/>
              </a:solidFill>
              <a:latin typeface="Trebuchet MS"/>
              <a:ea typeface="Trebuchet MS"/>
              <a:cs typeface="Trebuchet MS"/>
              <a:sym typeface="Trebuchet MS"/>
            </a:endParaRPr>
          </a:p>
          <a:p>
            <a:pPr marL="914400" lvl="1" indent="-342900" algn="l" rtl="0">
              <a:lnSpc>
                <a:spcPct val="150000"/>
              </a:lnSpc>
              <a:spcBef>
                <a:spcPts val="0"/>
              </a:spcBef>
              <a:spcAft>
                <a:spcPts val="0"/>
              </a:spcAft>
              <a:buClr>
                <a:schemeClr val="accent4"/>
              </a:buClr>
              <a:buSzPts val="1800"/>
              <a:buFont typeface="Trebuchet MS"/>
              <a:buChar char="○"/>
            </a:pPr>
            <a:r>
              <a:rPr lang="en-CA" sz="1800">
                <a:solidFill>
                  <a:srgbClr val="3F3F3F"/>
                </a:solidFill>
                <a:latin typeface="Trebuchet MS"/>
                <a:ea typeface="Trebuchet MS"/>
                <a:cs typeface="Trebuchet MS"/>
                <a:sym typeface="Trebuchet MS"/>
              </a:rPr>
              <a:t>Multiple fields on form may need to be combined for exchange </a:t>
            </a:r>
            <a:br>
              <a:rPr lang="en-CA" sz="1800">
                <a:solidFill>
                  <a:srgbClr val="3F3F3F"/>
                </a:solidFill>
                <a:latin typeface="Trebuchet MS"/>
                <a:ea typeface="Trebuchet MS"/>
                <a:cs typeface="Trebuchet MS"/>
                <a:sym typeface="Trebuchet MS"/>
              </a:rPr>
            </a:br>
            <a:r>
              <a:rPr lang="en-CA" sz="1800">
                <a:solidFill>
                  <a:srgbClr val="3F3F3F"/>
                </a:solidFill>
                <a:latin typeface="Trebuchet MS"/>
                <a:ea typeface="Trebuchet MS"/>
                <a:cs typeface="Trebuchet MS"/>
                <a:sym typeface="Trebuchet MS"/>
              </a:rPr>
              <a:t>or semantic interoperability (e.g. Procedure + Laterality)</a:t>
            </a:r>
            <a:endParaRPr sz="1800">
              <a:solidFill>
                <a:srgbClr val="3F3F3F"/>
              </a:solidFill>
              <a:latin typeface="Trebuchet MS"/>
              <a:ea typeface="Trebuchet MS"/>
              <a:cs typeface="Trebuchet MS"/>
              <a:sym typeface="Trebuchet MS"/>
            </a:endParaRPr>
          </a:p>
          <a:p>
            <a:pPr marL="457200" lvl="0" indent="-342900" algn="l" rtl="0">
              <a:lnSpc>
                <a:spcPct val="150000"/>
              </a:lnSpc>
              <a:spcBef>
                <a:spcPts val="0"/>
              </a:spcBef>
              <a:spcAft>
                <a:spcPts val="0"/>
              </a:spcAft>
              <a:buClr>
                <a:schemeClr val="accent4"/>
              </a:buClr>
              <a:buSzPts val="1800"/>
              <a:buFont typeface="Trebuchet MS"/>
              <a:buAutoNum type="arabicPeriod"/>
            </a:pPr>
            <a:r>
              <a:rPr lang="en-CA" sz="1800">
                <a:solidFill>
                  <a:srgbClr val="3F3F3F"/>
                </a:solidFill>
                <a:latin typeface="Trebuchet MS"/>
                <a:ea typeface="Trebuchet MS"/>
                <a:cs typeface="Trebuchet MS"/>
                <a:sym typeface="Trebuchet MS"/>
              </a:rPr>
              <a:t>Mapping</a:t>
            </a:r>
            <a:endParaRPr sz="1800">
              <a:solidFill>
                <a:srgbClr val="3F3F3F"/>
              </a:solidFill>
              <a:latin typeface="Trebuchet MS"/>
              <a:ea typeface="Trebuchet MS"/>
              <a:cs typeface="Trebuchet MS"/>
              <a:sym typeface="Trebuchet MS"/>
            </a:endParaRPr>
          </a:p>
          <a:p>
            <a:pPr marL="914400" lvl="1" indent="-342900" algn="l" rtl="0">
              <a:lnSpc>
                <a:spcPct val="150000"/>
              </a:lnSpc>
              <a:spcBef>
                <a:spcPts val="0"/>
              </a:spcBef>
              <a:spcAft>
                <a:spcPts val="0"/>
              </a:spcAft>
              <a:buClr>
                <a:schemeClr val="accent4"/>
              </a:buClr>
              <a:buSzPts val="1800"/>
              <a:buFont typeface="Trebuchet MS"/>
              <a:buChar char="○"/>
            </a:pPr>
            <a:r>
              <a:rPr lang="en-CA" sz="1800">
                <a:solidFill>
                  <a:srgbClr val="3F3F3F"/>
                </a:solidFill>
                <a:latin typeface="Trebuchet MS"/>
                <a:ea typeface="Trebuchet MS"/>
                <a:cs typeface="Trebuchet MS"/>
                <a:sym typeface="Trebuchet MS"/>
              </a:rPr>
              <a:t>User interface terms mapped to SNOMED CT</a:t>
            </a:r>
            <a:endParaRPr sz="1800">
              <a:solidFill>
                <a:srgbClr val="3F3F3F"/>
              </a:solidFill>
              <a:latin typeface="Trebuchet MS"/>
              <a:ea typeface="Trebuchet MS"/>
              <a:cs typeface="Trebuchet MS"/>
              <a:sym typeface="Trebuchet MS"/>
            </a:endParaRPr>
          </a:p>
          <a:p>
            <a:pPr marL="457200" lvl="0" indent="-342900" algn="l" rtl="0">
              <a:lnSpc>
                <a:spcPct val="150000"/>
              </a:lnSpc>
              <a:spcBef>
                <a:spcPts val="0"/>
              </a:spcBef>
              <a:spcAft>
                <a:spcPts val="0"/>
              </a:spcAft>
              <a:buClr>
                <a:schemeClr val="accent4"/>
              </a:buClr>
              <a:buSzPts val="1800"/>
              <a:buFont typeface="Trebuchet MS"/>
              <a:buAutoNum type="arabicPeriod"/>
            </a:pPr>
            <a:r>
              <a:rPr lang="en-CA" sz="1800">
                <a:solidFill>
                  <a:srgbClr val="3F3F3F"/>
                </a:solidFill>
                <a:latin typeface="Trebuchet MS"/>
                <a:ea typeface="Trebuchet MS"/>
                <a:cs typeface="Trebuchet MS"/>
                <a:sym typeface="Trebuchet MS"/>
              </a:rPr>
              <a:t>Natural Language Processing</a:t>
            </a:r>
            <a:endParaRPr sz="1800">
              <a:solidFill>
                <a:srgbClr val="3F3F3F"/>
              </a:solidFill>
              <a:latin typeface="Trebuchet MS"/>
              <a:ea typeface="Trebuchet MS"/>
              <a:cs typeface="Trebuchet MS"/>
              <a:sym typeface="Trebuchet MS"/>
            </a:endParaRPr>
          </a:p>
          <a:p>
            <a:pPr marL="914400" lvl="1" indent="-342900" algn="l" rtl="0">
              <a:lnSpc>
                <a:spcPct val="150000"/>
              </a:lnSpc>
              <a:spcBef>
                <a:spcPts val="0"/>
              </a:spcBef>
              <a:spcAft>
                <a:spcPts val="0"/>
              </a:spcAft>
              <a:buClr>
                <a:schemeClr val="accent4"/>
              </a:buClr>
              <a:buSzPts val="1800"/>
              <a:buFont typeface="Trebuchet MS"/>
              <a:buChar char="○"/>
            </a:pPr>
            <a:r>
              <a:rPr lang="en-CA" sz="1800">
                <a:solidFill>
                  <a:srgbClr val="3F3F3F"/>
                </a:solidFill>
                <a:latin typeface="Trebuchet MS"/>
                <a:ea typeface="Trebuchet MS"/>
                <a:cs typeface="Trebuchet MS"/>
                <a:sym typeface="Trebuchet MS"/>
              </a:rPr>
              <a:t>Free text to SNOMED CT encoding</a:t>
            </a:r>
            <a:endParaRPr sz="1800">
              <a:solidFill>
                <a:srgbClr val="3F3F3F"/>
              </a:solidFill>
              <a:latin typeface="Trebuchet MS"/>
              <a:ea typeface="Trebuchet MS"/>
              <a:cs typeface="Trebuchet MS"/>
              <a:sym typeface="Trebuchet MS"/>
            </a:endParaRPr>
          </a:p>
          <a:p>
            <a:pPr marL="0" marR="0" lvl="0" indent="0" algn="l" rtl="0">
              <a:lnSpc>
                <a:spcPct val="150000"/>
              </a:lnSpc>
              <a:spcBef>
                <a:spcPts val="0"/>
              </a:spcBef>
              <a:spcAft>
                <a:spcPts val="0"/>
              </a:spcAft>
              <a:buClr>
                <a:srgbClr val="000000"/>
              </a:buClr>
              <a:buSzPts val="1800"/>
              <a:buFont typeface="Arial"/>
              <a:buNone/>
            </a:pPr>
            <a:endParaRPr sz="1800">
              <a:solidFill>
                <a:srgbClr val="3F3F3F"/>
              </a:solidFill>
              <a:latin typeface="Trebuchet MS"/>
              <a:ea typeface="Trebuchet MS"/>
              <a:cs typeface="Trebuchet MS"/>
              <a:sym typeface="Trebuchet MS"/>
            </a:endParaRPr>
          </a:p>
        </p:txBody>
      </p:sp>
      <p:sp>
        <p:nvSpPr>
          <p:cNvPr id="152" name="Google Shape;152;p22"/>
          <p:cNvSpPr txBox="1"/>
          <p:nvPr/>
        </p:nvSpPr>
        <p:spPr>
          <a:xfrm>
            <a:off x="331625" y="115675"/>
            <a:ext cx="10312800" cy="912300"/>
          </a:xfrm>
          <a:prstGeom prst="rect">
            <a:avLst/>
          </a:prstGeom>
          <a:noFill/>
          <a:ln>
            <a:noFill/>
          </a:ln>
        </p:spPr>
        <p:txBody>
          <a:bodyPr spcFirstLastPara="1" wrap="square" lIns="216000" tIns="216000" rIns="216000" bIns="45700" anchor="ctr" anchorCtr="0">
            <a:noAutofit/>
          </a:bodyPr>
          <a:lstStyle/>
          <a:p>
            <a:pPr marL="0" lvl="0" indent="0" algn="ctr" rtl="0">
              <a:spcBef>
                <a:spcPts val="0"/>
              </a:spcBef>
              <a:spcAft>
                <a:spcPts val="0"/>
              </a:spcAft>
              <a:buNone/>
            </a:pPr>
            <a:r>
              <a:rPr lang="en-CA" sz="3600" b="1">
                <a:solidFill>
                  <a:srgbClr val="FFFFFF"/>
                </a:solidFill>
                <a:latin typeface="Calibri"/>
                <a:ea typeface="Calibri"/>
                <a:cs typeface="Calibri"/>
                <a:sym typeface="Calibri"/>
              </a:rPr>
              <a:t>Postcoordination Use Cases</a:t>
            </a:r>
            <a:endParaRPr sz="3600">
              <a:solidFill>
                <a:srgbClr val="FFFFFF"/>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pic>
        <p:nvPicPr>
          <p:cNvPr id="157" name="Google Shape;157;p23"/>
          <p:cNvPicPr preferRelativeResize="0"/>
          <p:nvPr/>
        </p:nvPicPr>
        <p:blipFill>
          <a:blip r:embed="rId3">
            <a:alphaModFix/>
          </a:blip>
          <a:stretch>
            <a:fillRect/>
          </a:stretch>
        </p:blipFill>
        <p:spPr>
          <a:xfrm>
            <a:off x="114300" y="729875"/>
            <a:ext cx="4096601" cy="4089774"/>
          </a:xfrm>
          <a:prstGeom prst="rect">
            <a:avLst/>
          </a:prstGeom>
          <a:noFill/>
          <a:ln>
            <a:noFill/>
          </a:ln>
        </p:spPr>
      </p:pic>
      <p:sp>
        <p:nvSpPr>
          <p:cNvPr id="158" name="Google Shape;158;p23"/>
          <p:cNvSpPr txBox="1">
            <a:spLocks noGrp="1"/>
          </p:cNvSpPr>
          <p:nvPr>
            <p:ph type="ctrTitle"/>
          </p:nvPr>
        </p:nvSpPr>
        <p:spPr>
          <a:xfrm>
            <a:off x="435300" y="365750"/>
            <a:ext cx="7443900" cy="569400"/>
          </a:xfrm>
          <a:prstGeom prst="rect">
            <a:avLst/>
          </a:prstGeom>
          <a:noFill/>
          <a:ln>
            <a:noFill/>
          </a:ln>
        </p:spPr>
        <p:txBody>
          <a:bodyPr spcFirstLastPara="1" wrap="square" lIns="91425" tIns="0" rIns="91425" bIns="0" anchor="t" anchorCtr="0">
            <a:spAutoFit/>
          </a:bodyPr>
          <a:lstStyle/>
          <a:p>
            <a:pPr marL="0" lvl="0" indent="0" algn="l" rtl="0">
              <a:spcBef>
                <a:spcPts val="0"/>
              </a:spcBef>
              <a:spcAft>
                <a:spcPts val="0"/>
              </a:spcAft>
              <a:buNone/>
            </a:pPr>
            <a:r>
              <a:rPr lang="en-CA" sz="3700"/>
              <a:t>Why is Transformation Needed?</a:t>
            </a:r>
            <a:endParaRPr/>
          </a:p>
        </p:txBody>
      </p:sp>
      <p:grpSp>
        <p:nvGrpSpPr>
          <p:cNvPr id="159" name="Google Shape;159;p23"/>
          <p:cNvGrpSpPr/>
          <p:nvPr/>
        </p:nvGrpSpPr>
        <p:grpSpPr>
          <a:xfrm>
            <a:off x="888029" y="2560500"/>
            <a:ext cx="2442122" cy="523200"/>
            <a:chOff x="7797874" y="1476150"/>
            <a:chExt cx="3256162" cy="523200"/>
          </a:xfrm>
        </p:grpSpPr>
        <p:sp>
          <p:nvSpPr>
            <p:cNvPr id="160" name="Google Shape;160;p23"/>
            <p:cNvSpPr/>
            <p:nvPr/>
          </p:nvSpPr>
          <p:spPr>
            <a:xfrm>
              <a:off x="8729636" y="1528350"/>
              <a:ext cx="2324400" cy="418800"/>
            </a:xfrm>
            <a:prstGeom prst="rect">
              <a:avLst/>
            </a:prstGeom>
            <a:solidFill>
              <a:srgbClr val="FFFFFF"/>
            </a:solidFill>
            <a:ln w="9525" cap="flat" cmpd="sng">
              <a:solidFill>
                <a:srgbClr val="666666"/>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r>
                <a:rPr lang="en-CA" sz="1500" b="1"/>
                <a:t>Left shoulder</a:t>
              </a:r>
              <a:endParaRPr sz="1500" b="1"/>
            </a:p>
          </p:txBody>
        </p:sp>
        <p:sp>
          <p:nvSpPr>
            <p:cNvPr id="161" name="Google Shape;161;p23"/>
            <p:cNvSpPr txBox="1"/>
            <p:nvPr/>
          </p:nvSpPr>
          <p:spPr>
            <a:xfrm>
              <a:off x="7797874" y="1476150"/>
              <a:ext cx="914400" cy="523200"/>
            </a:xfrm>
            <a:prstGeom prst="rect">
              <a:avLst/>
            </a:prstGeom>
            <a:noFill/>
            <a:ln>
              <a:noFill/>
            </a:ln>
          </p:spPr>
          <p:txBody>
            <a:bodyPr spcFirstLastPara="1" wrap="square" lIns="121900" tIns="121900" rIns="121900" bIns="121900" anchor="t" anchorCtr="0">
              <a:spAutoFit/>
            </a:bodyPr>
            <a:lstStyle/>
            <a:p>
              <a:pPr marL="0" lvl="0" indent="0" algn="r" rtl="0">
                <a:spcBef>
                  <a:spcPts val="0"/>
                </a:spcBef>
                <a:spcAft>
                  <a:spcPts val="0"/>
                </a:spcAft>
                <a:buNone/>
              </a:pPr>
              <a:r>
                <a:rPr lang="en-CA" sz="1800">
                  <a:latin typeface="Calibri"/>
                  <a:ea typeface="Calibri"/>
                  <a:cs typeface="Calibri"/>
                  <a:sym typeface="Calibri"/>
                </a:rPr>
                <a:t>Site</a:t>
              </a:r>
              <a:r>
                <a:rPr lang="en-CA" sz="1700">
                  <a:latin typeface="Calibri"/>
                  <a:ea typeface="Calibri"/>
                  <a:cs typeface="Calibri"/>
                  <a:sym typeface="Calibri"/>
                </a:rPr>
                <a:t>:</a:t>
              </a:r>
              <a:endParaRPr sz="1700">
                <a:latin typeface="Calibri"/>
                <a:ea typeface="Calibri"/>
                <a:cs typeface="Calibri"/>
                <a:sym typeface="Calibri"/>
              </a:endParaRPr>
            </a:p>
          </p:txBody>
        </p:sp>
      </p:grpSp>
      <p:grpSp>
        <p:nvGrpSpPr>
          <p:cNvPr id="162" name="Google Shape;162;p23"/>
          <p:cNvGrpSpPr/>
          <p:nvPr/>
        </p:nvGrpSpPr>
        <p:grpSpPr>
          <a:xfrm>
            <a:off x="731876" y="1519738"/>
            <a:ext cx="2598299" cy="937788"/>
            <a:chOff x="722351" y="1976938"/>
            <a:chExt cx="2598299" cy="937788"/>
          </a:xfrm>
        </p:grpSpPr>
        <p:sp>
          <p:nvSpPr>
            <p:cNvPr id="163" name="Google Shape;163;p23"/>
            <p:cNvSpPr txBox="1"/>
            <p:nvPr/>
          </p:nvSpPr>
          <p:spPr>
            <a:xfrm>
              <a:off x="722351" y="1976938"/>
              <a:ext cx="1289700" cy="5232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CA" sz="1800">
                  <a:latin typeface="Calibri"/>
                  <a:ea typeface="Calibri"/>
                  <a:cs typeface="Calibri"/>
                  <a:sym typeface="Calibri"/>
                </a:rPr>
                <a:t>Diagnosis</a:t>
              </a:r>
              <a:r>
                <a:rPr lang="en-CA" sz="1700">
                  <a:latin typeface="Calibri"/>
                  <a:ea typeface="Calibri"/>
                  <a:cs typeface="Calibri"/>
                  <a:sym typeface="Calibri"/>
                </a:rPr>
                <a:t>:</a:t>
              </a:r>
              <a:endParaRPr sz="1700">
                <a:latin typeface="Calibri"/>
                <a:ea typeface="Calibri"/>
                <a:cs typeface="Calibri"/>
                <a:sym typeface="Calibri"/>
              </a:endParaRPr>
            </a:p>
          </p:txBody>
        </p:sp>
        <p:sp>
          <p:nvSpPr>
            <p:cNvPr id="164" name="Google Shape;164;p23"/>
            <p:cNvSpPr/>
            <p:nvPr/>
          </p:nvSpPr>
          <p:spPr>
            <a:xfrm>
              <a:off x="1025650" y="2482425"/>
              <a:ext cx="2295000" cy="432300"/>
            </a:xfrm>
            <a:prstGeom prst="rect">
              <a:avLst/>
            </a:prstGeom>
            <a:solidFill>
              <a:srgbClr val="FFFFFF"/>
            </a:solidFill>
            <a:ln w="9525" cap="flat" cmpd="sng">
              <a:solidFill>
                <a:srgbClr val="666666"/>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r>
                <a:rPr lang="en-CA" sz="1600" b="1"/>
                <a:t>Malignant melanoma</a:t>
              </a:r>
              <a:endParaRPr sz="1500" b="1"/>
            </a:p>
          </p:txBody>
        </p:sp>
      </p:grpSp>
      <p:pic>
        <p:nvPicPr>
          <p:cNvPr id="165" name="Google Shape;165;p23"/>
          <p:cNvPicPr preferRelativeResize="0"/>
          <p:nvPr/>
        </p:nvPicPr>
        <p:blipFill>
          <a:blip r:embed="rId4">
            <a:alphaModFix/>
          </a:blip>
          <a:stretch>
            <a:fillRect/>
          </a:stretch>
        </p:blipFill>
        <p:spPr>
          <a:xfrm>
            <a:off x="4047700" y="729875"/>
            <a:ext cx="4096601" cy="4089774"/>
          </a:xfrm>
          <a:prstGeom prst="rect">
            <a:avLst/>
          </a:prstGeom>
          <a:noFill/>
          <a:ln>
            <a:noFill/>
          </a:ln>
        </p:spPr>
      </p:pic>
      <p:grpSp>
        <p:nvGrpSpPr>
          <p:cNvPr id="166" name="Google Shape;166;p23"/>
          <p:cNvGrpSpPr/>
          <p:nvPr/>
        </p:nvGrpSpPr>
        <p:grpSpPr>
          <a:xfrm>
            <a:off x="4717826" y="1557838"/>
            <a:ext cx="2609974" cy="899688"/>
            <a:chOff x="722351" y="1976938"/>
            <a:chExt cx="2609974" cy="899688"/>
          </a:xfrm>
        </p:grpSpPr>
        <p:sp>
          <p:nvSpPr>
            <p:cNvPr id="167" name="Google Shape;167;p23"/>
            <p:cNvSpPr txBox="1"/>
            <p:nvPr/>
          </p:nvSpPr>
          <p:spPr>
            <a:xfrm>
              <a:off x="722351" y="1976938"/>
              <a:ext cx="1289700" cy="5232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CA" sz="1800">
                  <a:latin typeface="Calibri"/>
                  <a:ea typeface="Calibri"/>
                  <a:cs typeface="Calibri"/>
                  <a:sym typeface="Calibri"/>
                </a:rPr>
                <a:t>Diagnosis</a:t>
              </a:r>
              <a:r>
                <a:rPr lang="en-CA" sz="1700">
                  <a:latin typeface="Calibri"/>
                  <a:ea typeface="Calibri"/>
                  <a:cs typeface="Calibri"/>
                  <a:sym typeface="Calibri"/>
                </a:rPr>
                <a:t>:</a:t>
              </a:r>
              <a:endParaRPr sz="1700">
                <a:latin typeface="Calibri"/>
                <a:ea typeface="Calibri"/>
                <a:cs typeface="Calibri"/>
                <a:sym typeface="Calibri"/>
              </a:endParaRPr>
            </a:p>
          </p:txBody>
        </p:sp>
        <p:sp>
          <p:nvSpPr>
            <p:cNvPr id="168" name="Google Shape;168;p23"/>
            <p:cNvSpPr/>
            <p:nvPr/>
          </p:nvSpPr>
          <p:spPr>
            <a:xfrm>
              <a:off x="909825" y="2482425"/>
              <a:ext cx="2422500" cy="394200"/>
            </a:xfrm>
            <a:prstGeom prst="rect">
              <a:avLst/>
            </a:prstGeom>
            <a:solidFill>
              <a:srgbClr val="FFFFFF"/>
            </a:solidFill>
            <a:ln w="9525" cap="flat" cmpd="sng">
              <a:solidFill>
                <a:srgbClr val="666666"/>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r>
                <a:rPr lang="en-CA" sz="1600" b="1"/>
                <a:t>Malignant melanoma</a:t>
              </a:r>
              <a:endParaRPr sz="1500" b="1"/>
            </a:p>
          </p:txBody>
        </p:sp>
      </p:grpSp>
      <p:grpSp>
        <p:nvGrpSpPr>
          <p:cNvPr id="169" name="Google Shape;169;p23"/>
          <p:cNvGrpSpPr/>
          <p:nvPr/>
        </p:nvGrpSpPr>
        <p:grpSpPr>
          <a:xfrm>
            <a:off x="4905300" y="2863250"/>
            <a:ext cx="1430925" cy="523200"/>
            <a:chOff x="5475401" y="2410850"/>
            <a:chExt cx="1907900" cy="523200"/>
          </a:xfrm>
        </p:grpSpPr>
        <p:sp>
          <p:nvSpPr>
            <p:cNvPr id="170" name="Google Shape;170;p23"/>
            <p:cNvSpPr/>
            <p:nvPr/>
          </p:nvSpPr>
          <p:spPr>
            <a:xfrm>
              <a:off x="6377401" y="2521100"/>
              <a:ext cx="1005900" cy="302700"/>
            </a:xfrm>
            <a:prstGeom prst="rect">
              <a:avLst/>
            </a:prstGeom>
            <a:solidFill>
              <a:srgbClr val="FFFFFF"/>
            </a:solidFill>
            <a:ln w="9525" cap="flat" cmpd="sng">
              <a:solidFill>
                <a:srgbClr val="666666"/>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r>
                <a:rPr lang="en-CA" sz="1500" b="1"/>
                <a:t>Left</a:t>
              </a:r>
              <a:endParaRPr sz="1500" b="1"/>
            </a:p>
          </p:txBody>
        </p:sp>
        <p:sp>
          <p:nvSpPr>
            <p:cNvPr id="171" name="Google Shape;171;p23"/>
            <p:cNvSpPr txBox="1"/>
            <p:nvPr/>
          </p:nvSpPr>
          <p:spPr>
            <a:xfrm>
              <a:off x="5475401" y="2410850"/>
              <a:ext cx="1005900" cy="5232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CA" sz="1800">
                  <a:latin typeface="Calibri"/>
                  <a:ea typeface="Calibri"/>
                  <a:cs typeface="Calibri"/>
                  <a:sym typeface="Calibri"/>
                </a:rPr>
                <a:t>Side</a:t>
              </a:r>
              <a:r>
                <a:rPr lang="en-CA" sz="1700">
                  <a:latin typeface="Calibri"/>
                  <a:ea typeface="Calibri"/>
                  <a:cs typeface="Calibri"/>
                  <a:sym typeface="Calibri"/>
                </a:rPr>
                <a:t>:</a:t>
              </a:r>
              <a:endParaRPr sz="1700">
                <a:latin typeface="Calibri"/>
                <a:ea typeface="Calibri"/>
                <a:cs typeface="Calibri"/>
                <a:sym typeface="Calibri"/>
              </a:endParaRPr>
            </a:p>
          </p:txBody>
        </p:sp>
      </p:grpSp>
      <p:grpSp>
        <p:nvGrpSpPr>
          <p:cNvPr id="172" name="Google Shape;172;p23"/>
          <p:cNvGrpSpPr/>
          <p:nvPr/>
        </p:nvGrpSpPr>
        <p:grpSpPr>
          <a:xfrm>
            <a:off x="7979175" y="729875"/>
            <a:ext cx="4096600" cy="4089774"/>
            <a:chOff x="7979175" y="729875"/>
            <a:chExt cx="4096600" cy="4089774"/>
          </a:xfrm>
        </p:grpSpPr>
        <p:pic>
          <p:nvPicPr>
            <p:cNvPr id="173" name="Google Shape;173;p23"/>
            <p:cNvPicPr preferRelativeResize="0"/>
            <p:nvPr/>
          </p:nvPicPr>
          <p:blipFill>
            <a:blip r:embed="rId5">
              <a:alphaModFix/>
            </a:blip>
            <a:stretch>
              <a:fillRect/>
            </a:stretch>
          </p:blipFill>
          <p:spPr>
            <a:xfrm>
              <a:off x="7979175" y="729875"/>
              <a:ext cx="4096600" cy="4089774"/>
            </a:xfrm>
            <a:prstGeom prst="rect">
              <a:avLst/>
            </a:prstGeom>
            <a:noFill/>
            <a:ln>
              <a:noFill/>
            </a:ln>
          </p:spPr>
        </p:pic>
        <p:grpSp>
          <p:nvGrpSpPr>
            <p:cNvPr id="174" name="Google Shape;174;p23"/>
            <p:cNvGrpSpPr/>
            <p:nvPr/>
          </p:nvGrpSpPr>
          <p:grpSpPr>
            <a:xfrm>
              <a:off x="9089888" y="2863250"/>
              <a:ext cx="1395000" cy="523200"/>
              <a:chOff x="5475401" y="2410850"/>
              <a:chExt cx="1860000" cy="523200"/>
            </a:xfrm>
          </p:grpSpPr>
          <p:sp>
            <p:nvSpPr>
              <p:cNvPr id="175" name="Google Shape;175;p23"/>
              <p:cNvSpPr/>
              <p:nvPr/>
            </p:nvSpPr>
            <p:spPr>
              <a:xfrm>
                <a:off x="6329501" y="2513000"/>
                <a:ext cx="1005900" cy="318900"/>
              </a:xfrm>
              <a:prstGeom prst="rect">
                <a:avLst/>
              </a:prstGeom>
              <a:solidFill>
                <a:srgbClr val="FFFFFF"/>
              </a:solidFill>
              <a:ln w="9525" cap="flat" cmpd="sng">
                <a:solidFill>
                  <a:srgbClr val="666666"/>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r>
                  <a:rPr lang="en-CA" sz="1500" b="1"/>
                  <a:t>Left</a:t>
                </a:r>
                <a:endParaRPr sz="1500" b="1"/>
              </a:p>
            </p:txBody>
          </p:sp>
          <p:sp>
            <p:nvSpPr>
              <p:cNvPr id="176" name="Google Shape;176;p23"/>
              <p:cNvSpPr txBox="1"/>
              <p:nvPr/>
            </p:nvSpPr>
            <p:spPr>
              <a:xfrm>
                <a:off x="5475401" y="2410850"/>
                <a:ext cx="1005900" cy="5232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CA" sz="1800">
                    <a:latin typeface="Calibri"/>
                    <a:ea typeface="Calibri"/>
                    <a:cs typeface="Calibri"/>
                    <a:sym typeface="Calibri"/>
                  </a:rPr>
                  <a:t>Side</a:t>
                </a:r>
                <a:r>
                  <a:rPr lang="en-CA" sz="1700">
                    <a:latin typeface="Calibri"/>
                    <a:ea typeface="Calibri"/>
                    <a:cs typeface="Calibri"/>
                    <a:sym typeface="Calibri"/>
                  </a:rPr>
                  <a:t>:</a:t>
                </a:r>
                <a:endParaRPr sz="1700">
                  <a:latin typeface="Calibri"/>
                  <a:ea typeface="Calibri"/>
                  <a:cs typeface="Calibri"/>
                  <a:sym typeface="Calibri"/>
                </a:endParaRPr>
              </a:p>
            </p:txBody>
          </p:sp>
        </p:grpSp>
        <p:grpSp>
          <p:nvGrpSpPr>
            <p:cNvPr id="177" name="Google Shape;177;p23"/>
            <p:cNvGrpSpPr/>
            <p:nvPr/>
          </p:nvGrpSpPr>
          <p:grpSpPr>
            <a:xfrm>
              <a:off x="8650263" y="1557838"/>
              <a:ext cx="2754460" cy="1191288"/>
              <a:chOff x="722351" y="1976938"/>
              <a:chExt cx="2754460" cy="1191288"/>
            </a:xfrm>
          </p:grpSpPr>
          <p:sp>
            <p:nvSpPr>
              <p:cNvPr id="178" name="Google Shape;178;p23"/>
              <p:cNvSpPr txBox="1"/>
              <p:nvPr/>
            </p:nvSpPr>
            <p:spPr>
              <a:xfrm>
                <a:off x="722351" y="1976938"/>
                <a:ext cx="1289700" cy="5232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CA" sz="1800">
                    <a:latin typeface="Calibri"/>
                    <a:ea typeface="Calibri"/>
                    <a:cs typeface="Calibri"/>
                    <a:sym typeface="Calibri"/>
                  </a:rPr>
                  <a:t>Diagnosis</a:t>
                </a:r>
                <a:r>
                  <a:rPr lang="en-CA" sz="1700">
                    <a:latin typeface="Calibri"/>
                    <a:ea typeface="Calibri"/>
                    <a:cs typeface="Calibri"/>
                    <a:sym typeface="Calibri"/>
                  </a:rPr>
                  <a:t>:</a:t>
                </a:r>
                <a:endParaRPr sz="1700">
                  <a:latin typeface="Calibri"/>
                  <a:ea typeface="Calibri"/>
                  <a:cs typeface="Calibri"/>
                  <a:sym typeface="Calibri"/>
                </a:endParaRPr>
              </a:p>
            </p:txBody>
          </p:sp>
          <p:sp>
            <p:nvSpPr>
              <p:cNvPr id="179" name="Google Shape;179;p23"/>
              <p:cNvSpPr/>
              <p:nvPr/>
            </p:nvSpPr>
            <p:spPr>
              <a:xfrm>
                <a:off x="882711" y="2482425"/>
                <a:ext cx="2594100" cy="685800"/>
              </a:xfrm>
              <a:prstGeom prst="rect">
                <a:avLst/>
              </a:prstGeom>
              <a:solidFill>
                <a:srgbClr val="FFFFFF"/>
              </a:solidFill>
              <a:ln w="9525" cap="flat" cmpd="sng">
                <a:solidFill>
                  <a:srgbClr val="666666"/>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r>
                  <a:rPr lang="en-CA" sz="1600" b="1"/>
                  <a:t>Malignant melanoma of shoulder</a:t>
                </a:r>
                <a:endParaRPr sz="1500" b="1"/>
              </a:p>
            </p:txBody>
          </p:sp>
        </p:grpSp>
      </p:grpSp>
      <p:grpSp>
        <p:nvGrpSpPr>
          <p:cNvPr id="180" name="Google Shape;180;p23"/>
          <p:cNvGrpSpPr/>
          <p:nvPr/>
        </p:nvGrpSpPr>
        <p:grpSpPr>
          <a:xfrm>
            <a:off x="4873979" y="2471038"/>
            <a:ext cx="2451121" cy="523200"/>
            <a:chOff x="7797874" y="1476150"/>
            <a:chExt cx="3268161" cy="523200"/>
          </a:xfrm>
        </p:grpSpPr>
        <p:sp>
          <p:nvSpPr>
            <p:cNvPr id="181" name="Google Shape;181;p23"/>
            <p:cNvSpPr/>
            <p:nvPr/>
          </p:nvSpPr>
          <p:spPr>
            <a:xfrm>
              <a:off x="8741634" y="1567811"/>
              <a:ext cx="2324400" cy="339900"/>
            </a:xfrm>
            <a:prstGeom prst="rect">
              <a:avLst/>
            </a:prstGeom>
            <a:solidFill>
              <a:srgbClr val="FFFFFF"/>
            </a:solidFill>
            <a:ln w="9525" cap="flat" cmpd="sng">
              <a:solidFill>
                <a:srgbClr val="666666"/>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r>
                <a:rPr lang="en-CA" sz="1500" b="1"/>
                <a:t>Shoulder</a:t>
              </a:r>
              <a:endParaRPr sz="1500" b="1"/>
            </a:p>
          </p:txBody>
        </p:sp>
        <p:sp>
          <p:nvSpPr>
            <p:cNvPr id="182" name="Google Shape;182;p23"/>
            <p:cNvSpPr txBox="1"/>
            <p:nvPr/>
          </p:nvSpPr>
          <p:spPr>
            <a:xfrm>
              <a:off x="7797874" y="1476150"/>
              <a:ext cx="914400" cy="523200"/>
            </a:xfrm>
            <a:prstGeom prst="rect">
              <a:avLst/>
            </a:prstGeom>
            <a:noFill/>
            <a:ln>
              <a:noFill/>
            </a:ln>
          </p:spPr>
          <p:txBody>
            <a:bodyPr spcFirstLastPara="1" wrap="square" lIns="121900" tIns="121900" rIns="121900" bIns="121900" anchor="t" anchorCtr="0">
              <a:spAutoFit/>
            </a:bodyPr>
            <a:lstStyle/>
            <a:p>
              <a:pPr marL="0" lvl="0" indent="0" algn="r" rtl="0">
                <a:spcBef>
                  <a:spcPts val="0"/>
                </a:spcBef>
                <a:spcAft>
                  <a:spcPts val="0"/>
                </a:spcAft>
                <a:buNone/>
              </a:pPr>
              <a:r>
                <a:rPr lang="en-CA" sz="1800">
                  <a:latin typeface="Calibri"/>
                  <a:ea typeface="Calibri"/>
                  <a:cs typeface="Calibri"/>
                  <a:sym typeface="Calibri"/>
                </a:rPr>
                <a:t>Site</a:t>
              </a:r>
              <a:r>
                <a:rPr lang="en-CA" sz="1700">
                  <a:latin typeface="Calibri"/>
                  <a:ea typeface="Calibri"/>
                  <a:cs typeface="Calibri"/>
                  <a:sym typeface="Calibri"/>
                </a:rPr>
                <a:t>:</a:t>
              </a:r>
              <a:endParaRPr sz="1700">
                <a:latin typeface="Calibri"/>
                <a:ea typeface="Calibri"/>
                <a:cs typeface="Calibri"/>
                <a:sym typeface="Calibri"/>
              </a:endParaRPr>
            </a:p>
          </p:txBody>
        </p:sp>
      </p:grpSp>
      <p:grpSp>
        <p:nvGrpSpPr>
          <p:cNvPr id="183" name="Google Shape;183;p23"/>
          <p:cNvGrpSpPr/>
          <p:nvPr/>
        </p:nvGrpSpPr>
        <p:grpSpPr>
          <a:xfrm>
            <a:off x="228600" y="4103025"/>
            <a:ext cx="11847250" cy="1954725"/>
            <a:chOff x="228600" y="4103025"/>
            <a:chExt cx="11847250" cy="1954725"/>
          </a:xfrm>
        </p:grpSpPr>
        <p:sp>
          <p:nvSpPr>
            <p:cNvPr id="184" name="Google Shape;184;p23"/>
            <p:cNvSpPr/>
            <p:nvPr/>
          </p:nvSpPr>
          <p:spPr>
            <a:xfrm>
              <a:off x="1139650" y="4103025"/>
              <a:ext cx="1938900" cy="792300"/>
            </a:xfrm>
            <a:prstGeom prst="downArrowCallout">
              <a:avLst>
                <a:gd name="adj1" fmla="val 25000"/>
                <a:gd name="adj2" fmla="val 25000"/>
                <a:gd name="adj3" fmla="val 25000"/>
                <a:gd name="adj4" fmla="val 64977"/>
              </a:avLst>
            </a:prstGeom>
            <a:solidFill>
              <a:srgbClr val="CFE2F3"/>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CA" sz="1600"/>
                <a:t>Close to user form</a:t>
              </a:r>
              <a:endParaRPr sz="1600"/>
            </a:p>
          </p:txBody>
        </p:sp>
        <p:sp>
          <p:nvSpPr>
            <p:cNvPr id="185" name="Google Shape;185;p23"/>
            <p:cNvSpPr/>
            <p:nvPr/>
          </p:nvSpPr>
          <p:spPr>
            <a:xfrm>
              <a:off x="5226190" y="4103025"/>
              <a:ext cx="1938900" cy="792300"/>
            </a:xfrm>
            <a:prstGeom prst="downArrowCallout">
              <a:avLst>
                <a:gd name="adj1" fmla="val 25000"/>
                <a:gd name="adj2" fmla="val 25000"/>
                <a:gd name="adj3" fmla="val 25000"/>
                <a:gd name="adj4" fmla="val 64977"/>
              </a:avLst>
            </a:prstGeom>
            <a:solidFill>
              <a:srgbClr val="F2F2F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CA" sz="1600"/>
                <a:t>Close to user form</a:t>
              </a:r>
              <a:endParaRPr sz="1600"/>
            </a:p>
          </p:txBody>
        </p:sp>
        <p:sp>
          <p:nvSpPr>
            <p:cNvPr id="186" name="Google Shape;186;p23"/>
            <p:cNvSpPr/>
            <p:nvPr/>
          </p:nvSpPr>
          <p:spPr>
            <a:xfrm>
              <a:off x="9058015" y="4103025"/>
              <a:ext cx="1938900" cy="792300"/>
            </a:xfrm>
            <a:prstGeom prst="downArrowCallout">
              <a:avLst>
                <a:gd name="adj1" fmla="val 25000"/>
                <a:gd name="adj2" fmla="val 25000"/>
                <a:gd name="adj3" fmla="val 25000"/>
                <a:gd name="adj4" fmla="val 64977"/>
              </a:avLst>
            </a:prstGeom>
            <a:solidFill>
              <a:srgbClr val="FFF2CC"/>
            </a:solidFill>
            <a:ln w="9525" cap="flat" cmpd="sng">
              <a:solidFill>
                <a:srgbClr val="BF9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CA" sz="1600"/>
                <a:t>Close to user form</a:t>
              </a:r>
              <a:endParaRPr sz="1600"/>
            </a:p>
          </p:txBody>
        </p:sp>
        <p:sp>
          <p:nvSpPr>
            <p:cNvPr id="187" name="Google Shape;187;p23"/>
            <p:cNvSpPr txBox="1"/>
            <p:nvPr/>
          </p:nvSpPr>
          <p:spPr>
            <a:xfrm>
              <a:off x="4047700" y="4888050"/>
              <a:ext cx="4182000" cy="11697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CA" sz="1600">
                  <a:solidFill>
                    <a:srgbClr val="606060"/>
                  </a:solidFill>
                </a:rPr>
                <a:t>372244006</a:t>
              </a:r>
              <a:r>
                <a:rPr lang="en-CA" sz="1600"/>
                <a:t> </a:t>
              </a:r>
              <a:r>
                <a:rPr lang="en-CA" sz="1600">
                  <a:solidFill>
                    <a:schemeClr val="dk2"/>
                  </a:solidFill>
                </a:rPr>
                <a:t>|</a:t>
              </a:r>
              <a:r>
                <a:rPr lang="en-CA" sz="1600"/>
                <a:t> Malignant melanoma </a:t>
              </a:r>
              <a:r>
                <a:rPr lang="en-CA" sz="1600">
                  <a:solidFill>
                    <a:schemeClr val="dk2"/>
                  </a:solidFill>
                </a:rPr>
                <a:t>| </a:t>
              </a:r>
              <a:r>
                <a:rPr lang="en-CA" sz="1600">
                  <a:solidFill>
                    <a:srgbClr val="A00000"/>
                  </a:solidFill>
                </a:rPr>
                <a:t>:</a:t>
              </a:r>
              <a:endParaRPr sz="1600">
                <a:solidFill>
                  <a:srgbClr val="A00000"/>
                </a:solidFill>
              </a:endParaRPr>
            </a:p>
            <a:p>
              <a:pPr marL="0" lvl="0" indent="0" algn="l" rtl="0">
                <a:spcBef>
                  <a:spcPts val="0"/>
                </a:spcBef>
                <a:spcAft>
                  <a:spcPts val="0"/>
                </a:spcAft>
                <a:buNone/>
              </a:pPr>
              <a:r>
                <a:rPr lang="en-CA" sz="1600">
                  <a:solidFill>
                    <a:srgbClr val="606060"/>
                  </a:solidFill>
                </a:rPr>
                <a:t>363698007</a:t>
              </a:r>
              <a:r>
                <a:rPr lang="en-CA" sz="1600"/>
                <a:t> </a:t>
              </a:r>
              <a:r>
                <a:rPr lang="en-CA" sz="1600">
                  <a:solidFill>
                    <a:schemeClr val="dk2"/>
                  </a:solidFill>
                </a:rPr>
                <a:t>|</a:t>
              </a:r>
              <a:r>
                <a:rPr lang="en-CA" sz="1600"/>
                <a:t> Finding site </a:t>
              </a:r>
              <a:r>
                <a:rPr lang="en-CA" sz="1600">
                  <a:solidFill>
                    <a:schemeClr val="dk2"/>
                  </a:solidFill>
                </a:rPr>
                <a:t>|</a:t>
              </a:r>
              <a:r>
                <a:rPr lang="en-CA" sz="1600"/>
                <a:t> </a:t>
              </a:r>
              <a:r>
                <a:rPr lang="en-CA" sz="1600">
                  <a:solidFill>
                    <a:srgbClr val="A00000"/>
                  </a:solidFill>
                </a:rPr>
                <a:t>=</a:t>
              </a:r>
              <a:endParaRPr sz="1600">
                <a:solidFill>
                  <a:srgbClr val="A00000"/>
                </a:solidFill>
              </a:endParaRPr>
            </a:p>
            <a:p>
              <a:pPr marL="0" lvl="0" indent="0" algn="l" rtl="0">
                <a:spcBef>
                  <a:spcPts val="0"/>
                </a:spcBef>
                <a:spcAft>
                  <a:spcPts val="0"/>
                </a:spcAft>
                <a:buNone/>
              </a:pPr>
              <a:r>
                <a:rPr lang="en-CA" sz="1600">
                  <a:solidFill>
                    <a:srgbClr val="A00000"/>
                  </a:solidFill>
                </a:rPr>
                <a:t>(</a:t>
              </a:r>
              <a:r>
                <a:rPr lang="en-CA" sz="1600">
                  <a:solidFill>
                    <a:srgbClr val="606060"/>
                  </a:solidFill>
                </a:rPr>
                <a:t>16982005</a:t>
              </a:r>
              <a:r>
                <a:rPr lang="en-CA" sz="1600"/>
                <a:t> </a:t>
              </a:r>
              <a:r>
                <a:rPr lang="en-CA" sz="1600">
                  <a:solidFill>
                    <a:schemeClr val="dk2"/>
                  </a:solidFill>
                </a:rPr>
                <a:t>|</a:t>
              </a:r>
              <a:r>
                <a:rPr lang="en-CA" sz="1600"/>
                <a:t> Shoulder </a:t>
              </a:r>
              <a:r>
                <a:rPr lang="en-CA" sz="1600">
                  <a:solidFill>
                    <a:schemeClr val="dk2"/>
                  </a:solidFill>
                </a:rPr>
                <a:t>|</a:t>
              </a:r>
              <a:r>
                <a:rPr lang="en-CA" sz="1600"/>
                <a:t> </a:t>
              </a:r>
              <a:r>
                <a:rPr lang="en-CA" sz="1600">
                  <a:solidFill>
                    <a:srgbClr val="A00000"/>
                  </a:solidFill>
                </a:rPr>
                <a:t>:</a:t>
              </a:r>
              <a:r>
                <a:rPr lang="en-CA" sz="1600"/>
                <a:t> </a:t>
              </a:r>
              <a:r>
                <a:rPr lang="en-CA" sz="1600">
                  <a:solidFill>
                    <a:srgbClr val="606060"/>
                  </a:solidFill>
                </a:rPr>
                <a:t>272741003</a:t>
              </a:r>
              <a:r>
                <a:rPr lang="en-CA" sz="1600"/>
                <a:t> </a:t>
              </a:r>
              <a:r>
                <a:rPr lang="en-CA" sz="1600">
                  <a:solidFill>
                    <a:schemeClr val="dk2"/>
                  </a:solidFill>
                </a:rPr>
                <a:t>|</a:t>
              </a:r>
              <a:r>
                <a:rPr lang="en-CA" sz="1600"/>
                <a:t> Laterality </a:t>
              </a:r>
              <a:r>
                <a:rPr lang="en-CA" sz="1600">
                  <a:solidFill>
                    <a:schemeClr val="dk2"/>
                  </a:solidFill>
                </a:rPr>
                <a:t>| </a:t>
              </a:r>
              <a:r>
                <a:rPr lang="en-CA" sz="1600">
                  <a:solidFill>
                    <a:srgbClr val="A00000"/>
                  </a:solidFill>
                </a:rPr>
                <a:t>=</a:t>
              </a:r>
              <a:r>
                <a:rPr lang="en-CA" sz="1600">
                  <a:solidFill>
                    <a:srgbClr val="606060"/>
                  </a:solidFill>
                </a:rPr>
                <a:t> 7771000</a:t>
              </a:r>
              <a:r>
                <a:rPr lang="en-CA" sz="1600"/>
                <a:t> </a:t>
              </a:r>
              <a:r>
                <a:rPr lang="en-CA" sz="1600">
                  <a:solidFill>
                    <a:schemeClr val="dk2"/>
                  </a:solidFill>
                </a:rPr>
                <a:t>|</a:t>
              </a:r>
              <a:r>
                <a:rPr lang="en-CA" sz="1600"/>
                <a:t> Left </a:t>
              </a:r>
              <a:r>
                <a:rPr lang="en-CA" sz="1600">
                  <a:solidFill>
                    <a:schemeClr val="dk2"/>
                  </a:solidFill>
                </a:rPr>
                <a:t>|</a:t>
              </a:r>
              <a:r>
                <a:rPr lang="en-CA" sz="1600">
                  <a:solidFill>
                    <a:srgbClr val="A00000"/>
                  </a:solidFill>
                </a:rPr>
                <a:t>) </a:t>
              </a:r>
              <a:endParaRPr sz="1600">
                <a:solidFill>
                  <a:srgbClr val="A00000"/>
                </a:solidFill>
              </a:endParaRPr>
            </a:p>
          </p:txBody>
        </p:sp>
        <p:sp>
          <p:nvSpPr>
            <p:cNvPr id="188" name="Google Shape;188;p23"/>
            <p:cNvSpPr txBox="1"/>
            <p:nvPr/>
          </p:nvSpPr>
          <p:spPr>
            <a:xfrm>
              <a:off x="228600" y="4888050"/>
              <a:ext cx="3681900" cy="923400"/>
            </a:xfrm>
            <a:prstGeom prst="rect">
              <a:avLst/>
            </a:pr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CA" sz="1600">
                  <a:solidFill>
                    <a:srgbClr val="606060"/>
                  </a:solidFill>
                </a:rPr>
                <a:t>372244006</a:t>
              </a:r>
              <a:r>
                <a:rPr lang="en-CA" sz="1600"/>
                <a:t> </a:t>
              </a:r>
              <a:r>
                <a:rPr lang="en-CA" sz="1600">
                  <a:solidFill>
                    <a:schemeClr val="dk2"/>
                  </a:solidFill>
                </a:rPr>
                <a:t>|</a:t>
              </a:r>
              <a:r>
                <a:rPr lang="en-CA" sz="1600"/>
                <a:t> Malignant melanoma </a:t>
              </a:r>
              <a:r>
                <a:rPr lang="en-CA" sz="1600">
                  <a:solidFill>
                    <a:schemeClr val="dk2"/>
                  </a:solidFill>
                </a:rPr>
                <a:t>| </a:t>
              </a:r>
              <a:r>
                <a:rPr lang="en-CA" sz="1600">
                  <a:solidFill>
                    <a:srgbClr val="A00000"/>
                  </a:solidFill>
                </a:rPr>
                <a:t>:</a:t>
              </a:r>
              <a:endParaRPr sz="1600">
                <a:solidFill>
                  <a:srgbClr val="A00000"/>
                </a:solidFill>
              </a:endParaRPr>
            </a:p>
            <a:p>
              <a:pPr marL="0" lvl="0" indent="0" algn="l" rtl="0">
                <a:spcBef>
                  <a:spcPts val="0"/>
                </a:spcBef>
                <a:spcAft>
                  <a:spcPts val="0"/>
                </a:spcAft>
                <a:buNone/>
              </a:pPr>
              <a:r>
                <a:rPr lang="en-CA" sz="1600">
                  <a:solidFill>
                    <a:srgbClr val="606060"/>
                  </a:solidFill>
                </a:rPr>
                <a:t>363698007</a:t>
              </a:r>
              <a:r>
                <a:rPr lang="en-CA" sz="1600"/>
                <a:t> </a:t>
              </a:r>
              <a:r>
                <a:rPr lang="en-CA" sz="1600">
                  <a:solidFill>
                    <a:schemeClr val="dk2"/>
                  </a:solidFill>
                </a:rPr>
                <a:t>|</a:t>
              </a:r>
              <a:r>
                <a:rPr lang="en-CA" sz="1600"/>
                <a:t> Finding site </a:t>
              </a:r>
              <a:r>
                <a:rPr lang="en-CA" sz="1600">
                  <a:solidFill>
                    <a:schemeClr val="dk2"/>
                  </a:solidFill>
                </a:rPr>
                <a:t>|</a:t>
              </a:r>
              <a:r>
                <a:rPr lang="en-CA" sz="1600"/>
                <a:t> </a:t>
              </a:r>
              <a:r>
                <a:rPr lang="en-CA" sz="1600">
                  <a:solidFill>
                    <a:srgbClr val="A00000"/>
                  </a:solidFill>
                </a:rPr>
                <a:t>=</a:t>
              </a:r>
              <a:endParaRPr sz="1600">
                <a:solidFill>
                  <a:srgbClr val="A00000"/>
                </a:solidFill>
              </a:endParaRPr>
            </a:p>
            <a:p>
              <a:pPr marL="0" lvl="0" indent="0" algn="l" rtl="0">
                <a:spcBef>
                  <a:spcPts val="0"/>
                </a:spcBef>
                <a:spcAft>
                  <a:spcPts val="0"/>
                </a:spcAft>
                <a:buNone/>
              </a:pPr>
              <a:r>
                <a:rPr lang="en-CA" sz="1600">
                  <a:solidFill>
                    <a:srgbClr val="A00000"/>
                  </a:solidFill>
                </a:rPr>
                <a:t> </a:t>
              </a:r>
              <a:r>
                <a:rPr lang="en-CA" sz="1600">
                  <a:solidFill>
                    <a:srgbClr val="606060"/>
                  </a:solidFill>
                </a:rPr>
                <a:t>91775009</a:t>
              </a:r>
              <a:r>
                <a:rPr lang="en-CA" sz="1600"/>
                <a:t> </a:t>
              </a:r>
              <a:r>
                <a:rPr lang="en-CA" sz="1600">
                  <a:solidFill>
                    <a:schemeClr val="dk2"/>
                  </a:solidFill>
                </a:rPr>
                <a:t>|</a:t>
              </a:r>
              <a:r>
                <a:rPr lang="en-CA" sz="1600"/>
                <a:t> Left shoulder </a:t>
              </a:r>
              <a:r>
                <a:rPr lang="en-CA" sz="1600">
                  <a:solidFill>
                    <a:schemeClr val="dk2"/>
                  </a:solidFill>
                </a:rPr>
                <a:t>|</a:t>
              </a:r>
              <a:endParaRPr sz="1600">
                <a:solidFill>
                  <a:srgbClr val="A00000"/>
                </a:solidFill>
              </a:endParaRPr>
            </a:p>
          </p:txBody>
        </p:sp>
        <p:sp>
          <p:nvSpPr>
            <p:cNvPr id="189" name="Google Shape;189;p23"/>
            <p:cNvSpPr txBox="1"/>
            <p:nvPr/>
          </p:nvSpPr>
          <p:spPr>
            <a:xfrm>
              <a:off x="8366950" y="4888050"/>
              <a:ext cx="3708900" cy="923400"/>
            </a:xfrm>
            <a:prstGeom prst="rect">
              <a:avLst/>
            </a:prstGeom>
            <a:solidFill>
              <a:schemeClr val="lt1"/>
            </a:solidFill>
            <a:ln w="9525" cap="flat" cmpd="sng">
              <a:solidFill>
                <a:srgbClr val="BF9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CA" sz="1600">
                  <a:solidFill>
                    <a:srgbClr val="606060"/>
                  </a:solidFill>
                </a:rPr>
                <a:t>188060000</a:t>
              </a:r>
              <a:r>
                <a:rPr lang="en-CA" sz="1600"/>
                <a:t> </a:t>
              </a:r>
              <a:r>
                <a:rPr lang="en-CA" sz="1600">
                  <a:solidFill>
                    <a:schemeClr val="dk2"/>
                  </a:solidFill>
                </a:rPr>
                <a:t>|</a:t>
              </a:r>
              <a:r>
                <a:rPr lang="en-CA" sz="1600"/>
                <a:t> Malignant melanoma of shoulder </a:t>
              </a:r>
              <a:r>
                <a:rPr lang="en-CA" sz="1600">
                  <a:solidFill>
                    <a:schemeClr val="dk2"/>
                  </a:solidFill>
                </a:rPr>
                <a:t>| </a:t>
              </a:r>
              <a:r>
                <a:rPr lang="en-CA" sz="1600">
                  <a:solidFill>
                    <a:srgbClr val="A00000"/>
                  </a:solidFill>
                </a:rPr>
                <a:t>: </a:t>
              </a:r>
              <a:r>
                <a:rPr lang="en-CA" sz="1600">
                  <a:solidFill>
                    <a:srgbClr val="606060"/>
                  </a:solidFill>
                </a:rPr>
                <a:t>272741003</a:t>
              </a:r>
              <a:r>
                <a:rPr lang="en-CA" sz="1600"/>
                <a:t> </a:t>
              </a:r>
              <a:r>
                <a:rPr lang="en-CA" sz="1600">
                  <a:solidFill>
                    <a:schemeClr val="dk2"/>
                  </a:solidFill>
                </a:rPr>
                <a:t>|</a:t>
              </a:r>
              <a:r>
                <a:rPr lang="en-CA" sz="1600"/>
                <a:t> Laterality </a:t>
              </a:r>
              <a:r>
                <a:rPr lang="en-CA" sz="1600">
                  <a:solidFill>
                    <a:schemeClr val="dk2"/>
                  </a:solidFill>
                </a:rPr>
                <a:t>| </a:t>
              </a:r>
              <a:r>
                <a:rPr lang="en-CA" sz="1600">
                  <a:solidFill>
                    <a:srgbClr val="A00000"/>
                  </a:solidFill>
                </a:rPr>
                <a:t>=</a:t>
              </a:r>
              <a:r>
                <a:rPr lang="en-CA" sz="1600">
                  <a:solidFill>
                    <a:srgbClr val="606060"/>
                  </a:solidFill>
                </a:rPr>
                <a:t> 7771000</a:t>
              </a:r>
              <a:r>
                <a:rPr lang="en-CA" sz="1600"/>
                <a:t> </a:t>
              </a:r>
              <a:r>
                <a:rPr lang="en-CA" sz="1600">
                  <a:solidFill>
                    <a:schemeClr val="dk2"/>
                  </a:solidFill>
                </a:rPr>
                <a:t>|</a:t>
              </a:r>
              <a:r>
                <a:rPr lang="en-CA" sz="1600"/>
                <a:t> Left </a:t>
              </a:r>
              <a:r>
                <a:rPr lang="en-CA" sz="1600">
                  <a:solidFill>
                    <a:schemeClr val="dk2"/>
                  </a:solidFill>
                </a:rPr>
                <a:t>|</a:t>
              </a:r>
              <a:endParaRPr sz="1600">
                <a:solidFill>
                  <a:srgbClr val="A00000"/>
                </a:solidFill>
              </a:endParaRPr>
            </a:p>
          </p:txBody>
        </p:sp>
      </p:grpSp>
      <p:grpSp>
        <p:nvGrpSpPr>
          <p:cNvPr id="190" name="Google Shape;190;p23"/>
          <p:cNvGrpSpPr/>
          <p:nvPr/>
        </p:nvGrpSpPr>
        <p:grpSpPr>
          <a:xfrm>
            <a:off x="9448800" y="5520039"/>
            <a:ext cx="2626975" cy="1043486"/>
            <a:chOff x="9448800" y="5345239"/>
            <a:chExt cx="2626975" cy="1043486"/>
          </a:xfrm>
        </p:grpSpPr>
        <p:pic>
          <p:nvPicPr>
            <p:cNvPr id="191" name="Google Shape;191;p23"/>
            <p:cNvPicPr preferRelativeResize="0"/>
            <p:nvPr/>
          </p:nvPicPr>
          <p:blipFill>
            <a:blip r:embed="rId6">
              <a:alphaModFix/>
            </a:blip>
            <a:stretch>
              <a:fillRect/>
            </a:stretch>
          </p:blipFill>
          <p:spPr>
            <a:xfrm>
              <a:off x="10941550" y="5345239"/>
              <a:ext cx="1134225" cy="1043486"/>
            </a:xfrm>
            <a:prstGeom prst="rect">
              <a:avLst/>
            </a:prstGeom>
            <a:noFill/>
            <a:ln>
              <a:noFill/>
            </a:ln>
          </p:spPr>
        </p:pic>
        <p:sp>
          <p:nvSpPr>
            <p:cNvPr id="192" name="Google Shape;192;p23"/>
            <p:cNvSpPr txBox="1"/>
            <p:nvPr/>
          </p:nvSpPr>
          <p:spPr>
            <a:xfrm>
              <a:off x="9448800" y="5829300"/>
              <a:ext cx="1654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600" b="1">
                  <a:solidFill>
                    <a:srgbClr val="A00000"/>
                  </a:solidFill>
                  <a:latin typeface="Trebuchet MS"/>
                  <a:ea typeface="Trebuchet MS"/>
                  <a:cs typeface="Trebuchet MS"/>
                  <a:sym typeface="Trebuchet MS"/>
                </a:rPr>
                <a:t>Not classifiable</a:t>
              </a:r>
              <a:endParaRPr sz="1600" b="1">
                <a:solidFill>
                  <a:srgbClr val="A00000"/>
                </a:solidFill>
                <a:latin typeface="Trebuchet MS"/>
                <a:ea typeface="Trebuchet MS"/>
                <a:cs typeface="Trebuchet MS"/>
                <a:sym typeface="Trebuchet MS"/>
              </a:endParaRPr>
            </a:p>
          </p:txBody>
        </p:sp>
      </p:grpSp>
      <p:grpSp>
        <p:nvGrpSpPr>
          <p:cNvPr id="193" name="Google Shape;193;p23"/>
          <p:cNvGrpSpPr/>
          <p:nvPr/>
        </p:nvGrpSpPr>
        <p:grpSpPr>
          <a:xfrm>
            <a:off x="1241300" y="5471989"/>
            <a:ext cx="2626975" cy="1043486"/>
            <a:chOff x="9448800" y="5345239"/>
            <a:chExt cx="2626975" cy="1043486"/>
          </a:xfrm>
        </p:grpSpPr>
        <p:pic>
          <p:nvPicPr>
            <p:cNvPr id="194" name="Google Shape;194;p23"/>
            <p:cNvPicPr preferRelativeResize="0"/>
            <p:nvPr/>
          </p:nvPicPr>
          <p:blipFill>
            <a:blip r:embed="rId6">
              <a:alphaModFix/>
            </a:blip>
            <a:stretch>
              <a:fillRect/>
            </a:stretch>
          </p:blipFill>
          <p:spPr>
            <a:xfrm>
              <a:off x="10941550" y="5345239"/>
              <a:ext cx="1134225" cy="1043486"/>
            </a:xfrm>
            <a:prstGeom prst="rect">
              <a:avLst/>
            </a:prstGeom>
            <a:noFill/>
            <a:ln>
              <a:noFill/>
            </a:ln>
          </p:spPr>
        </p:pic>
        <p:sp>
          <p:nvSpPr>
            <p:cNvPr id="195" name="Google Shape;195;p23"/>
            <p:cNvSpPr txBox="1"/>
            <p:nvPr/>
          </p:nvSpPr>
          <p:spPr>
            <a:xfrm>
              <a:off x="9448800" y="5829300"/>
              <a:ext cx="1654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600" b="1">
                  <a:solidFill>
                    <a:srgbClr val="A00000"/>
                  </a:solidFill>
                  <a:latin typeface="Trebuchet MS"/>
                  <a:ea typeface="Trebuchet MS"/>
                  <a:cs typeface="Trebuchet MS"/>
                  <a:sym typeface="Trebuchet MS"/>
                </a:rPr>
                <a:t>Not classifiable</a:t>
              </a:r>
              <a:endParaRPr sz="1600" b="1">
                <a:solidFill>
                  <a:srgbClr val="A00000"/>
                </a:solidFill>
                <a:latin typeface="Trebuchet MS"/>
                <a:ea typeface="Trebuchet MS"/>
                <a:cs typeface="Trebuchet MS"/>
                <a:sym typeface="Trebuchet MS"/>
              </a:endParaRPr>
            </a:p>
          </p:txBody>
        </p:sp>
      </p:grpSp>
      <p:grpSp>
        <p:nvGrpSpPr>
          <p:cNvPr id="196" name="Google Shape;196;p23"/>
          <p:cNvGrpSpPr/>
          <p:nvPr/>
        </p:nvGrpSpPr>
        <p:grpSpPr>
          <a:xfrm>
            <a:off x="5754075" y="5520039"/>
            <a:ext cx="2626975" cy="1043486"/>
            <a:chOff x="9448800" y="5345239"/>
            <a:chExt cx="2626975" cy="1043486"/>
          </a:xfrm>
        </p:grpSpPr>
        <p:pic>
          <p:nvPicPr>
            <p:cNvPr id="197" name="Google Shape;197;p23"/>
            <p:cNvPicPr preferRelativeResize="0"/>
            <p:nvPr/>
          </p:nvPicPr>
          <p:blipFill>
            <a:blip r:embed="rId6">
              <a:alphaModFix/>
            </a:blip>
            <a:stretch>
              <a:fillRect/>
            </a:stretch>
          </p:blipFill>
          <p:spPr>
            <a:xfrm>
              <a:off x="10941550" y="5345239"/>
              <a:ext cx="1134225" cy="1043486"/>
            </a:xfrm>
            <a:prstGeom prst="rect">
              <a:avLst/>
            </a:prstGeom>
            <a:noFill/>
            <a:ln>
              <a:noFill/>
            </a:ln>
          </p:spPr>
        </p:pic>
        <p:sp>
          <p:nvSpPr>
            <p:cNvPr id="198" name="Google Shape;198;p23"/>
            <p:cNvSpPr txBox="1"/>
            <p:nvPr/>
          </p:nvSpPr>
          <p:spPr>
            <a:xfrm>
              <a:off x="9448800" y="5829300"/>
              <a:ext cx="1654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600" b="1">
                  <a:solidFill>
                    <a:srgbClr val="A00000"/>
                  </a:solidFill>
                  <a:latin typeface="Trebuchet MS"/>
                  <a:ea typeface="Trebuchet MS"/>
                  <a:cs typeface="Trebuchet MS"/>
                  <a:sym typeface="Trebuchet MS"/>
                </a:rPr>
                <a:t>Not classifiable</a:t>
              </a:r>
              <a:endParaRPr sz="1600" b="1">
                <a:solidFill>
                  <a:srgbClr val="A00000"/>
                </a:solidFill>
                <a:latin typeface="Trebuchet MS"/>
                <a:ea typeface="Trebuchet MS"/>
                <a:cs typeface="Trebuchet MS"/>
                <a:sym typeface="Trebuchet M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1000"/>
                                        <p:tgtEl>
                                          <p:spTgt spid="18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3"/>
                                        </p:tgtEl>
                                        <p:attrNameLst>
                                          <p:attrName>style.visibility</p:attrName>
                                        </p:attrNameLst>
                                      </p:cBhvr>
                                      <p:to>
                                        <p:strVal val="visible"/>
                                      </p:to>
                                    </p:set>
                                    <p:animEffect transition="in" filter="fade">
                                      <p:cBhvr>
                                        <p:cTn id="12" dur="1000"/>
                                        <p:tgtEl>
                                          <p:spTgt spid="19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6"/>
                                        </p:tgtEl>
                                        <p:attrNameLst>
                                          <p:attrName>style.visibility</p:attrName>
                                        </p:attrNameLst>
                                      </p:cBhvr>
                                      <p:to>
                                        <p:strVal val="visible"/>
                                      </p:to>
                                    </p:set>
                                    <p:animEffect transition="in" filter="fade">
                                      <p:cBhvr>
                                        <p:cTn id="17" dur="1000"/>
                                        <p:tgtEl>
                                          <p:spTgt spid="19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90"/>
                                        </p:tgtEl>
                                        <p:attrNameLst>
                                          <p:attrName>style.visibility</p:attrName>
                                        </p:attrNameLst>
                                      </p:cBhvr>
                                      <p:to>
                                        <p:strVal val="visible"/>
                                      </p:to>
                                    </p:set>
                                    <p:animEffect transition="in" filter="fade">
                                      <p:cBhvr>
                                        <p:cTn id="22" dur="10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4"/>
          <p:cNvSpPr/>
          <p:nvPr/>
        </p:nvSpPr>
        <p:spPr>
          <a:xfrm>
            <a:off x="491000" y="1530167"/>
            <a:ext cx="11545200" cy="29001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121900" tIns="0" rIns="121900" bIns="121900" anchor="t" anchorCtr="0">
            <a:noAutofit/>
          </a:bodyPr>
          <a:lstStyle/>
          <a:p>
            <a:pPr marL="0" lvl="0" indent="0" algn="l" rtl="0">
              <a:lnSpc>
                <a:spcPct val="90000"/>
              </a:lnSpc>
              <a:spcBef>
                <a:spcPts val="1000"/>
              </a:spcBef>
              <a:spcAft>
                <a:spcPts val="0"/>
              </a:spcAft>
              <a:buNone/>
            </a:pPr>
            <a:r>
              <a:rPr lang="en-CA" sz="2000" b="1">
                <a:solidFill>
                  <a:schemeClr val="dk1"/>
                </a:solidFill>
                <a:latin typeface="Calibri"/>
                <a:ea typeface="Calibri"/>
                <a:cs typeface="Calibri"/>
                <a:sym typeface="Calibri"/>
              </a:rPr>
              <a:t>Terminology Server</a:t>
            </a:r>
            <a:r>
              <a:rPr lang="en-CA" sz="2000">
                <a:solidFill>
                  <a:schemeClr val="dk1"/>
                </a:solidFill>
                <a:latin typeface="Calibri"/>
                <a:ea typeface="Calibri"/>
                <a:cs typeface="Calibri"/>
                <a:sym typeface="Calibri"/>
              </a:rPr>
              <a:t> (with postcoordination)</a:t>
            </a:r>
            <a:endParaRPr sz="2000">
              <a:solidFill>
                <a:schemeClr val="dk1"/>
              </a:solidFill>
              <a:latin typeface="Calibri"/>
              <a:ea typeface="Calibri"/>
              <a:cs typeface="Calibri"/>
              <a:sym typeface="Calibri"/>
            </a:endParaRPr>
          </a:p>
          <a:p>
            <a:pPr marL="0" lvl="0" indent="0" algn="l" rtl="0">
              <a:spcBef>
                <a:spcPts val="0"/>
              </a:spcBef>
              <a:spcAft>
                <a:spcPts val="0"/>
              </a:spcAft>
              <a:buNone/>
            </a:pPr>
            <a:endParaRPr/>
          </a:p>
        </p:txBody>
      </p:sp>
      <p:sp>
        <p:nvSpPr>
          <p:cNvPr id="204" name="Google Shape;204;p24"/>
          <p:cNvSpPr/>
          <p:nvPr/>
        </p:nvSpPr>
        <p:spPr>
          <a:xfrm>
            <a:off x="10209523" y="3920762"/>
            <a:ext cx="2075700" cy="618900"/>
          </a:xfrm>
          <a:prstGeom prst="rect">
            <a:avLst/>
          </a:prstGeom>
          <a:no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CA" sz="1100">
                <a:solidFill>
                  <a:srgbClr val="666666"/>
                </a:solidFill>
              </a:rPr>
              <a:t>*Autogeneration, Mapping, Manual, Description template</a:t>
            </a:r>
            <a:endParaRPr sz="1100">
              <a:solidFill>
                <a:srgbClr val="666666"/>
              </a:solidFill>
            </a:endParaRPr>
          </a:p>
        </p:txBody>
      </p:sp>
      <p:sp>
        <p:nvSpPr>
          <p:cNvPr id="205" name="Google Shape;205;p24"/>
          <p:cNvSpPr/>
          <p:nvPr/>
        </p:nvSpPr>
        <p:spPr>
          <a:xfrm>
            <a:off x="657732" y="2095767"/>
            <a:ext cx="1240500" cy="618900"/>
          </a:xfrm>
          <a:prstGeom prst="rect">
            <a:avLst/>
          </a:prstGeom>
          <a:gradFill>
            <a:gsLst>
              <a:gs pos="0">
                <a:srgbClr val="FFFFFF"/>
              </a:gs>
              <a:gs pos="100000">
                <a:srgbClr val="B7DDD0"/>
              </a:gs>
              <a:gs pos="100000">
                <a:schemeClr val="accent5"/>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27425" tIns="121900" rIns="27425" bIns="121900" anchor="ctr" anchorCtr="0">
            <a:noAutofit/>
          </a:bodyPr>
          <a:lstStyle/>
          <a:p>
            <a:pPr marL="0" lvl="0" indent="0" algn="ctr" rtl="0">
              <a:spcBef>
                <a:spcPts val="0"/>
              </a:spcBef>
              <a:spcAft>
                <a:spcPts val="0"/>
              </a:spcAft>
              <a:buNone/>
            </a:pPr>
            <a:r>
              <a:rPr lang="en-CA" sz="1800"/>
              <a:t>Create</a:t>
            </a:r>
            <a:endParaRPr sz="1800"/>
          </a:p>
        </p:txBody>
      </p:sp>
      <p:sp>
        <p:nvSpPr>
          <p:cNvPr id="206" name="Google Shape;206;p24"/>
          <p:cNvSpPr/>
          <p:nvPr/>
        </p:nvSpPr>
        <p:spPr>
          <a:xfrm>
            <a:off x="2616454" y="2098083"/>
            <a:ext cx="1240500" cy="618900"/>
          </a:xfrm>
          <a:prstGeom prst="rect">
            <a:avLst/>
          </a:prstGeom>
          <a:gradFill>
            <a:gsLst>
              <a:gs pos="0">
                <a:srgbClr val="FFFFFF"/>
              </a:gs>
              <a:gs pos="100000">
                <a:srgbClr val="B7DDD0"/>
              </a:gs>
              <a:gs pos="100000">
                <a:schemeClr val="accent5"/>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27425" tIns="121900" rIns="27425" bIns="121900" anchor="ctr" anchorCtr="0">
            <a:noAutofit/>
          </a:bodyPr>
          <a:lstStyle/>
          <a:p>
            <a:pPr marL="0" lvl="0" indent="0" algn="ctr" rtl="0">
              <a:spcBef>
                <a:spcPts val="0"/>
              </a:spcBef>
              <a:spcAft>
                <a:spcPts val="0"/>
              </a:spcAft>
              <a:buNone/>
            </a:pPr>
            <a:r>
              <a:rPr lang="en-CA" sz="1800"/>
              <a:t>Parse</a:t>
            </a:r>
            <a:endParaRPr sz="1800"/>
          </a:p>
        </p:txBody>
      </p:sp>
      <p:sp>
        <p:nvSpPr>
          <p:cNvPr id="207" name="Google Shape;207;p24"/>
          <p:cNvSpPr/>
          <p:nvPr/>
        </p:nvSpPr>
        <p:spPr>
          <a:xfrm>
            <a:off x="4575176" y="2098083"/>
            <a:ext cx="1240500" cy="618900"/>
          </a:xfrm>
          <a:prstGeom prst="rect">
            <a:avLst/>
          </a:prstGeom>
          <a:gradFill>
            <a:gsLst>
              <a:gs pos="0">
                <a:srgbClr val="FFFFFF"/>
              </a:gs>
              <a:gs pos="100000">
                <a:srgbClr val="B7DDD0"/>
              </a:gs>
              <a:gs pos="100000">
                <a:schemeClr val="accent5"/>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27425" tIns="121900" rIns="27425" bIns="121900" anchor="ctr" anchorCtr="0">
            <a:noAutofit/>
          </a:bodyPr>
          <a:lstStyle/>
          <a:p>
            <a:pPr marL="0" lvl="0" indent="0" algn="ctr" rtl="0">
              <a:spcBef>
                <a:spcPts val="0"/>
              </a:spcBef>
              <a:spcAft>
                <a:spcPts val="0"/>
              </a:spcAft>
              <a:buNone/>
            </a:pPr>
            <a:r>
              <a:rPr lang="en-CA" sz="1800"/>
              <a:t>Validate</a:t>
            </a:r>
            <a:endParaRPr sz="1800"/>
          </a:p>
        </p:txBody>
      </p:sp>
      <p:sp>
        <p:nvSpPr>
          <p:cNvPr id="208" name="Google Shape;208;p24"/>
          <p:cNvSpPr/>
          <p:nvPr/>
        </p:nvSpPr>
        <p:spPr>
          <a:xfrm>
            <a:off x="6533898" y="2098083"/>
            <a:ext cx="1240500" cy="618900"/>
          </a:xfrm>
          <a:prstGeom prst="rect">
            <a:avLst/>
          </a:prstGeom>
          <a:gradFill>
            <a:gsLst>
              <a:gs pos="0">
                <a:srgbClr val="FFFFFF"/>
              </a:gs>
              <a:gs pos="100000">
                <a:srgbClr val="B7DDD0"/>
              </a:gs>
              <a:gs pos="100000">
                <a:schemeClr val="accent5"/>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27425" tIns="121900" rIns="27425" bIns="121900" anchor="ctr" anchorCtr="0">
            <a:noAutofit/>
          </a:bodyPr>
          <a:lstStyle/>
          <a:p>
            <a:pPr marL="0" lvl="0" indent="0" algn="ctr" rtl="0">
              <a:spcBef>
                <a:spcPts val="0"/>
              </a:spcBef>
              <a:spcAft>
                <a:spcPts val="0"/>
              </a:spcAft>
              <a:buNone/>
            </a:pPr>
            <a:r>
              <a:rPr lang="en-CA" sz="1800"/>
              <a:t>Transform</a:t>
            </a:r>
            <a:endParaRPr sz="1800"/>
          </a:p>
        </p:txBody>
      </p:sp>
      <p:sp>
        <p:nvSpPr>
          <p:cNvPr id="209" name="Google Shape;209;p24"/>
          <p:cNvSpPr/>
          <p:nvPr/>
        </p:nvSpPr>
        <p:spPr>
          <a:xfrm>
            <a:off x="8492620" y="2098083"/>
            <a:ext cx="1240500" cy="618900"/>
          </a:xfrm>
          <a:prstGeom prst="rect">
            <a:avLst/>
          </a:prstGeom>
          <a:gradFill>
            <a:gsLst>
              <a:gs pos="0">
                <a:srgbClr val="FFFFFF"/>
              </a:gs>
              <a:gs pos="100000">
                <a:srgbClr val="B7DDD0"/>
              </a:gs>
              <a:gs pos="100000">
                <a:schemeClr val="accent5"/>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27425" tIns="121900" rIns="27425" bIns="121900" anchor="ctr" anchorCtr="0">
            <a:noAutofit/>
          </a:bodyPr>
          <a:lstStyle/>
          <a:p>
            <a:pPr marL="0" lvl="0" indent="0" algn="ctr" rtl="0">
              <a:spcBef>
                <a:spcPts val="0"/>
              </a:spcBef>
              <a:spcAft>
                <a:spcPts val="0"/>
              </a:spcAft>
              <a:buNone/>
            </a:pPr>
            <a:r>
              <a:rPr lang="en-CA" sz="1800"/>
              <a:t>Classify</a:t>
            </a:r>
            <a:endParaRPr sz="1800"/>
          </a:p>
        </p:txBody>
      </p:sp>
      <p:sp>
        <p:nvSpPr>
          <p:cNvPr id="210" name="Google Shape;210;p24"/>
          <p:cNvSpPr/>
          <p:nvPr/>
        </p:nvSpPr>
        <p:spPr>
          <a:xfrm>
            <a:off x="10451342" y="2098083"/>
            <a:ext cx="1240500" cy="618900"/>
          </a:xfrm>
          <a:prstGeom prst="rect">
            <a:avLst/>
          </a:prstGeom>
          <a:gradFill>
            <a:gsLst>
              <a:gs pos="0">
                <a:srgbClr val="FFFFFF"/>
              </a:gs>
              <a:gs pos="100000">
                <a:srgbClr val="B7DDD0"/>
              </a:gs>
              <a:gs pos="100000">
                <a:schemeClr val="accent5"/>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27425" tIns="121900" rIns="27425" bIns="121900" anchor="ctr" anchorCtr="0">
            <a:noAutofit/>
          </a:bodyPr>
          <a:lstStyle/>
          <a:p>
            <a:pPr marL="0" lvl="0" indent="0" algn="ctr" rtl="0">
              <a:spcBef>
                <a:spcPts val="0"/>
              </a:spcBef>
              <a:spcAft>
                <a:spcPts val="0"/>
              </a:spcAft>
              <a:buNone/>
            </a:pPr>
            <a:r>
              <a:rPr lang="en-CA" sz="1800"/>
              <a:t>Query</a:t>
            </a:r>
            <a:endParaRPr sz="1800"/>
          </a:p>
        </p:txBody>
      </p:sp>
      <p:sp>
        <p:nvSpPr>
          <p:cNvPr id="211" name="Google Shape;211;p24"/>
          <p:cNvSpPr/>
          <p:nvPr/>
        </p:nvSpPr>
        <p:spPr>
          <a:xfrm>
            <a:off x="2029893" y="2269350"/>
            <a:ext cx="454800" cy="317100"/>
          </a:xfrm>
          <a:prstGeom prst="rightArrow">
            <a:avLst>
              <a:gd name="adj1" fmla="val 39127"/>
              <a:gd name="adj2" fmla="val 50000"/>
            </a:avLst>
          </a:prstGeom>
          <a:gradFill>
            <a:gsLst>
              <a:gs pos="0">
                <a:srgbClr val="DDDDDD"/>
              </a:gs>
              <a:gs pos="100000">
                <a:srgbClr val="919191"/>
              </a:gs>
            </a:gsLst>
            <a:lin ang="5400012" scaled="0"/>
          </a:gra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212" name="Google Shape;212;p24"/>
          <p:cNvSpPr/>
          <p:nvPr/>
        </p:nvSpPr>
        <p:spPr>
          <a:xfrm>
            <a:off x="3988615" y="2248883"/>
            <a:ext cx="454800" cy="317100"/>
          </a:xfrm>
          <a:prstGeom prst="rightArrow">
            <a:avLst>
              <a:gd name="adj1" fmla="val 39127"/>
              <a:gd name="adj2" fmla="val 50000"/>
            </a:avLst>
          </a:prstGeom>
          <a:gradFill>
            <a:gsLst>
              <a:gs pos="0">
                <a:srgbClr val="DDDDDD"/>
              </a:gs>
              <a:gs pos="100000">
                <a:srgbClr val="919191"/>
              </a:gs>
            </a:gsLst>
            <a:lin ang="5400012" scaled="0"/>
          </a:gra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213" name="Google Shape;213;p24"/>
          <p:cNvSpPr/>
          <p:nvPr/>
        </p:nvSpPr>
        <p:spPr>
          <a:xfrm>
            <a:off x="5947337" y="2269350"/>
            <a:ext cx="454800" cy="317100"/>
          </a:xfrm>
          <a:prstGeom prst="rightArrow">
            <a:avLst>
              <a:gd name="adj1" fmla="val 39127"/>
              <a:gd name="adj2" fmla="val 50000"/>
            </a:avLst>
          </a:prstGeom>
          <a:gradFill>
            <a:gsLst>
              <a:gs pos="0">
                <a:srgbClr val="DDDDDD"/>
              </a:gs>
              <a:gs pos="100000">
                <a:srgbClr val="919191"/>
              </a:gs>
            </a:gsLst>
            <a:lin ang="5400012" scaled="0"/>
          </a:gra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214" name="Google Shape;214;p24"/>
          <p:cNvSpPr txBox="1">
            <a:spLocks noGrp="1"/>
          </p:cNvSpPr>
          <p:nvPr>
            <p:ph type="title" idx="4294967295"/>
          </p:nvPr>
        </p:nvSpPr>
        <p:spPr>
          <a:xfrm>
            <a:off x="803867" y="315458"/>
            <a:ext cx="7349700" cy="7716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CA" sz="3700"/>
              <a:t>Processing Expressions</a:t>
            </a:r>
            <a:endParaRPr sz="3700"/>
          </a:p>
        </p:txBody>
      </p:sp>
      <p:sp>
        <p:nvSpPr>
          <p:cNvPr id="215" name="Google Shape;215;p24"/>
          <p:cNvSpPr/>
          <p:nvPr/>
        </p:nvSpPr>
        <p:spPr>
          <a:xfrm>
            <a:off x="7906059" y="2269350"/>
            <a:ext cx="454800" cy="317100"/>
          </a:xfrm>
          <a:prstGeom prst="rightArrow">
            <a:avLst>
              <a:gd name="adj1" fmla="val 39127"/>
              <a:gd name="adj2" fmla="val 50000"/>
            </a:avLst>
          </a:prstGeom>
          <a:gradFill>
            <a:gsLst>
              <a:gs pos="0">
                <a:srgbClr val="DDDDDD"/>
              </a:gs>
              <a:gs pos="100000">
                <a:srgbClr val="919191"/>
              </a:gs>
            </a:gsLst>
            <a:lin ang="5400012" scaled="0"/>
          </a:gra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216" name="Google Shape;216;p24"/>
          <p:cNvSpPr/>
          <p:nvPr/>
        </p:nvSpPr>
        <p:spPr>
          <a:xfrm>
            <a:off x="9864781" y="2248883"/>
            <a:ext cx="454800" cy="317100"/>
          </a:xfrm>
          <a:prstGeom prst="rightArrow">
            <a:avLst>
              <a:gd name="adj1" fmla="val 39127"/>
              <a:gd name="adj2" fmla="val 50000"/>
            </a:avLst>
          </a:prstGeom>
          <a:gradFill>
            <a:gsLst>
              <a:gs pos="0">
                <a:srgbClr val="DDDDDD"/>
              </a:gs>
              <a:gs pos="100000">
                <a:srgbClr val="919191"/>
              </a:gs>
            </a:gsLst>
            <a:lin ang="5400012" scaled="0"/>
          </a:gra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217" name="Google Shape;217;p24">
            <a:hlinkClick r:id="" action="ppaction://noaction"/>
          </p:cNvPr>
          <p:cNvSpPr/>
          <p:nvPr/>
        </p:nvSpPr>
        <p:spPr>
          <a:xfrm>
            <a:off x="5128500" y="3507200"/>
            <a:ext cx="4478400" cy="702817"/>
          </a:xfrm>
          <a:prstGeom prst="flowChartMagneticDisk">
            <a:avLst/>
          </a:prstGeom>
          <a:gradFill>
            <a:gsLst>
              <a:gs pos="0">
                <a:srgbClr val="FFFFFF"/>
              </a:gs>
              <a:gs pos="100000">
                <a:srgbClr val="8ED4EF"/>
              </a:gs>
              <a:gs pos="100000">
                <a:schemeClr val="dk2"/>
              </a:gs>
            </a:gsLst>
            <a:path path="circle">
              <a:fillToRect l="50000" t="50000" r="50000" b="50000"/>
            </a:path>
            <a:tileRect/>
          </a:gradFill>
          <a:ln w="9525" cap="flat" cmpd="sng">
            <a:solidFill>
              <a:srgbClr val="999999"/>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r>
              <a:rPr lang="en-CA" sz="1800" b="1"/>
              <a:t>Expression Datastore</a:t>
            </a:r>
            <a:endParaRPr sz="1800" b="1"/>
          </a:p>
        </p:txBody>
      </p:sp>
      <p:cxnSp>
        <p:nvCxnSpPr>
          <p:cNvPr id="218" name="Google Shape;218;p24"/>
          <p:cNvCxnSpPr/>
          <p:nvPr/>
        </p:nvCxnSpPr>
        <p:spPr>
          <a:xfrm rot="10800000" flipH="1">
            <a:off x="376633" y="4461833"/>
            <a:ext cx="11545200" cy="69600"/>
          </a:xfrm>
          <a:prstGeom prst="straightConnector1">
            <a:avLst/>
          </a:prstGeom>
          <a:noFill/>
          <a:ln w="9525" cap="flat" cmpd="sng">
            <a:solidFill>
              <a:srgbClr val="FF0000"/>
            </a:solidFill>
            <a:prstDash val="dash"/>
            <a:round/>
            <a:headEnd type="none" w="med" len="med"/>
            <a:tailEnd type="none" w="med" len="med"/>
          </a:ln>
        </p:spPr>
      </p:cxnSp>
      <p:cxnSp>
        <p:nvCxnSpPr>
          <p:cNvPr id="219" name="Google Shape;219;p24"/>
          <p:cNvCxnSpPr/>
          <p:nvPr/>
        </p:nvCxnSpPr>
        <p:spPr>
          <a:xfrm>
            <a:off x="5310367" y="2845183"/>
            <a:ext cx="448800" cy="594900"/>
          </a:xfrm>
          <a:prstGeom prst="straightConnector1">
            <a:avLst/>
          </a:prstGeom>
          <a:noFill/>
          <a:ln w="28575" cap="flat" cmpd="sng">
            <a:solidFill>
              <a:schemeClr val="accent2"/>
            </a:solidFill>
            <a:prstDash val="solid"/>
            <a:round/>
            <a:headEnd type="none" w="med" len="med"/>
            <a:tailEnd type="triangle" w="med" len="med"/>
          </a:ln>
        </p:spPr>
      </p:cxnSp>
      <p:cxnSp>
        <p:nvCxnSpPr>
          <p:cNvPr id="220" name="Google Shape;220;p24"/>
          <p:cNvCxnSpPr/>
          <p:nvPr/>
        </p:nvCxnSpPr>
        <p:spPr>
          <a:xfrm>
            <a:off x="7151883" y="2844233"/>
            <a:ext cx="4500" cy="535500"/>
          </a:xfrm>
          <a:prstGeom prst="straightConnector1">
            <a:avLst/>
          </a:prstGeom>
          <a:noFill/>
          <a:ln w="28575" cap="flat" cmpd="sng">
            <a:solidFill>
              <a:schemeClr val="accent2"/>
            </a:solidFill>
            <a:prstDash val="solid"/>
            <a:round/>
            <a:headEnd type="none" w="med" len="med"/>
            <a:tailEnd type="triangle" w="med" len="med"/>
          </a:ln>
        </p:spPr>
      </p:cxnSp>
      <p:cxnSp>
        <p:nvCxnSpPr>
          <p:cNvPr id="221" name="Google Shape;221;p24"/>
          <p:cNvCxnSpPr/>
          <p:nvPr/>
        </p:nvCxnSpPr>
        <p:spPr>
          <a:xfrm rot="10800000">
            <a:off x="6898167" y="2873133"/>
            <a:ext cx="20100" cy="475500"/>
          </a:xfrm>
          <a:prstGeom prst="straightConnector1">
            <a:avLst/>
          </a:prstGeom>
          <a:noFill/>
          <a:ln w="28575" cap="flat" cmpd="sng">
            <a:solidFill>
              <a:srgbClr val="666666"/>
            </a:solidFill>
            <a:prstDash val="solid"/>
            <a:round/>
            <a:headEnd type="none" w="med" len="med"/>
            <a:tailEnd type="triangle" w="med" len="med"/>
          </a:ln>
        </p:spPr>
      </p:cxnSp>
      <p:cxnSp>
        <p:nvCxnSpPr>
          <p:cNvPr id="222" name="Google Shape;222;p24"/>
          <p:cNvCxnSpPr/>
          <p:nvPr/>
        </p:nvCxnSpPr>
        <p:spPr>
          <a:xfrm>
            <a:off x="9401783" y="2844250"/>
            <a:ext cx="4500" cy="535500"/>
          </a:xfrm>
          <a:prstGeom prst="straightConnector1">
            <a:avLst/>
          </a:prstGeom>
          <a:noFill/>
          <a:ln w="28575" cap="flat" cmpd="sng">
            <a:solidFill>
              <a:schemeClr val="accent2"/>
            </a:solidFill>
            <a:prstDash val="solid"/>
            <a:round/>
            <a:headEnd type="none" w="med" len="med"/>
            <a:tailEnd type="triangle" w="med" len="med"/>
          </a:ln>
        </p:spPr>
      </p:cxnSp>
      <p:cxnSp>
        <p:nvCxnSpPr>
          <p:cNvPr id="223" name="Google Shape;223;p24"/>
          <p:cNvCxnSpPr/>
          <p:nvPr/>
        </p:nvCxnSpPr>
        <p:spPr>
          <a:xfrm rot="10800000">
            <a:off x="9186250" y="2872133"/>
            <a:ext cx="2400" cy="479700"/>
          </a:xfrm>
          <a:prstGeom prst="straightConnector1">
            <a:avLst/>
          </a:prstGeom>
          <a:noFill/>
          <a:ln w="28575" cap="flat" cmpd="sng">
            <a:solidFill>
              <a:srgbClr val="666666"/>
            </a:solidFill>
            <a:prstDash val="solid"/>
            <a:round/>
            <a:headEnd type="none" w="med" len="med"/>
            <a:tailEnd type="triangle" w="med" len="med"/>
          </a:ln>
        </p:spPr>
      </p:cxnSp>
      <p:cxnSp>
        <p:nvCxnSpPr>
          <p:cNvPr id="224" name="Google Shape;224;p24"/>
          <p:cNvCxnSpPr/>
          <p:nvPr/>
        </p:nvCxnSpPr>
        <p:spPr>
          <a:xfrm rot="10800000" flipH="1">
            <a:off x="9667533" y="3729500"/>
            <a:ext cx="694500" cy="900"/>
          </a:xfrm>
          <a:prstGeom prst="straightConnector1">
            <a:avLst/>
          </a:prstGeom>
          <a:noFill/>
          <a:ln w="28575" cap="flat" cmpd="sng">
            <a:solidFill>
              <a:srgbClr val="666666"/>
            </a:solidFill>
            <a:prstDash val="solid"/>
            <a:round/>
            <a:headEnd type="none" w="med" len="med"/>
            <a:tailEnd type="triangle" w="med" len="med"/>
          </a:ln>
        </p:spPr>
      </p:cxnSp>
      <p:cxnSp>
        <p:nvCxnSpPr>
          <p:cNvPr id="225" name="Google Shape;225;p24"/>
          <p:cNvCxnSpPr/>
          <p:nvPr/>
        </p:nvCxnSpPr>
        <p:spPr>
          <a:xfrm flipH="1">
            <a:off x="9649117" y="3965800"/>
            <a:ext cx="670500" cy="13500"/>
          </a:xfrm>
          <a:prstGeom prst="straightConnector1">
            <a:avLst/>
          </a:prstGeom>
          <a:noFill/>
          <a:ln w="28575" cap="flat" cmpd="sng">
            <a:solidFill>
              <a:schemeClr val="accent2"/>
            </a:solidFill>
            <a:prstDash val="solid"/>
            <a:round/>
            <a:headEnd type="none" w="med" len="med"/>
            <a:tailEnd type="triangle" w="med" len="med"/>
          </a:ln>
        </p:spPr>
      </p:cxnSp>
      <p:sp>
        <p:nvSpPr>
          <p:cNvPr id="226" name="Google Shape;226;p24"/>
          <p:cNvSpPr/>
          <p:nvPr/>
        </p:nvSpPr>
        <p:spPr>
          <a:xfrm>
            <a:off x="10451333" y="3444633"/>
            <a:ext cx="1465200" cy="618900"/>
          </a:xfrm>
          <a:prstGeom prst="rect">
            <a:avLst/>
          </a:prstGeom>
          <a:gradFill>
            <a:gsLst>
              <a:gs pos="0">
                <a:srgbClr val="FFFFFF"/>
              </a:gs>
              <a:gs pos="100000">
                <a:srgbClr val="B7DDD0"/>
              </a:gs>
              <a:gs pos="100000">
                <a:schemeClr val="accent5"/>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27425" tIns="121900" rIns="27425" bIns="121900" anchor="ctr" anchorCtr="0">
            <a:noAutofit/>
          </a:bodyPr>
          <a:lstStyle/>
          <a:p>
            <a:pPr marL="0" lvl="0" indent="0" algn="ctr" rtl="0">
              <a:spcBef>
                <a:spcPts val="0"/>
              </a:spcBef>
              <a:spcAft>
                <a:spcPts val="0"/>
              </a:spcAft>
              <a:buNone/>
            </a:pPr>
            <a:r>
              <a:rPr lang="en-CA" sz="1800"/>
              <a:t>Assign term</a:t>
            </a:r>
            <a:endParaRPr sz="1800"/>
          </a:p>
        </p:txBody>
      </p:sp>
      <p:sp>
        <p:nvSpPr>
          <p:cNvPr id="227" name="Google Shape;227;p24"/>
          <p:cNvSpPr txBox="1">
            <a:spLocks noGrp="1"/>
          </p:cNvSpPr>
          <p:nvPr>
            <p:ph type="subTitle" idx="4294967295"/>
          </p:nvPr>
        </p:nvSpPr>
        <p:spPr>
          <a:xfrm>
            <a:off x="441200" y="4376567"/>
            <a:ext cx="3106500" cy="5739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CA" sz="2400">
                <a:solidFill>
                  <a:srgbClr val="FF0000"/>
                </a:solidFill>
              </a:rPr>
              <a:t>Terminology Server API</a:t>
            </a:r>
            <a:endParaRPr sz="2400">
              <a:solidFill>
                <a:srgbClr val="FF0000"/>
              </a:solidFill>
            </a:endParaRPr>
          </a:p>
        </p:txBody>
      </p:sp>
      <p:sp>
        <p:nvSpPr>
          <p:cNvPr id="228" name="Google Shape;228;p24"/>
          <p:cNvSpPr txBox="1">
            <a:spLocks noGrp="1"/>
          </p:cNvSpPr>
          <p:nvPr>
            <p:ph type="subTitle" idx="4294967295"/>
          </p:nvPr>
        </p:nvSpPr>
        <p:spPr>
          <a:xfrm>
            <a:off x="1185250" y="862525"/>
            <a:ext cx="2883900" cy="433200"/>
          </a:xfrm>
          <a:prstGeom prst="rect">
            <a:avLst/>
          </a:prstGeom>
        </p:spPr>
        <p:txBody>
          <a:bodyPr spcFirstLastPara="1" wrap="square" lIns="91425" tIns="0" rIns="91425" bIns="91425" anchor="t" anchorCtr="0">
            <a:normAutofit lnSpcReduction="10000"/>
          </a:bodyPr>
          <a:lstStyle/>
          <a:p>
            <a:pPr marL="0" lvl="0" indent="0" algn="l" rtl="0">
              <a:spcBef>
                <a:spcPts val="1000"/>
              </a:spcBef>
              <a:spcAft>
                <a:spcPts val="0"/>
              </a:spcAft>
              <a:buNone/>
            </a:pPr>
            <a:r>
              <a:rPr lang="en-CA"/>
              <a:t>Overview</a:t>
            </a:r>
            <a:endParaRPr/>
          </a:p>
        </p:txBody>
      </p:sp>
      <p:sp>
        <p:nvSpPr>
          <p:cNvPr id="229" name="Google Shape;229;p24"/>
          <p:cNvSpPr/>
          <p:nvPr/>
        </p:nvSpPr>
        <p:spPr>
          <a:xfrm>
            <a:off x="6003400" y="5091167"/>
            <a:ext cx="2728600" cy="1192333"/>
          </a:xfrm>
          <a:prstGeom prst="flowChartMagneticDisk">
            <a:avLst/>
          </a:prstGeom>
          <a:gradFill>
            <a:gsLst>
              <a:gs pos="0">
                <a:srgbClr val="DBD4EB"/>
              </a:gs>
              <a:gs pos="100000">
                <a:srgbClr val="B6AAD3"/>
              </a:gs>
              <a:gs pos="100000">
                <a:srgbClr val="9180BB"/>
              </a:gs>
            </a:gsLst>
            <a:path path="circle">
              <a:fillToRect l="50000" t="50000" r="50000" b="50000"/>
            </a:path>
            <a:tileRect/>
          </a:gradFill>
          <a:ln w="9525" cap="flat" cmpd="sng">
            <a:solidFill>
              <a:srgbClr val="999999"/>
            </a:solidFill>
            <a:prstDash val="solid"/>
            <a:round/>
            <a:headEnd type="none" w="sm" len="sm"/>
            <a:tailEnd type="none" w="sm" len="sm"/>
          </a:ln>
        </p:spPr>
        <p:txBody>
          <a:bodyPr spcFirstLastPara="1" wrap="square" lIns="121900" tIns="210300" rIns="121900" bIns="0" anchor="ctr" anchorCtr="0">
            <a:noAutofit/>
          </a:bodyPr>
          <a:lstStyle/>
          <a:p>
            <a:pPr marL="0" marR="0" lvl="0" indent="0" algn="ctr" rtl="0">
              <a:lnSpc>
                <a:spcPct val="90000"/>
              </a:lnSpc>
              <a:spcBef>
                <a:spcPts val="0"/>
              </a:spcBef>
              <a:spcAft>
                <a:spcPts val="0"/>
              </a:spcAft>
              <a:buNone/>
            </a:pPr>
            <a:r>
              <a:rPr lang="en-CA" sz="1800" b="1"/>
              <a:t>EHR</a:t>
            </a:r>
            <a:r>
              <a:rPr lang="en-CA" sz="1800"/>
              <a:t> </a:t>
            </a:r>
            <a:endParaRPr sz="1800"/>
          </a:p>
          <a:p>
            <a:pPr marL="0" marR="0" lvl="0" indent="0" algn="ctr" rtl="0">
              <a:lnSpc>
                <a:spcPct val="90000"/>
              </a:lnSpc>
              <a:spcBef>
                <a:spcPts val="0"/>
              </a:spcBef>
              <a:spcAft>
                <a:spcPts val="0"/>
              </a:spcAft>
              <a:buNone/>
            </a:pPr>
            <a:r>
              <a:rPr lang="en-CA" sz="1600"/>
              <a:t>(concept / expression id </a:t>
            </a:r>
            <a:br>
              <a:rPr lang="en-CA" sz="1600"/>
            </a:br>
            <a:r>
              <a:rPr lang="en-CA" sz="1600"/>
              <a:t>+ term)</a:t>
            </a:r>
            <a:endParaRPr sz="1600"/>
          </a:p>
        </p:txBody>
      </p:sp>
      <p:sp>
        <p:nvSpPr>
          <p:cNvPr id="230" name="Google Shape;230;p24">
            <a:hlinkClick r:id="" action="ppaction://noaction"/>
          </p:cNvPr>
          <p:cNvSpPr/>
          <p:nvPr/>
        </p:nvSpPr>
        <p:spPr>
          <a:xfrm>
            <a:off x="3700100" y="4987325"/>
            <a:ext cx="1263000" cy="618900"/>
          </a:xfrm>
          <a:prstGeom prst="rect">
            <a:avLst/>
          </a:prstGeom>
          <a:gradFill>
            <a:gsLst>
              <a:gs pos="0">
                <a:srgbClr val="FFFFFF"/>
              </a:gs>
              <a:gs pos="100000">
                <a:srgbClr val="F6A5AB"/>
              </a:gs>
              <a:gs pos="100000">
                <a:schemeClr val="accent6"/>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r>
              <a:rPr lang="en-CA" sz="1800"/>
              <a:t>Data entry</a:t>
            </a:r>
            <a:endParaRPr/>
          </a:p>
        </p:txBody>
      </p:sp>
      <p:sp>
        <p:nvSpPr>
          <p:cNvPr id="231" name="Google Shape;231;p24"/>
          <p:cNvSpPr/>
          <p:nvPr/>
        </p:nvSpPr>
        <p:spPr>
          <a:xfrm>
            <a:off x="3739539" y="5802775"/>
            <a:ext cx="1263000" cy="618900"/>
          </a:xfrm>
          <a:prstGeom prst="rect">
            <a:avLst/>
          </a:prstGeom>
          <a:gradFill>
            <a:gsLst>
              <a:gs pos="0">
                <a:srgbClr val="FFFFFF"/>
              </a:gs>
              <a:gs pos="100000">
                <a:srgbClr val="F6A5AB"/>
              </a:gs>
              <a:gs pos="100000">
                <a:schemeClr val="accent6"/>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r>
              <a:rPr lang="en-CA" sz="1800"/>
              <a:t>Display</a:t>
            </a:r>
            <a:endParaRPr sz="1800"/>
          </a:p>
        </p:txBody>
      </p:sp>
      <p:sp>
        <p:nvSpPr>
          <p:cNvPr id="232" name="Google Shape;232;p24">
            <a:hlinkClick r:id="" action="ppaction://noaction"/>
          </p:cNvPr>
          <p:cNvSpPr/>
          <p:nvPr/>
        </p:nvSpPr>
        <p:spPr>
          <a:xfrm>
            <a:off x="9742471" y="5802775"/>
            <a:ext cx="1263000" cy="618900"/>
          </a:xfrm>
          <a:prstGeom prst="rect">
            <a:avLst/>
          </a:prstGeom>
          <a:gradFill>
            <a:gsLst>
              <a:gs pos="0">
                <a:srgbClr val="FFFFFF"/>
              </a:gs>
              <a:gs pos="100000">
                <a:srgbClr val="F6A5AB"/>
              </a:gs>
              <a:gs pos="100000">
                <a:schemeClr val="accent6"/>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r>
              <a:rPr lang="en-CA" sz="1800"/>
              <a:t>Exchange</a:t>
            </a:r>
            <a:endParaRPr/>
          </a:p>
        </p:txBody>
      </p:sp>
      <p:sp>
        <p:nvSpPr>
          <p:cNvPr id="233" name="Google Shape;233;p24">
            <a:hlinkClick r:id="" action="ppaction://noaction"/>
          </p:cNvPr>
          <p:cNvSpPr/>
          <p:nvPr/>
        </p:nvSpPr>
        <p:spPr>
          <a:xfrm>
            <a:off x="9742488" y="4999908"/>
            <a:ext cx="1263000" cy="618900"/>
          </a:xfrm>
          <a:prstGeom prst="rect">
            <a:avLst/>
          </a:prstGeom>
          <a:gradFill>
            <a:gsLst>
              <a:gs pos="0">
                <a:srgbClr val="FFFFFF"/>
              </a:gs>
              <a:gs pos="100000">
                <a:srgbClr val="F6A5AB"/>
              </a:gs>
              <a:gs pos="100000">
                <a:schemeClr val="accent6"/>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lvl="0" indent="0" algn="ctr" rtl="0">
              <a:spcBef>
                <a:spcPts val="0"/>
              </a:spcBef>
              <a:spcAft>
                <a:spcPts val="0"/>
              </a:spcAft>
              <a:buNone/>
            </a:pPr>
            <a:r>
              <a:rPr lang="en-CA" sz="1800"/>
              <a:t>Query</a:t>
            </a:r>
            <a:endParaRPr/>
          </a:p>
        </p:txBody>
      </p:sp>
      <p:cxnSp>
        <p:nvCxnSpPr>
          <p:cNvPr id="234" name="Google Shape;234;p24"/>
          <p:cNvCxnSpPr/>
          <p:nvPr/>
        </p:nvCxnSpPr>
        <p:spPr>
          <a:xfrm rot="10800000" flipH="1">
            <a:off x="5091817" y="5430033"/>
            <a:ext cx="740700" cy="8100"/>
          </a:xfrm>
          <a:prstGeom prst="straightConnector1">
            <a:avLst/>
          </a:prstGeom>
          <a:noFill/>
          <a:ln w="38100" cap="flat" cmpd="sng">
            <a:solidFill>
              <a:srgbClr val="DD7E6B"/>
            </a:solidFill>
            <a:prstDash val="solid"/>
            <a:round/>
            <a:headEnd type="none" w="med" len="med"/>
            <a:tailEnd type="triangle" w="med" len="med"/>
          </a:ln>
        </p:spPr>
      </p:cxnSp>
      <p:cxnSp>
        <p:nvCxnSpPr>
          <p:cNvPr id="235" name="Google Shape;235;p24"/>
          <p:cNvCxnSpPr/>
          <p:nvPr/>
        </p:nvCxnSpPr>
        <p:spPr>
          <a:xfrm flipH="1">
            <a:off x="5146683" y="5985533"/>
            <a:ext cx="669900" cy="6900"/>
          </a:xfrm>
          <a:prstGeom prst="straightConnector1">
            <a:avLst/>
          </a:prstGeom>
          <a:noFill/>
          <a:ln w="38100" cap="flat" cmpd="sng">
            <a:solidFill>
              <a:srgbClr val="666666"/>
            </a:solidFill>
            <a:prstDash val="solid"/>
            <a:round/>
            <a:headEnd type="none" w="med" len="med"/>
            <a:tailEnd type="triangle" w="med" len="med"/>
          </a:ln>
        </p:spPr>
      </p:cxnSp>
      <p:sp>
        <p:nvSpPr>
          <p:cNvPr id="236" name="Google Shape;236;p24"/>
          <p:cNvSpPr txBox="1"/>
          <p:nvPr/>
        </p:nvSpPr>
        <p:spPr>
          <a:xfrm>
            <a:off x="4879817" y="5985533"/>
            <a:ext cx="1203600" cy="492600"/>
          </a:xfrm>
          <a:prstGeom prst="rect">
            <a:avLst/>
          </a:prstGeom>
          <a:noFill/>
          <a:ln>
            <a:noFill/>
          </a:ln>
        </p:spPr>
        <p:txBody>
          <a:bodyPr spcFirstLastPara="1" wrap="square" lIns="121900" tIns="121900" rIns="121900" bIns="121900" anchor="t" anchorCtr="0">
            <a:spAutoFit/>
          </a:bodyPr>
          <a:lstStyle/>
          <a:p>
            <a:pPr marL="0" lvl="0" indent="0" algn="ctr" rtl="0">
              <a:spcBef>
                <a:spcPts val="0"/>
              </a:spcBef>
              <a:spcAft>
                <a:spcPts val="0"/>
              </a:spcAft>
              <a:buNone/>
            </a:pPr>
            <a:r>
              <a:rPr lang="en-CA" sz="1600" b="1" i="1">
                <a:solidFill>
                  <a:srgbClr val="666666"/>
                </a:solidFill>
                <a:latin typeface="Calibri"/>
                <a:ea typeface="Calibri"/>
                <a:cs typeface="Calibri"/>
                <a:sym typeface="Calibri"/>
              </a:rPr>
              <a:t>Term*</a:t>
            </a:r>
            <a:endParaRPr sz="1600" b="1" i="1">
              <a:solidFill>
                <a:srgbClr val="666666"/>
              </a:solidFill>
              <a:latin typeface="Calibri"/>
              <a:ea typeface="Calibri"/>
              <a:cs typeface="Calibri"/>
              <a:sym typeface="Calibri"/>
            </a:endParaRPr>
          </a:p>
        </p:txBody>
      </p:sp>
      <p:cxnSp>
        <p:nvCxnSpPr>
          <p:cNvPr id="237" name="Google Shape;237;p24"/>
          <p:cNvCxnSpPr/>
          <p:nvPr/>
        </p:nvCxnSpPr>
        <p:spPr>
          <a:xfrm rot="10800000">
            <a:off x="8902667" y="5434133"/>
            <a:ext cx="724500" cy="0"/>
          </a:xfrm>
          <a:prstGeom prst="straightConnector1">
            <a:avLst/>
          </a:prstGeom>
          <a:noFill/>
          <a:ln w="38100" cap="flat" cmpd="sng">
            <a:solidFill>
              <a:srgbClr val="DD7E6B"/>
            </a:solidFill>
            <a:prstDash val="solid"/>
            <a:round/>
            <a:headEnd type="none" w="med" len="med"/>
            <a:tailEnd type="triangle" w="med" len="med"/>
          </a:ln>
        </p:spPr>
      </p:cxnSp>
      <p:cxnSp>
        <p:nvCxnSpPr>
          <p:cNvPr id="238" name="Google Shape;238;p24"/>
          <p:cNvCxnSpPr/>
          <p:nvPr/>
        </p:nvCxnSpPr>
        <p:spPr>
          <a:xfrm>
            <a:off x="8906650" y="5196900"/>
            <a:ext cx="717300" cy="5100"/>
          </a:xfrm>
          <a:prstGeom prst="straightConnector1">
            <a:avLst/>
          </a:prstGeom>
          <a:noFill/>
          <a:ln w="38100" cap="flat" cmpd="sng">
            <a:solidFill>
              <a:srgbClr val="666666"/>
            </a:solidFill>
            <a:prstDash val="solid"/>
            <a:round/>
            <a:headEnd type="none" w="med" len="med"/>
            <a:tailEnd type="triangle" w="med" len="med"/>
          </a:ln>
        </p:spPr>
      </p:cxnSp>
      <p:cxnSp>
        <p:nvCxnSpPr>
          <p:cNvPr id="239" name="Google Shape;239;p24"/>
          <p:cNvCxnSpPr/>
          <p:nvPr/>
        </p:nvCxnSpPr>
        <p:spPr>
          <a:xfrm rot="10800000">
            <a:off x="8886200" y="6107550"/>
            <a:ext cx="724500" cy="0"/>
          </a:xfrm>
          <a:prstGeom prst="straightConnector1">
            <a:avLst/>
          </a:prstGeom>
          <a:noFill/>
          <a:ln w="38100" cap="flat" cmpd="sng">
            <a:solidFill>
              <a:srgbClr val="DD7E6B"/>
            </a:solidFill>
            <a:prstDash val="solid"/>
            <a:round/>
            <a:headEnd type="none" w="med" len="med"/>
            <a:tailEnd type="triangle" w="med" len="med"/>
          </a:ln>
        </p:spPr>
      </p:cxnSp>
      <p:cxnSp>
        <p:nvCxnSpPr>
          <p:cNvPr id="240" name="Google Shape;240;p24"/>
          <p:cNvCxnSpPr/>
          <p:nvPr/>
        </p:nvCxnSpPr>
        <p:spPr>
          <a:xfrm>
            <a:off x="8890183" y="5870317"/>
            <a:ext cx="717300" cy="5100"/>
          </a:xfrm>
          <a:prstGeom prst="straightConnector1">
            <a:avLst/>
          </a:prstGeom>
          <a:noFill/>
          <a:ln w="38100" cap="flat" cmpd="sng">
            <a:solidFill>
              <a:srgbClr val="666666"/>
            </a:solidFill>
            <a:prstDash val="solid"/>
            <a:round/>
            <a:headEnd type="none" w="med" len="med"/>
            <a:tailEnd type="triangle" w="med" len="med"/>
          </a:ln>
        </p:spPr>
      </p:cxnSp>
      <p:cxnSp>
        <p:nvCxnSpPr>
          <p:cNvPr id="241" name="Google Shape;241;p24"/>
          <p:cNvCxnSpPr/>
          <p:nvPr/>
        </p:nvCxnSpPr>
        <p:spPr>
          <a:xfrm rot="10800000" flipH="1">
            <a:off x="11111717" y="6108067"/>
            <a:ext cx="740700" cy="8100"/>
          </a:xfrm>
          <a:prstGeom prst="straightConnector1">
            <a:avLst/>
          </a:prstGeom>
          <a:noFill/>
          <a:ln w="38100" cap="flat" cmpd="sng">
            <a:solidFill>
              <a:srgbClr val="DD7E6B"/>
            </a:solidFill>
            <a:prstDash val="solid"/>
            <a:round/>
            <a:headEnd type="none" w="med" len="med"/>
            <a:tailEnd type="triangle" w="med" len="med"/>
          </a:ln>
        </p:spPr>
      </p:cxnSp>
      <p:cxnSp>
        <p:nvCxnSpPr>
          <p:cNvPr id="242" name="Google Shape;242;p24"/>
          <p:cNvCxnSpPr/>
          <p:nvPr/>
        </p:nvCxnSpPr>
        <p:spPr>
          <a:xfrm flipH="1">
            <a:off x="7601600" y="4494775"/>
            <a:ext cx="15300" cy="772200"/>
          </a:xfrm>
          <a:prstGeom prst="straightConnector1">
            <a:avLst/>
          </a:prstGeom>
          <a:noFill/>
          <a:ln w="38100" cap="flat" cmpd="sng">
            <a:solidFill>
              <a:schemeClr val="dk2"/>
            </a:solidFill>
            <a:prstDash val="solid"/>
            <a:round/>
            <a:headEnd type="none" w="med" len="med"/>
            <a:tailEnd type="triangle" w="med" len="med"/>
          </a:ln>
        </p:spPr>
      </p:cxnSp>
      <p:cxnSp>
        <p:nvCxnSpPr>
          <p:cNvPr id="243" name="Google Shape;243;p24"/>
          <p:cNvCxnSpPr/>
          <p:nvPr/>
        </p:nvCxnSpPr>
        <p:spPr>
          <a:xfrm rot="10800000" flipH="1">
            <a:off x="7165900" y="4494850"/>
            <a:ext cx="30900" cy="757800"/>
          </a:xfrm>
          <a:prstGeom prst="straightConnector1">
            <a:avLst/>
          </a:prstGeom>
          <a:noFill/>
          <a:ln w="38100" cap="flat" cmpd="sng">
            <a:solidFill>
              <a:srgbClr val="DD7E6B"/>
            </a:solidFill>
            <a:prstDash val="solid"/>
            <a:round/>
            <a:headEnd type="none" w="med" len="med"/>
            <a:tailEnd type="triangle" w="med" len="med"/>
          </a:ln>
        </p:spPr>
      </p:cxnSp>
      <p:sp>
        <p:nvSpPr>
          <p:cNvPr id="244" name="Google Shape;244;p24"/>
          <p:cNvSpPr txBox="1"/>
          <p:nvPr/>
        </p:nvSpPr>
        <p:spPr>
          <a:xfrm>
            <a:off x="7152084" y="2783675"/>
            <a:ext cx="1203600" cy="6771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CA" b="1" i="1">
                <a:solidFill>
                  <a:schemeClr val="accent2"/>
                </a:solidFill>
                <a:latin typeface="Calibri"/>
                <a:ea typeface="Calibri"/>
                <a:cs typeface="Calibri"/>
                <a:sym typeface="Calibri"/>
              </a:rPr>
              <a:t>Classifiable form</a:t>
            </a:r>
            <a:endParaRPr b="1" i="1">
              <a:solidFill>
                <a:schemeClr val="accent2"/>
              </a:solidFill>
              <a:latin typeface="Calibri"/>
              <a:ea typeface="Calibri"/>
              <a:cs typeface="Calibri"/>
              <a:sym typeface="Calibri"/>
            </a:endParaRPr>
          </a:p>
        </p:txBody>
      </p:sp>
      <p:sp>
        <p:nvSpPr>
          <p:cNvPr id="245" name="Google Shape;245;p24"/>
          <p:cNvSpPr txBox="1"/>
          <p:nvPr/>
        </p:nvSpPr>
        <p:spPr>
          <a:xfrm>
            <a:off x="9401800" y="2721475"/>
            <a:ext cx="1240500" cy="677100"/>
          </a:xfrm>
          <a:prstGeom prst="rect">
            <a:avLst/>
          </a:prstGeom>
          <a:noFill/>
          <a:ln>
            <a:noFill/>
          </a:ln>
        </p:spPr>
        <p:txBody>
          <a:bodyPr spcFirstLastPara="1" wrap="square" lIns="121900" tIns="121900" rIns="121900" bIns="121900" anchor="t" anchorCtr="0">
            <a:spAutoFit/>
          </a:bodyPr>
          <a:lstStyle/>
          <a:p>
            <a:pPr marL="0" lvl="0" indent="0" algn="l" rtl="0">
              <a:spcBef>
                <a:spcPts val="0"/>
              </a:spcBef>
              <a:spcAft>
                <a:spcPts val="0"/>
              </a:spcAft>
              <a:buNone/>
            </a:pPr>
            <a:r>
              <a:rPr lang="en-CA" b="1" i="1">
                <a:solidFill>
                  <a:schemeClr val="accent2"/>
                </a:solidFill>
                <a:latin typeface="Calibri"/>
                <a:ea typeface="Calibri"/>
                <a:cs typeface="Calibri"/>
                <a:sym typeface="Calibri"/>
              </a:rPr>
              <a:t>Necessary Normal Form</a:t>
            </a:r>
            <a:endParaRPr b="1" i="1">
              <a:solidFill>
                <a:schemeClr val="accent2"/>
              </a:solidFill>
              <a:latin typeface="Calibri"/>
              <a:ea typeface="Calibri"/>
              <a:cs typeface="Calibri"/>
              <a:sym typeface="Calibri"/>
            </a:endParaRPr>
          </a:p>
        </p:txBody>
      </p:sp>
      <p:sp>
        <p:nvSpPr>
          <p:cNvPr id="246" name="Google Shape;246;p24"/>
          <p:cNvSpPr txBox="1"/>
          <p:nvPr/>
        </p:nvSpPr>
        <p:spPr>
          <a:xfrm>
            <a:off x="5836050" y="2783625"/>
            <a:ext cx="1056000" cy="677100"/>
          </a:xfrm>
          <a:prstGeom prst="rect">
            <a:avLst/>
          </a:prstGeom>
          <a:noFill/>
          <a:ln>
            <a:noFill/>
          </a:ln>
        </p:spPr>
        <p:txBody>
          <a:bodyPr spcFirstLastPara="1" wrap="square" lIns="121900" tIns="121900" rIns="121900" bIns="121900" anchor="t" anchorCtr="0">
            <a:spAutoFit/>
          </a:bodyPr>
          <a:lstStyle/>
          <a:p>
            <a:pPr marL="0" lvl="0" indent="0" algn="r" rtl="0">
              <a:spcBef>
                <a:spcPts val="0"/>
              </a:spcBef>
              <a:spcAft>
                <a:spcPts val="0"/>
              </a:spcAft>
              <a:buNone/>
            </a:pPr>
            <a:r>
              <a:rPr lang="en-CA" b="1" i="1">
                <a:solidFill>
                  <a:schemeClr val="dk1"/>
                </a:solidFill>
                <a:latin typeface="Calibri"/>
                <a:ea typeface="Calibri"/>
                <a:cs typeface="Calibri"/>
                <a:sym typeface="Calibri"/>
              </a:rPr>
              <a:t>Close to User Form</a:t>
            </a:r>
            <a:endParaRPr b="1" i="1">
              <a:solidFill>
                <a:schemeClr val="dk1"/>
              </a:solidFill>
              <a:latin typeface="Calibri"/>
              <a:ea typeface="Calibri"/>
              <a:cs typeface="Calibri"/>
              <a:sym typeface="Calibri"/>
            </a:endParaRPr>
          </a:p>
        </p:txBody>
      </p:sp>
      <p:sp>
        <p:nvSpPr>
          <p:cNvPr id="247" name="Google Shape;247;p24"/>
          <p:cNvSpPr txBox="1"/>
          <p:nvPr/>
        </p:nvSpPr>
        <p:spPr>
          <a:xfrm>
            <a:off x="8095117" y="2783625"/>
            <a:ext cx="1077600" cy="677100"/>
          </a:xfrm>
          <a:prstGeom prst="rect">
            <a:avLst/>
          </a:prstGeom>
          <a:noFill/>
          <a:ln>
            <a:noFill/>
          </a:ln>
        </p:spPr>
        <p:txBody>
          <a:bodyPr spcFirstLastPara="1" wrap="square" lIns="121900" tIns="121900" rIns="121900" bIns="121900" anchor="t" anchorCtr="0">
            <a:spAutoFit/>
          </a:bodyPr>
          <a:lstStyle/>
          <a:p>
            <a:pPr marL="0" lvl="0" indent="0" algn="r" rtl="0">
              <a:spcBef>
                <a:spcPts val="0"/>
              </a:spcBef>
              <a:spcAft>
                <a:spcPts val="0"/>
              </a:spcAft>
              <a:buNone/>
            </a:pPr>
            <a:r>
              <a:rPr lang="en-CA" b="1" i="1">
                <a:solidFill>
                  <a:schemeClr val="dk1"/>
                </a:solidFill>
                <a:latin typeface="Calibri"/>
                <a:ea typeface="Calibri"/>
                <a:cs typeface="Calibri"/>
                <a:sym typeface="Calibri"/>
              </a:rPr>
              <a:t>Classifiable form</a:t>
            </a:r>
            <a:endParaRPr b="1" i="1">
              <a:solidFill>
                <a:schemeClr val="dk1"/>
              </a:solidFill>
              <a:latin typeface="Calibri"/>
              <a:ea typeface="Calibri"/>
              <a:cs typeface="Calibri"/>
              <a:sym typeface="Calibri"/>
            </a:endParaRPr>
          </a:p>
        </p:txBody>
      </p:sp>
      <p:sp>
        <p:nvSpPr>
          <p:cNvPr id="248" name="Google Shape;248;p24"/>
          <p:cNvSpPr txBox="1"/>
          <p:nvPr/>
        </p:nvSpPr>
        <p:spPr>
          <a:xfrm>
            <a:off x="4249787" y="2894350"/>
            <a:ext cx="1240500" cy="677100"/>
          </a:xfrm>
          <a:prstGeom prst="rect">
            <a:avLst/>
          </a:prstGeom>
          <a:noFill/>
          <a:ln>
            <a:noFill/>
          </a:ln>
        </p:spPr>
        <p:txBody>
          <a:bodyPr spcFirstLastPara="1" wrap="square" lIns="121900" tIns="121900" rIns="121900" bIns="121900" anchor="t" anchorCtr="0">
            <a:spAutoFit/>
          </a:bodyPr>
          <a:lstStyle/>
          <a:p>
            <a:pPr marL="0" lvl="0" indent="0" algn="ctr" rtl="0">
              <a:spcBef>
                <a:spcPts val="0"/>
              </a:spcBef>
              <a:spcAft>
                <a:spcPts val="0"/>
              </a:spcAft>
              <a:buNone/>
            </a:pPr>
            <a:r>
              <a:rPr lang="en-CA" b="1" i="1">
                <a:solidFill>
                  <a:schemeClr val="accent2"/>
                </a:solidFill>
                <a:latin typeface="Calibri"/>
                <a:ea typeface="Calibri"/>
                <a:cs typeface="Calibri"/>
                <a:sym typeface="Calibri"/>
              </a:rPr>
              <a:t>Close to User Form</a:t>
            </a:r>
            <a:endParaRPr b="1" i="1">
              <a:solidFill>
                <a:schemeClr val="accent2"/>
              </a:solidFill>
              <a:latin typeface="Calibri"/>
              <a:ea typeface="Calibri"/>
              <a:cs typeface="Calibri"/>
              <a:sym typeface="Calibri"/>
            </a:endParaRPr>
          </a:p>
        </p:txBody>
      </p:sp>
      <p:sp>
        <p:nvSpPr>
          <p:cNvPr id="249" name="Google Shape;249;p24"/>
          <p:cNvSpPr txBox="1"/>
          <p:nvPr/>
        </p:nvSpPr>
        <p:spPr>
          <a:xfrm>
            <a:off x="9420200" y="3959625"/>
            <a:ext cx="1203600" cy="461700"/>
          </a:xfrm>
          <a:prstGeom prst="rect">
            <a:avLst/>
          </a:prstGeom>
          <a:noFill/>
          <a:ln>
            <a:noFill/>
          </a:ln>
        </p:spPr>
        <p:txBody>
          <a:bodyPr spcFirstLastPara="1" wrap="square" lIns="121900" tIns="121900" rIns="121900" bIns="121900" anchor="t" anchorCtr="0">
            <a:spAutoFit/>
          </a:bodyPr>
          <a:lstStyle/>
          <a:p>
            <a:pPr marL="0" lvl="0" indent="0" algn="ctr" rtl="0">
              <a:spcBef>
                <a:spcPts val="0"/>
              </a:spcBef>
              <a:spcAft>
                <a:spcPts val="0"/>
              </a:spcAft>
              <a:buNone/>
            </a:pPr>
            <a:r>
              <a:rPr lang="en-CA" b="1" i="1">
                <a:solidFill>
                  <a:schemeClr val="accent2"/>
                </a:solidFill>
                <a:latin typeface="Calibri"/>
                <a:ea typeface="Calibri"/>
                <a:cs typeface="Calibri"/>
                <a:sym typeface="Calibri"/>
              </a:rPr>
              <a:t>Exp id</a:t>
            </a:r>
            <a:endParaRPr b="1" i="1">
              <a:solidFill>
                <a:schemeClr val="accent2"/>
              </a:solidFill>
              <a:latin typeface="Calibri"/>
              <a:ea typeface="Calibri"/>
              <a:cs typeface="Calibri"/>
              <a:sym typeface="Calibri"/>
            </a:endParaRPr>
          </a:p>
        </p:txBody>
      </p:sp>
      <p:sp>
        <p:nvSpPr>
          <p:cNvPr id="250" name="Google Shape;250;p24"/>
          <p:cNvSpPr txBox="1"/>
          <p:nvPr/>
        </p:nvSpPr>
        <p:spPr>
          <a:xfrm>
            <a:off x="9412800" y="3287375"/>
            <a:ext cx="814500" cy="461700"/>
          </a:xfrm>
          <a:prstGeom prst="rect">
            <a:avLst/>
          </a:prstGeom>
          <a:noFill/>
          <a:ln>
            <a:noFill/>
          </a:ln>
        </p:spPr>
        <p:txBody>
          <a:bodyPr spcFirstLastPara="1" wrap="square" lIns="121900" tIns="121900" rIns="121900" bIns="121900" anchor="t" anchorCtr="0">
            <a:spAutoFit/>
          </a:bodyPr>
          <a:lstStyle/>
          <a:p>
            <a:pPr marL="0" lvl="0" indent="0" algn="r" rtl="0">
              <a:spcBef>
                <a:spcPts val="0"/>
              </a:spcBef>
              <a:spcAft>
                <a:spcPts val="0"/>
              </a:spcAft>
              <a:buNone/>
            </a:pPr>
            <a:r>
              <a:rPr lang="en-CA" b="1" i="1">
                <a:solidFill>
                  <a:schemeClr val="dk1"/>
                </a:solidFill>
                <a:latin typeface="Calibri"/>
                <a:ea typeface="Calibri"/>
                <a:cs typeface="Calibri"/>
                <a:sym typeface="Calibri"/>
              </a:rPr>
              <a:t>Term*</a:t>
            </a:r>
            <a:endParaRPr b="1" i="1">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25"/>
          <p:cNvSpPr txBox="1">
            <a:spLocks noGrp="1"/>
          </p:cNvSpPr>
          <p:nvPr>
            <p:ph type="title" idx="4294967295"/>
          </p:nvPr>
        </p:nvSpPr>
        <p:spPr>
          <a:xfrm>
            <a:off x="461700" y="152100"/>
            <a:ext cx="8040600" cy="940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CA" sz="2900" b="1">
                <a:solidFill>
                  <a:schemeClr val="dk2"/>
                </a:solidFill>
              </a:rPr>
              <a:t>Expression Transformation Process - Validation</a:t>
            </a:r>
            <a:endParaRPr sz="2900" b="1">
              <a:solidFill>
                <a:schemeClr val="dk2"/>
              </a:solidFill>
            </a:endParaRPr>
          </a:p>
        </p:txBody>
      </p:sp>
      <p:sp>
        <p:nvSpPr>
          <p:cNvPr id="257" name="Google Shape;257;p25"/>
          <p:cNvSpPr/>
          <p:nvPr/>
        </p:nvSpPr>
        <p:spPr>
          <a:xfrm>
            <a:off x="108900" y="2834863"/>
            <a:ext cx="2056500" cy="945000"/>
          </a:xfrm>
          <a:prstGeom prst="parallelogram">
            <a:avLst>
              <a:gd name="adj" fmla="val 25000"/>
            </a:avLst>
          </a:prstGeom>
          <a:solidFill>
            <a:srgbClr val="124F6B"/>
          </a:solidFill>
          <a:ln w="19050"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None/>
            </a:pPr>
            <a:r>
              <a:rPr lang="en-CA" sz="1800" b="1">
                <a:solidFill>
                  <a:schemeClr val="lt1"/>
                </a:solidFill>
              </a:rPr>
              <a:t>Close to User (CTU) Form </a:t>
            </a:r>
            <a:endParaRPr sz="1800" b="1">
              <a:solidFill>
                <a:srgbClr val="FFFFFF"/>
              </a:solidFill>
            </a:endParaRPr>
          </a:p>
        </p:txBody>
      </p:sp>
      <p:sp>
        <p:nvSpPr>
          <p:cNvPr id="258" name="Google Shape;258;p25"/>
          <p:cNvSpPr/>
          <p:nvPr/>
        </p:nvSpPr>
        <p:spPr>
          <a:xfrm>
            <a:off x="2608694" y="2834400"/>
            <a:ext cx="2015750" cy="945925"/>
          </a:xfrm>
          <a:prstGeom prst="flowChartPredefinedProcess">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CA" sz="1600"/>
              <a:t>Transform to Classifiable Form</a:t>
            </a:r>
            <a:endParaRPr sz="1600"/>
          </a:p>
        </p:txBody>
      </p:sp>
      <p:cxnSp>
        <p:nvCxnSpPr>
          <p:cNvPr id="259" name="Google Shape;259;p25"/>
          <p:cNvCxnSpPr>
            <a:stCxn id="257" idx="2"/>
            <a:endCxn id="258" idx="1"/>
          </p:cNvCxnSpPr>
          <p:nvPr/>
        </p:nvCxnSpPr>
        <p:spPr>
          <a:xfrm>
            <a:off x="2047275" y="3307363"/>
            <a:ext cx="561300" cy="0"/>
          </a:xfrm>
          <a:prstGeom prst="straightConnector1">
            <a:avLst/>
          </a:prstGeom>
          <a:noFill/>
          <a:ln w="38100" cap="flat" cmpd="sng">
            <a:solidFill>
              <a:schemeClr val="dk2"/>
            </a:solidFill>
            <a:prstDash val="solid"/>
            <a:round/>
            <a:headEnd type="none" w="med" len="med"/>
            <a:tailEnd type="triangle" w="med" len="med"/>
          </a:ln>
        </p:spPr>
      </p:cxnSp>
      <p:cxnSp>
        <p:nvCxnSpPr>
          <p:cNvPr id="260" name="Google Shape;260;p25"/>
          <p:cNvCxnSpPr>
            <a:stCxn id="258" idx="3"/>
            <a:endCxn id="261" idx="5"/>
          </p:cNvCxnSpPr>
          <p:nvPr/>
        </p:nvCxnSpPr>
        <p:spPr>
          <a:xfrm>
            <a:off x="4624444" y="3307363"/>
            <a:ext cx="561300" cy="0"/>
          </a:xfrm>
          <a:prstGeom prst="straightConnector1">
            <a:avLst/>
          </a:prstGeom>
          <a:noFill/>
          <a:ln w="38100" cap="flat" cmpd="sng">
            <a:solidFill>
              <a:schemeClr val="dk2"/>
            </a:solidFill>
            <a:prstDash val="solid"/>
            <a:round/>
            <a:headEnd type="none" w="med" len="med"/>
            <a:tailEnd type="triangle" w="med" len="med"/>
          </a:ln>
        </p:spPr>
      </p:cxnSp>
      <p:sp>
        <p:nvSpPr>
          <p:cNvPr id="262" name="Google Shape;262;p25"/>
          <p:cNvSpPr/>
          <p:nvPr/>
        </p:nvSpPr>
        <p:spPr>
          <a:xfrm>
            <a:off x="7567531" y="2834400"/>
            <a:ext cx="2015750" cy="945925"/>
          </a:xfrm>
          <a:prstGeom prst="flowChartPredefinedProcess">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CA" sz="1600"/>
              <a:t>Transform to Necessary Normal Form</a:t>
            </a:r>
            <a:endParaRPr sz="1600"/>
          </a:p>
        </p:txBody>
      </p:sp>
      <p:cxnSp>
        <p:nvCxnSpPr>
          <p:cNvPr id="263" name="Google Shape;263;p25"/>
          <p:cNvCxnSpPr>
            <a:stCxn id="261" idx="2"/>
            <a:endCxn id="262" idx="1"/>
          </p:cNvCxnSpPr>
          <p:nvPr/>
        </p:nvCxnSpPr>
        <p:spPr>
          <a:xfrm>
            <a:off x="7006113" y="3307363"/>
            <a:ext cx="561300" cy="0"/>
          </a:xfrm>
          <a:prstGeom prst="straightConnector1">
            <a:avLst/>
          </a:prstGeom>
          <a:noFill/>
          <a:ln w="38100" cap="flat" cmpd="sng">
            <a:solidFill>
              <a:schemeClr val="dk2"/>
            </a:solidFill>
            <a:prstDash val="solid"/>
            <a:round/>
            <a:headEnd type="none" w="med" len="med"/>
            <a:tailEnd type="triangle" w="med" len="med"/>
          </a:ln>
        </p:spPr>
      </p:cxnSp>
      <p:sp>
        <p:nvSpPr>
          <p:cNvPr id="264" name="Google Shape;264;p25"/>
          <p:cNvSpPr/>
          <p:nvPr/>
        </p:nvSpPr>
        <p:spPr>
          <a:xfrm>
            <a:off x="10026575" y="2834863"/>
            <a:ext cx="2056500" cy="945000"/>
          </a:xfrm>
          <a:prstGeom prst="parallelogram">
            <a:avLst>
              <a:gd name="adj" fmla="val 25000"/>
            </a:avLst>
          </a:prstGeom>
          <a:solidFill>
            <a:srgbClr val="124F6B"/>
          </a:solidFill>
          <a:ln w="19050"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None/>
            </a:pPr>
            <a:r>
              <a:rPr lang="en-CA" sz="1800" b="1">
                <a:solidFill>
                  <a:schemeClr val="lt1"/>
                </a:solidFill>
              </a:rPr>
              <a:t>Necessary Normal Form </a:t>
            </a:r>
            <a:endParaRPr sz="1800" b="1">
              <a:solidFill>
                <a:srgbClr val="FFFFFF"/>
              </a:solidFill>
            </a:endParaRPr>
          </a:p>
        </p:txBody>
      </p:sp>
      <p:cxnSp>
        <p:nvCxnSpPr>
          <p:cNvPr id="265" name="Google Shape;265;p25"/>
          <p:cNvCxnSpPr>
            <a:stCxn id="262" idx="3"/>
            <a:endCxn id="264" idx="5"/>
          </p:cNvCxnSpPr>
          <p:nvPr/>
        </p:nvCxnSpPr>
        <p:spPr>
          <a:xfrm>
            <a:off x="9583281" y="3307363"/>
            <a:ext cx="561300" cy="0"/>
          </a:xfrm>
          <a:prstGeom prst="straightConnector1">
            <a:avLst/>
          </a:prstGeom>
          <a:noFill/>
          <a:ln w="38100" cap="flat" cmpd="sng">
            <a:solidFill>
              <a:schemeClr val="dk2"/>
            </a:solidFill>
            <a:prstDash val="solid"/>
            <a:round/>
            <a:headEnd type="none" w="med" len="med"/>
            <a:tailEnd type="triangle" w="med" len="med"/>
          </a:ln>
        </p:spPr>
      </p:cxnSp>
      <p:sp>
        <p:nvSpPr>
          <p:cNvPr id="261" name="Google Shape;261;p25"/>
          <p:cNvSpPr/>
          <p:nvPr/>
        </p:nvSpPr>
        <p:spPr>
          <a:xfrm>
            <a:off x="5067738" y="2834863"/>
            <a:ext cx="2056500" cy="945000"/>
          </a:xfrm>
          <a:prstGeom prst="parallelogram">
            <a:avLst>
              <a:gd name="adj" fmla="val 25000"/>
            </a:avLst>
          </a:prstGeom>
          <a:solidFill>
            <a:srgbClr val="124F6B"/>
          </a:solidFill>
          <a:ln w="19050"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None/>
            </a:pPr>
            <a:r>
              <a:rPr lang="en-CA" sz="1800" b="1">
                <a:solidFill>
                  <a:schemeClr val="lt1"/>
                </a:solidFill>
              </a:rPr>
              <a:t>Classifiable Form (CF)</a:t>
            </a:r>
            <a:endParaRPr sz="1800" b="1">
              <a:solidFill>
                <a:srgbClr val="FFFFFF"/>
              </a:solidFill>
            </a:endParaRPr>
          </a:p>
        </p:txBody>
      </p:sp>
      <p:sp>
        <p:nvSpPr>
          <p:cNvPr id="266" name="Google Shape;266;p25"/>
          <p:cNvSpPr/>
          <p:nvPr/>
        </p:nvSpPr>
        <p:spPr>
          <a:xfrm>
            <a:off x="108900" y="881500"/>
            <a:ext cx="3752100" cy="1682700"/>
          </a:xfrm>
          <a:prstGeom prst="wedgeRectCallout">
            <a:avLst>
              <a:gd name="adj1" fmla="val -19280"/>
              <a:gd name="adj2" fmla="val 72043"/>
            </a:avLst>
          </a:prstGeom>
          <a:solidFill>
            <a:srgbClr val="FFF2CC"/>
          </a:solidFill>
          <a:ln w="9525" cap="flat" cmpd="sng">
            <a:solidFill>
              <a:srgbClr val="999999"/>
            </a:solidFill>
            <a:prstDash val="solid"/>
            <a:round/>
            <a:headEnd type="none" w="sm" len="sm"/>
            <a:tailEnd type="none" w="sm" len="sm"/>
          </a:ln>
        </p:spPr>
        <p:txBody>
          <a:bodyPr spcFirstLastPara="1" wrap="square" lIns="121900" tIns="0" rIns="0" bIns="0" anchor="t" anchorCtr="0">
            <a:noAutofit/>
          </a:bodyPr>
          <a:lstStyle/>
          <a:p>
            <a:pPr marL="0" lvl="0" indent="0" algn="l" rtl="0">
              <a:spcBef>
                <a:spcPts val="1000"/>
              </a:spcBef>
              <a:spcAft>
                <a:spcPts val="0"/>
              </a:spcAft>
              <a:buNone/>
            </a:pPr>
            <a:r>
              <a:rPr lang="en-CA" sz="1600" b="1"/>
              <a:t>Validate</a:t>
            </a:r>
            <a:endParaRPr sz="1600" b="1"/>
          </a:p>
          <a:p>
            <a:pPr marL="304800" lvl="0" indent="-165100" algn="l" rtl="0">
              <a:spcBef>
                <a:spcPts val="1000"/>
              </a:spcBef>
              <a:spcAft>
                <a:spcPts val="0"/>
              </a:spcAft>
              <a:buSzPts val="1400"/>
              <a:buAutoNum type="arabicPeriod"/>
            </a:pPr>
            <a:r>
              <a:rPr lang="en-CA"/>
              <a:t>SCG syntax</a:t>
            </a:r>
            <a:endParaRPr/>
          </a:p>
          <a:p>
            <a:pPr marL="304800" lvl="0" indent="-165100" algn="l" rtl="0">
              <a:spcBef>
                <a:spcPts val="0"/>
              </a:spcBef>
              <a:spcAft>
                <a:spcPts val="0"/>
              </a:spcAft>
              <a:buSzPts val="1400"/>
              <a:buAutoNum type="arabicPeriod"/>
            </a:pPr>
            <a:r>
              <a:rPr lang="en-CA"/>
              <a:t>Concept ids exist and are active</a:t>
            </a:r>
            <a:endParaRPr/>
          </a:p>
          <a:p>
            <a:pPr marL="304800" lvl="0" indent="-165100" algn="l" rtl="0">
              <a:spcBef>
                <a:spcPts val="0"/>
              </a:spcBef>
              <a:spcAft>
                <a:spcPts val="0"/>
              </a:spcAft>
              <a:buSzPts val="1400"/>
              <a:buAutoNum type="arabicPeriod"/>
            </a:pPr>
            <a:r>
              <a:rPr lang="en-CA"/>
              <a:t>Attribute ranges (MRCM)</a:t>
            </a:r>
            <a:endParaRPr/>
          </a:p>
          <a:p>
            <a:pPr marL="304800" lvl="0" indent="-165100" algn="l" rtl="0">
              <a:spcBef>
                <a:spcPts val="0"/>
              </a:spcBef>
              <a:spcAft>
                <a:spcPts val="0"/>
              </a:spcAft>
              <a:buSzPts val="1400"/>
              <a:buAutoNum type="arabicPeriod"/>
            </a:pPr>
            <a:r>
              <a:rPr lang="en-CA"/>
              <a:t>Ungroupable attributes are not grouped</a:t>
            </a:r>
            <a:endParaRPr/>
          </a:p>
          <a:p>
            <a:pPr marL="304800" lvl="0" indent="-196850" algn="l" rtl="0">
              <a:spcBef>
                <a:spcPts val="0"/>
              </a:spcBef>
              <a:spcAft>
                <a:spcPts val="0"/>
              </a:spcAft>
              <a:buSzPts val="1900"/>
              <a:buAutoNum type="arabicPeriod"/>
            </a:pPr>
            <a:r>
              <a:rPr lang="en-CA"/>
              <a:t>Transformable to MRCM valid expression</a:t>
            </a:r>
            <a:endParaRPr/>
          </a:p>
        </p:txBody>
      </p:sp>
      <p:sp>
        <p:nvSpPr>
          <p:cNvPr id="267" name="Google Shape;267;p25"/>
          <p:cNvSpPr/>
          <p:nvPr/>
        </p:nvSpPr>
        <p:spPr>
          <a:xfrm>
            <a:off x="9298450" y="1092900"/>
            <a:ext cx="2433000" cy="1471200"/>
          </a:xfrm>
          <a:prstGeom prst="wedgeRectCallout">
            <a:avLst>
              <a:gd name="adj1" fmla="val 18565"/>
              <a:gd name="adj2" fmla="val 68893"/>
            </a:avLst>
          </a:prstGeom>
          <a:solidFill>
            <a:srgbClr val="FFF2CC"/>
          </a:solidFill>
          <a:ln w="9525" cap="flat" cmpd="sng">
            <a:solidFill>
              <a:srgbClr val="999999"/>
            </a:solidFill>
            <a:prstDash val="solid"/>
            <a:round/>
            <a:headEnd type="none" w="sm" len="sm"/>
            <a:tailEnd type="none" w="sm" len="sm"/>
          </a:ln>
        </p:spPr>
        <p:txBody>
          <a:bodyPr spcFirstLastPara="1" wrap="square" lIns="121900" tIns="0" rIns="0" bIns="0" anchor="t" anchorCtr="0">
            <a:noAutofit/>
          </a:bodyPr>
          <a:lstStyle/>
          <a:p>
            <a:pPr marL="0" lvl="0" indent="0" algn="l" rtl="0">
              <a:spcBef>
                <a:spcPts val="1000"/>
              </a:spcBef>
              <a:spcAft>
                <a:spcPts val="0"/>
              </a:spcAft>
              <a:buNone/>
            </a:pPr>
            <a:r>
              <a:rPr lang="en-CA" sz="1600" b="1"/>
              <a:t>Validate</a:t>
            </a:r>
            <a:endParaRPr sz="1600" b="1"/>
          </a:p>
          <a:p>
            <a:pPr marL="304800" lvl="0" indent="-165100" algn="l" rtl="0">
              <a:spcBef>
                <a:spcPts val="1000"/>
              </a:spcBef>
              <a:spcAft>
                <a:spcPts val="0"/>
              </a:spcAft>
              <a:buSzPts val="1400"/>
              <a:buAutoNum type="arabicPeriod"/>
            </a:pPr>
            <a:r>
              <a:rPr lang="en-CA"/>
              <a:t>Attribute cardinality and in-group cardinality of NNF expression </a:t>
            </a:r>
            <a:endParaRPr/>
          </a:p>
        </p:txBody>
      </p:sp>
      <p:sp>
        <p:nvSpPr>
          <p:cNvPr id="268" name="Google Shape;268;p25"/>
          <p:cNvSpPr/>
          <p:nvPr/>
        </p:nvSpPr>
        <p:spPr>
          <a:xfrm>
            <a:off x="4923925" y="1092900"/>
            <a:ext cx="2206500" cy="1471200"/>
          </a:xfrm>
          <a:prstGeom prst="wedgeRectCallout">
            <a:avLst>
              <a:gd name="adj1" fmla="val -12047"/>
              <a:gd name="adj2" fmla="val 70993"/>
            </a:avLst>
          </a:prstGeom>
          <a:solidFill>
            <a:srgbClr val="FFF2CC"/>
          </a:solidFill>
          <a:ln w="9525" cap="flat" cmpd="sng">
            <a:solidFill>
              <a:srgbClr val="999999"/>
            </a:solidFill>
            <a:prstDash val="solid"/>
            <a:round/>
            <a:headEnd type="none" w="sm" len="sm"/>
            <a:tailEnd type="none" w="sm" len="sm"/>
          </a:ln>
        </p:spPr>
        <p:txBody>
          <a:bodyPr spcFirstLastPara="1" wrap="square" lIns="121900" tIns="0" rIns="0" bIns="0" anchor="t" anchorCtr="0">
            <a:noAutofit/>
          </a:bodyPr>
          <a:lstStyle/>
          <a:p>
            <a:pPr marL="0" lvl="0" indent="0" algn="l" rtl="0">
              <a:spcBef>
                <a:spcPts val="1000"/>
              </a:spcBef>
              <a:spcAft>
                <a:spcPts val="0"/>
              </a:spcAft>
              <a:buNone/>
            </a:pPr>
            <a:r>
              <a:rPr lang="en-CA" sz="1600" b="1"/>
              <a:t>Validate</a:t>
            </a:r>
            <a:endParaRPr sz="1600" b="1"/>
          </a:p>
          <a:p>
            <a:pPr marL="304800" lvl="0" indent="-165100" algn="l" rtl="0">
              <a:spcBef>
                <a:spcPts val="1000"/>
              </a:spcBef>
              <a:spcAft>
                <a:spcPts val="0"/>
              </a:spcAft>
              <a:buSzPts val="1400"/>
              <a:buAutoNum type="arabicPeriod"/>
            </a:pPr>
            <a:r>
              <a:rPr lang="en-CA"/>
              <a:t>Attribute domains (MRCM)</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26"/>
          <p:cNvSpPr txBox="1">
            <a:spLocks noGrp="1"/>
          </p:cNvSpPr>
          <p:nvPr>
            <p:ph type="title" idx="4294967295"/>
          </p:nvPr>
        </p:nvSpPr>
        <p:spPr>
          <a:xfrm>
            <a:off x="461700" y="152100"/>
            <a:ext cx="7576800" cy="940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CA" sz="2900" b="1">
                <a:solidFill>
                  <a:schemeClr val="dk2"/>
                </a:solidFill>
              </a:rPr>
              <a:t>Expression Transformation Process - Example 1</a:t>
            </a:r>
            <a:endParaRPr sz="2900" b="1">
              <a:solidFill>
                <a:schemeClr val="dk2"/>
              </a:solidFill>
            </a:endParaRPr>
          </a:p>
        </p:txBody>
      </p:sp>
      <p:sp>
        <p:nvSpPr>
          <p:cNvPr id="275" name="Google Shape;275;p26"/>
          <p:cNvSpPr/>
          <p:nvPr/>
        </p:nvSpPr>
        <p:spPr>
          <a:xfrm>
            <a:off x="108900" y="2834863"/>
            <a:ext cx="2056500" cy="945000"/>
          </a:xfrm>
          <a:prstGeom prst="parallelogram">
            <a:avLst>
              <a:gd name="adj" fmla="val 25000"/>
            </a:avLst>
          </a:prstGeom>
          <a:solidFill>
            <a:srgbClr val="124F6B"/>
          </a:solidFill>
          <a:ln w="19050"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None/>
            </a:pPr>
            <a:r>
              <a:rPr lang="en-CA" sz="1800" b="1">
                <a:solidFill>
                  <a:schemeClr val="lt1"/>
                </a:solidFill>
              </a:rPr>
              <a:t>Close to User (CTU) Form </a:t>
            </a:r>
            <a:endParaRPr sz="1800" b="1">
              <a:solidFill>
                <a:srgbClr val="FFFFFF"/>
              </a:solidFill>
            </a:endParaRPr>
          </a:p>
        </p:txBody>
      </p:sp>
      <p:sp>
        <p:nvSpPr>
          <p:cNvPr id="276" name="Google Shape;276;p26"/>
          <p:cNvSpPr/>
          <p:nvPr/>
        </p:nvSpPr>
        <p:spPr>
          <a:xfrm>
            <a:off x="2608694" y="2834400"/>
            <a:ext cx="2015750" cy="945925"/>
          </a:xfrm>
          <a:prstGeom prst="flowChartPredefinedProcess">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CA" sz="1600"/>
              <a:t>Transform to Classifiable Form</a:t>
            </a:r>
            <a:endParaRPr sz="1600"/>
          </a:p>
        </p:txBody>
      </p:sp>
      <p:cxnSp>
        <p:nvCxnSpPr>
          <p:cNvPr id="277" name="Google Shape;277;p26"/>
          <p:cNvCxnSpPr>
            <a:stCxn id="275" idx="2"/>
            <a:endCxn id="276" idx="1"/>
          </p:cNvCxnSpPr>
          <p:nvPr/>
        </p:nvCxnSpPr>
        <p:spPr>
          <a:xfrm>
            <a:off x="2047275" y="3307363"/>
            <a:ext cx="561300" cy="0"/>
          </a:xfrm>
          <a:prstGeom prst="straightConnector1">
            <a:avLst/>
          </a:prstGeom>
          <a:noFill/>
          <a:ln w="38100" cap="flat" cmpd="sng">
            <a:solidFill>
              <a:schemeClr val="dk2"/>
            </a:solidFill>
            <a:prstDash val="solid"/>
            <a:round/>
            <a:headEnd type="none" w="med" len="med"/>
            <a:tailEnd type="triangle" w="med" len="med"/>
          </a:ln>
        </p:spPr>
      </p:cxnSp>
      <p:cxnSp>
        <p:nvCxnSpPr>
          <p:cNvPr id="278" name="Google Shape;278;p26"/>
          <p:cNvCxnSpPr>
            <a:stCxn id="276" idx="3"/>
            <a:endCxn id="279" idx="5"/>
          </p:cNvCxnSpPr>
          <p:nvPr/>
        </p:nvCxnSpPr>
        <p:spPr>
          <a:xfrm>
            <a:off x="4624444" y="3307363"/>
            <a:ext cx="561300" cy="0"/>
          </a:xfrm>
          <a:prstGeom prst="straightConnector1">
            <a:avLst/>
          </a:prstGeom>
          <a:noFill/>
          <a:ln w="38100" cap="flat" cmpd="sng">
            <a:solidFill>
              <a:schemeClr val="dk2"/>
            </a:solidFill>
            <a:prstDash val="solid"/>
            <a:round/>
            <a:headEnd type="none" w="med" len="med"/>
            <a:tailEnd type="triangle" w="med" len="med"/>
          </a:ln>
        </p:spPr>
      </p:cxnSp>
      <p:sp>
        <p:nvSpPr>
          <p:cNvPr id="280" name="Google Shape;280;p26"/>
          <p:cNvSpPr/>
          <p:nvPr/>
        </p:nvSpPr>
        <p:spPr>
          <a:xfrm>
            <a:off x="7567531" y="2834400"/>
            <a:ext cx="2015750" cy="945925"/>
          </a:xfrm>
          <a:prstGeom prst="flowChartPredefinedProcess">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CA" sz="1600"/>
              <a:t>Transform to Necessary Normal Form</a:t>
            </a:r>
            <a:endParaRPr sz="1600"/>
          </a:p>
        </p:txBody>
      </p:sp>
      <p:cxnSp>
        <p:nvCxnSpPr>
          <p:cNvPr id="281" name="Google Shape;281;p26"/>
          <p:cNvCxnSpPr>
            <a:stCxn id="279" idx="2"/>
            <a:endCxn id="280" idx="1"/>
          </p:cNvCxnSpPr>
          <p:nvPr/>
        </p:nvCxnSpPr>
        <p:spPr>
          <a:xfrm>
            <a:off x="7006113" y="3307363"/>
            <a:ext cx="561300" cy="0"/>
          </a:xfrm>
          <a:prstGeom prst="straightConnector1">
            <a:avLst/>
          </a:prstGeom>
          <a:noFill/>
          <a:ln w="38100" cap="flat" cmpd="sng">
            <a:solidFill>
              <a:schemeClr val="dk2"/>
            </a:solidFill>
            <a:prstDash val="solid"/>
            <a:round/>
            <a:headEnd type="none" w="med" len="med"/>
            <a:tailEnd type="triangle" w="med" len="med"/>
          </a:ln>
        </p:spPr>
      </p:cxnSp>
      <p:sp>
        <p:nvSpPr>
          <p:cNvPr id="282" name="Google Shape;282;p26"/>
          <p:cNvSpPr/>
          <p:nvPr/>
        </p:nvSpPr>
        <p:spPr>
          <a:xfrm>
            <a:off x="10026575" y="2834863"/>
            <a:ext cx="2056500" cy="945000"/>
          </a:xfrm>
          <a:prstGeom prst="parallelogram">
            <a:avLst>
              <a:gd name="adj" fmla="val 25000"/>
            </a:avLst>
          </a:prstGeom>
          <a:solidFill>
            <a:srgbClr val="124F6B"/>
          </a:solidFill>
          <a:ln w="19050"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None/>
            </a:pPr>
            <a:r>
              <a:rPr lang="en-CA" sz="1800" b="1">
                <a:solidFill>
                  <a:schemeClr val="lt1"/>
                </a:solidFill>
              </a:rPr>
              <a:t>Necessary Normal Form </a:t>
            </a:r>
            <a:endParaRPr sz="1800" b="1">
              <a:solidFill>
                <a:srgbClr val="FFFFFF"/>
              </a:solidFill>
            </a:endParaRPr>
          </a:p>
        </p:txBody>
      </p:sp>
      <p:cxnSp>
        <p:nvCxnSpPr>
          <p:cNvPr id="283" name="Google Shape;283;p26"/>
          <p:cNvCxnSpPr>
            <a:stCxn id="280" idx="3"/>
            <a:endCxn id="282" idx="5"/>
          </p:cNvCxnSpPr>
          <p:nvPr/>
        </p:nvCxnSpPr>
        <p:spPr>
          <a:xfrm>
            <a:off x="9583281" y="3307363"/>
            <a:ext cx="561300" cy="0"/>
          </a:xfrm>
          <a:prstGeom prst="straightConnector1">
            <a:avLst/>
          </a:prstGeom>
          <a:noFill/>
          <a:ln w="38100" cap="flat" cmpd="sng">
            <a:solidFill>
              <a:schemeClr val="dk2"/>
            </a:solidFill>
            <a:prstDash val="solid"/>
            <a:round/>
            <a:headEnd type="none" w="med" len="med"/>
            <a:tailEnd type="triangle" w="med" len="med"/>
          </a:ln>
        </p:spPr>
      </p:cxnSp>
      <p:sp>
        <p:nvSpPr>
          <p:cNvPr id="279" name="Google Shape;279;p26"/>
          <p:cNvSpPr/>
          <p:nvPr/>
        </p:nvSpPr>
        <p:spPr>
          <a:xfrm>
            <a:off x="5067738" y="2834863"/>
            <a:ext cx="2056500" cy="945000"/>
          </a:xfrm>
          <a:prstGeom prst="parallelogram">
            <a:avLst>
              <a:gd name="adj" fmla="val 25000"/>
            </a:avLst>
          </a:prstGeom>
          <a:solidFill>
            <a:srgbClr val="124F6B"/>
          </a:solidFill>
          <a:ln w="19050"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None/>
            </a:pPr>
            <a:r>
              <a:rPr lang="en-CA" sz="1800" b="1">
                <a:solidFill>
                  <a:schemeClr val="lt1"/>
                </a:solidFill>
              </a:rPr>
              <a:t>Classifiable Form (CF)</a:t>
            </a:r>
            <a:endParaRPr sz="1800" b="1">
              <a:solidFill>
                <a:srgbClr val="FFFFFF"/>
              </a:solidFill>
            </a:endParaRPr>
          </a:p>
        </p:txBody>
      </p:sp>
      <p:sp>
        <p:nvSpPr>
          <p:cNvPr id="284" name="Google Shape;284;p26"/>
          <p:cNvSpPr txBox="1"/>
          <p:nvPr/>
        </p:nvSpPr>
        <p:spPr>
          <a:xfrm>
            <a:off x="168625" y="4328425"/>
            <a:ext cx="3847200" cy="152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450" b="1">
                <a:solidFill>
                  <a:srgbClr val="00B0F0"/>
                </a:solidFill>
                <a:highlight>
                  <a:srgbClr val="FFFFFF"/>
                </a:highlight>
              </a:rPr>
              <a:t>    CLOSE TO USER FORM           </a:t>
            </a:r>
            <a:r>
              <a:rPr lang="en-CA" sz="1450" b="1">
                <a:solidFill>
                  <a:schemeClr val="lt1"/>
                </a:solidFill>
                <a:highlight>
                  <a:srgbClr val="FFFFFF"/>
                </a:highlight>
              </a:rPr>
              <a:t>.</a:t>
            </a:r>
            <a:endParaRPr sz="1450" b="1">
              <a:solidFill>
                <a:schemeClr val="lt1"/>
              </a:solidFill>
              <a:highlight>
                <a:srgbClr val="FFFFFF"/>
              </a:highlight>
            </a:endParaRPr>
          </a:p>
          <a:p>
            <a:pPr marL="0" lvl="0" indent="0" algn="l" rtl="0">
              <a:spcBef>
                <a:spcPts val="1000"/>
              </a:spcBef>
              <a:spcAft>
                <a:spcPts val="0"/>
              </a:spcAft>
              <a:buNone/>
            </a:pPr>
            <a:r>
              <a:rPr lang="en-CA" sz="1600">
                <a:solidFill>
                  <a:srgbClr val="666666"/>
                </a:solidFill>
              </a:rPr>
              <a:t>125605004</a:t>
            </a:r>
            <a:r>
              <a:rPr lang="en-CA" sz="1600"/>
              <a:t> </a:t>
            </a:r>
            <a:r>
              <a:rPr lang="en-CA" sz="1600">
                <a:solidFill>
                  <a:srgbClr val="00B0F0"/>
                </a:solidFill>
              </a:rPr>
              <a:t>|</a:t>
            </a:r>
            <a:r>
              <a:rPr lang="en-CA" sz="1600"/>
              <a:t>Fracture of bone</a:t>
            </a:r>
            <a:r>
              <a:rPr lang="en-CA" sz="1600">
                <a:solidFill>
                  <a:srgbClr val="00B0F0"/>
                </a:solidFill>
              </a:rPr>
              <a:t>|</a:t>
            </a:r>
            <a:r>
              <a:rPr lang="en-CA" sz="1600" b="1">
                <a:solidFill>
                  <a:srgbClr val="A61C00"/>
                </a:solidFill>
              </a:rPr>
              <a:t>:</a:t>
            </a:r>
            <a:endParaRPr sz="1600" b="1">
              <a:solidFill>
                <a:srgbClr val="A61C00"/>
              </a:solidFill>
            </a:endParaRPr>
          </a:p>
          <a:p>
            <a:pPr marL="0" marR="0" lvl="0" indent="0" algn="l" rtl="0">
              <a:lnSpc>
                <a:spcPct val="100000"/>
              </a:lnSpc>
              <a:spcBef>
                <a:spcPts val="0"/>
              </a:spcBef>
              <a:spcAft>
                <a:spcPts val="0"/>
              </a:spcAft>
              <a:buNone/>
            </a:pPr>
            <a:r>
              <a:rPr lang="en-CA" sz="1600">
                <a:solidFill>
                  <a:srgbClr val="666666"/>
                </a:solidFill>
              </a:rPr>
              <a:t>  363698007</a:t>
            </a:r>
            <a:r>
              <a:rPr lang="en-CA" sz="1600"/>
              <a:t> </a:t>
            </a:r>
            <a:r>
              <a:rPr lang="en-CA" sz="1600">
                <a:solidFill>
                  <a:srgbClr val="00B0F0"/>
                </a:solidFill>
              </a:rPr>
              <a:t>|</a:t>
            </a:r>
            <a:r>
              <a:rPr lang="en-CA" sz="1600"/>
              <a:t>Finding site</a:t>
            </a:r>
            <a:r>
              <a:rPr lang="en-CA" sz="1600">
                <a:solidFill>
                  <a:srgbClr val="00B0F0"/>
                </a:solidFill>
              </a:rPr>
              <a:t>|</a:t>
            </a:r>
            <a:r>
              <a:rPr lang="en-CA" sz="1600"/>
              <a:t> </a:t>
            </a:r>
            <a:r>
              <a:rPr lang="en-CA" sz="1600">
                <a:solidFill>
                  <a:srgbClr val="A61C00"/>
                </a:solidFill>
              </a:rPr>
              <a:t>=</a:t>
            </a:r>
            <a:r>
              <a:rPr lang="en-CA" sz="1600"/>
              <a:t> </a:t>
            </a:r>
            <a:endParaRPr sz="1600"/>
          </a:p>
          <a:p>
            <a:pPr marL="0" marR="0" lvl="0" indent="0" algn="l" rtl="0">
              <a:lnSpc>
                <a:spcPct val="100000"/>
              </a:lnSpc>
              <a:spcBef>
                <a:spcPts val="0"/>
              </a:spcBef>
              <a:spcAft>
                <a:spcPts val="0"/>
              </a:spcAft>
              <a:buNone/>
            </a:pPr>
            <a:r>
              <a:rPr lang="en-CA" sz="1600">
                <a:solidFill>
                  <a:srgbClr val="666666"/>
                </a:solidFill>
              </a:rPr>
              <a:t>    12611008</a:t>
            </a:r>
            <a:r>
              <a:rPr lang="en-CA" sz="1600"/>
              <a:t> </a:t>
            </a:r>
            <a:r>
              <a:rPr lang="en-CA" sz="1600">
                <a:solidFill>
                  <a:srgbClr val="00B0F0"/>
                </a:solidFill>
              </a:rPr>
              <a:t>|</a:t>
            </a:r>
            <a:r>
              <a:rPr lang="en-CA" sz="1600"/>
              <a:t>Bone structure of tibia</a:t>
            </a:r>
            <a:r>
              <a:rPr lang="en-CA" sz="1600">
                <a:solidFill>
                  <a:srgbClr val="00B0F0"/>
                </a:solidFill>
              </a:rPr>
              <a:t>|</a:t>
            </a:r>
            <a:r>
              <a:rPr lang="en-CA" sz="1600">
                <a:solidFill>
                  <a:srgbClr val="EC4B57"/>
                </a:solidFill>
              </a:rPr>
              <a:t>,</a:t>
            </a:r>
            <a:endParaRPr sz="1600">
              <a:solidFill>
                <a:srgbClr val="EC4B57"/>
              </a:solidFill>
            </a:endParaRPr>
          </a:p>
          <a:p>
            <a:pPr marL="0" lvl="0" indent="0" algn="l" rtl="0">
              <a:spcBef>
                <a:spcPts val="0"/>
              </a:spcBef>
              <a:spcAft>
                <a:spcPts val="0"/>
              </a:spcAft>
              <a:buNone/>
            </a:pPr>
            <a:r>
              <a:rPr lang="en-CA" sz="1600">
                <a:solidFill>
                  <a:srgbClr val="666666"/>
                </a:solidFill>
              </a:rPr>
              <a:t>   42752001</a:t>
            </a:r>
            <a:r>
              <a:rPr lang="en-CA" sz="1600" b="1">
                <a:solidFill>
                  <a:srgbClr val="333333"/>
                </a:solidFill>
                <a:highlight>
                  <a:schemeClr val="lt1"/>
                </a:highlight>
              </a:rPr>
              <a:t> </a:t>
            </a:r>
            <a:r>
              <a:rPr lang="en-CA" sz="1600">
                <a:solidFill>
                  <a:srgbClr val="00B0F0"/>
                </a:solidFill>
              </a:rPr>
              <a:t>|</a:t>
            </a:r>
            <a:r>
              <a:rPr lang="en-CA" sz="1600"/>
              <a:t>Due to</a:t>
            </a:r>
            <a:r>
              <a:rPr lang="en-CA" sz="1600">
                <a:solidFill>
                  <a:srgbClr val="00B0F0"/>
                </a:solidFill>
              </a:rPr>
              <a:t>|</a:t>
            </a:r>
            <a:r>
              <a:rPr lang="en-CA" sz="1600" b="1">
                <a:solidFill>
                  <a:srgbClr val="333333"/>
                </a:solidFill>
                <a:highlight>
                  <a:schemeClr val="lt1"/>
                </a:highlight>
              </a:rPr>
              <a:t> </a:t>
            </a:r>
            <a:r>
              <a:rPr lang="en-CA" sz="1600">
                <a:solidFill>
                  <a:srgbClr val="A0522D"/>
                </a:solidFill>
                <a:highlight>
                  <a:schemeClr val="lt1"/>
                </a:highlight>
              </a:rPr>
              <a:t>= </a:t>
            </a:r>
            <a:r>
              <a:rPr lang="en-CA" sz="1600">
                <a:solidFill>
                  <a:srgbClr val="666666"/>
                </a:solidFill>
              </a:rPr>
              <a:t>1912002</a:t>
            </a:r>
            <a:r>
              <a:rPr lang="en-CA" sz="1600" b="1">
                <a:solidFill>
                  <a:srgbClr val="333333"/>
                </a:solidFill>
                <a:highlight>
                  <a:schemeClr val="lt1"/>
                </a:highlight>
              </a:rPr>
              <a:t> </a:t>
            </a:r>
            <a:r>
              <a:rPr lang="en-CA" sz="1600">
                <a:solidFill>
                  <a:srgbClr val="00B0F0"/>
                </a:solidFill>
              </a:rPr>
              <a:t>|</a:t>
            </a:r>
            <a:r>
              <a:rPr lang="en-CA" sz="1600"/>
              <a:t>Fall</a:t>
            </a:r>
            <a:r>
              <a:rPr lang="en-CA" sz="1600">
                <a:solidFill>
                  <a:srgbClr val="00B0F0"/>
                </a:solidFill>
              </a:rPr>
              <a:t>|</a:t>
            </a:r>
            <a:endParaRPr sz="1600">
              <a:solidFill>
                <a:srgbClr val="00B0F0"/>
              </a:solidFill>
            </a:endParaRPr>
          </a:p>
        </p:txBody>
      </p:sp>
      <p:sp>
        <p:nvSpPr>
          <p:cNvPr id="285" name="Google Shape;285;p26"/>
          <p:cNvSpPr txBox="1"/>
          <p:nvPr/>
        </p:nvSpPr>
        <p:spPr>
          <a:xfrm>
            <a:off x="4053450" y="4328425"/>
            <a:ext cx="4302600" cy="250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sz="1450" b="1">
                <a:solidFill>
                  <a:srgbClr val="00B0F0"/>
                </a:solidFill>
                <a:highlight>
                  <a:srgbClr val="FFFFFF"/>
                </a:highlight>
              </a:rPr>
              <a:t>CLASSIFIABLE FORM                 </a:t>
            </a:r>
            <a:r>
              <a:rPr lang="en-CA" sz="1450" b="1">
                <a:solidFill>
                  <a:srgbClr val="FFFFFF"/>
                </a:solidFill>
                <a:highlight>
                  <a:srgbClr val="FFFFFF"/>
                </a:highlight>
              </a:rPr>
              <a:t>.</a:t>
            </a:r>
            <a:endParaRPr sz="1450" b="1">
              <a:solidFill>
                <a:srgbClr val="FFFFFF"/>
              </a:solidFill>
              <a:highlight>
                <a:srgbClr val="FFFFFF"/>
              </a:highlight>
            </a:endParaRPr>
          </a:p>
          <a:p>
            <a:pPr marL="0" lvl="0" indent="0" algn="l" rtl="0">
              <a:spcBef>
                <a:spcPts val="1000"/>
              </a:spcBef>
              <a:spcAft>
                <a:spcPts val="0"/>
              </a:spcAft>
              <a:buNone/>
            </a:pPr>
            <a:r>
              <a:rPr lang="en-CA" sz="1600">
                <a:solidFill>
                  <a:srgbClr val="666666"/>
                </a:solidFill>
              </a:rPr>
              <a:t>=== 125605004</a:t>
            </a:r>
            <a:r>
              <a:rPr lang="en-CA" sz="1600"/>
              <a:t> </a:t>
            </a:r>
            <a:r>
              <a:rPr lang="en-CA" sz="1600">
                <a:solidFill>
                  <a:srgbClr val="00B0F0"/>
                </a:solidFill>
              </a:rPr>
              <a:t>|</a:t>
            </a:r>
            <a:r>
              <a:rPr lang="en-CA" sz="1600"/>
              <a:t>Fracture of bone</a:t>
            </a:r>
            <a:r>
              <a:rPr lang="en-CA" sz="1600">
                <a:solidFill>
                  <a:srgbClr val="00B0F0"/>
                </a:solidFill>
              </a:rPr>
              <a:t>|</a:t>
            </a:r>
            <a:r>
              <a:rPr lang="en-CA" sz="1600" b="1">
                <a:solidFill>
                  <a:srgbClr val="A61C00"/>
                </a:solidFill>
              </a:rPr>
              <a:t>:</a:t>
            </a:r>
            <a:r>
              <a:rPr lang="en-CA" sz="1600" b="1">
                <a:solidFill>
                  <a:srgbClr val="333333"/>
                </a:solidFill>
                <a:highlight>
                  <a:schemeClr val="lt1"/>
                </a:highlight>
              </a:rPr>
              <a:t> </a:t>
            </a:r>
            <a:endParaRPr sz="1600" b="1">
              <a:solidFill>
                <a:srgbClr val="333333"/>
              </a:solidFill>
              <a:highlight>
                <a:schemeClr val="lt1"/>
              </a:highlight>
            </a:endParaRPr>
          </a:p>
          <a:p>
            <a:pPr marL="0" lvl="0" indent="0" algn="l" rtl="0">
              <a:spcBef>
                <a:spcPts val="0"/>
              </a:spcBef>
              <a:spcAft>
                <a:spcPts val="0"/>
              </a:spcAft>
              <a:buNone/>
            </a:pPr>
            <a:r>
              <a:rPr lang="en-CA" sz="1600" b="1">
                <a:solidFill>
                  <a:srgbClr val="CC0000"/>
                </a:solidFill>
                <a:highlight>
                  <a:schemeClr val="lt1"/>
                </a:highlight>
              </a:rPr>
              <a:t>{</a:t>
            </a:r>
            <a:r>
              <a:rPr lang="en-CA" sz="1600" b="1">
                <a:solidFill>
                  <a:srgbClr val="333333"/>
                </a:solidFill>
                <a:highlight>
                  <a:schemeClr val="lt1"/>
                </a:highlight>
              </a:rPr>
              <a:t> </a:t>
            </a:r>
            <a:r>
              <a:rPr lang="en-CA" sz="1600">
                <a:solidFill>
                  <a:srgbClr val="666666"/>
                </a:solidFill>
              </a:rPr>
              <a:t> 116676008</a:t>
            </a:r>
            <a:r>
              <a:rPr lang="en-CA" sz="1600"/>
              <a:t> </a:t>
            </a:r>
            <a:r>
              <a:rPr lang="en-CA" sz="1600">
                <a:solidFill>
                  <a:srgbClr val="00B0F0"/>
                </a:solidFill>
              </a:rPr>
              <a:t>|</a:t>
            </a:r>
            <a:r>
              <a:rPr lang="en-CA" sz="1600"/>
              <a:t>Associated morphology</a:t>
            </a:r>
            <a:r>
              <a:rPr lang="en-CA" sz="1600">
                <a:solidFill>
                  <a:srgbClr val="00B0F0"/>
                </a:solidFill>
              </a:rPr>
              <a:t>|</a:t>
            </a:r>
            <a:r>
              <a:rPr lang="en-CA" sz="1600"/>
              <a:t> </a:t>
            </a:r>
            <a:r>
              <a:rPr lang="en-CA" sz="1600">
                <a:solidFill>
                  <a:srgbClr val="A61C00"/>
                </a:solidFill>
              </a:rPr>
              <a:t>=</a:t>
            </a:r>
            <a:r>
              <a:rPr lang="en-CA" sz="1600"/>
              <a:t> </a:t>
            </a:r>
            <a:endParaRPr sz="1600"/>
          </a:p>
          <a:p>
            <a:pPr marL="0" lvl="0" indent="0" algn="l" rtl="0">
              <a:spcBef>
                <a:spcPts val="0"/>
              </a:spcBef>
              <a:spcAft>
                <a:spcPts val="0"/>
              </a:spcAft>
              <a:buNone/>
            </a:pPr>
            <a:r>
              <a:rPr lang="en-CA" sz="1600">
                <a:solidFill>
                  <a:srgbClr val="666666"/>
                </a:solidFill>
              </a:rPr>
              <a:t>    72704001</a:t>
            </a:r>
            <a:r>
              <a:rPr lang="en-CA" sz="1600"/>
              <a:t> </a:t>
            </a:r>
            <a:r>
              <a:rPr lang="en-CA" sz="1600">
                <a:solidFill>
                  <a:srgbClr val="00B0F0"/>
                </a:solidFill>
              </a:rPr>
              <a:t>|</a:t>
            </a:r>
            <a:r>
              <a:rPr lang="en-CA" sz="1600"/>
              <a:t>Fracture</a:t>
            </a:r>
            <a:r>
              <a:rPr lang="en-CA" sz="1600">
                <a:solidFill>
                  <a:srgbClr val="00B0F0"/>
                </a:solidFill>
              </a:rPr>
              <a:t>|</a:t>
            </a:r>
            <a:r>
              <a:rPr lang="en-CA" sz="1600" b="1">
                <a:solidFill>
                  <a:srgbClr val="A0522D"/>
                </a:solidFill>
                <a:highlight>
                  <a:schemeClr val="lt1"/>
                </a:highlight>
              </a:rPr>
              <a:t>,</a:t>
            </a:r>
            <a:endParaRPr sz="1600" b="1">
              <a:solidFill>
                <a:srgbClr val="A0522D"/>
              </a:solidFill>
              <a:highlight>
                <a:schemeClr val="lt1"/>
              </a:highlight>
            </a:endParaRPr>
          </a:p>
          <a:p>
            <a:pPr marL="0" lvl="0" indent="0" algn="l" rtl="0">
              <a:spcBef>
                <a:spcPts val="0"/>
              </a:spcBef>
              <a:spcAft>
                <a:spcPts val="0"/>
              </a:spcAft>
              <a:buNone/>
            </a:pPr>
            <a:r>
              <a:rPr lang="en-CA" sz="1600">
                <a:solidFill>
                  <a:srgbClr val="666666"/>
                </a:solidFill>
              </a:rPr>
              <a:t>    363698007</a:t>
            </a:r>
            <a:r>
              <a:rPr lang="en-CA" sz="1600"/>
              <a:t> </a:t>
            </a:r>
            <a:r>
              <a:rPr lang="en-CA" sz="1600">
                <a:solidFill>
                  <a:srgbClr val="00B0F0"/>
                </a:solidFill>
              </a:rPr>
              <a:t>|</a:t>
            </a:r>
            <a:r>
              <a:rPr lang="en-CA" sz="1600"/>
              <a:t>Finding site</a:t>
            </a:r>
            <a:r>
              <a:rPr lang="en-CA" sz="1600">
                <a:solidFill>
                  <a:srgbClr val="00B0F0"/>
                </a:solidFill>
              </a:rPr>
              <a:t>|</a:t>
            </a:r>
            <a:r>
              <a:rPr lang="en-CA" sz="1600"/>
              <a:t> </a:t>
            </a:r>
            <a:r>
              <a:rPr lang="en-CA" sz="1600">
                <a:solidFill>
                  <a:srgbClr val="A61C00"/>
                </a:solidFill>
              </a:rPr>
              <a:t>=</a:t>
            </a:r>
            <a:r>
              <a:rPr lang="en-CA" sz="1600"/>
              <a:t> </a:t>
            </a:r>
            <a:endParaRPr sz="1600"/>
          </a:p>
          <a:p>
            <a:pPr marL="0" lvl="0" indent="0" algn="l" rtl="0">
              <a:spcBef>
                <a:spcPts val="0"/>
              </a:spcBef>
              <a:spcAft>
                <a:spcPts val="0"/>
              </a:spcAft>
              <a:buNone/>
            </a:pPr>
            <a:r>
              <a:rPr lang="en-CA" sz="1600">
                <a:solidFill>
                  <a:srgbClr val="666666"/>
                </a:solidFill>
              </a:rPr>
              <a:t>    272673000</a:t>
            </a:r>
            <a:r>
              <a:rPr lang="en-CA" sz="1600"/>
              <a:t> </a:t>
            </a:r>
            <a:r>
              <a:rPr lang="en-CA" sz="1600">
                <a:solidFill>
                  <a:srgbClr val="00B0F0"/>
                </a:solidFill>
              </a:rPr>
              <a:t>|</a:t>
            </a:r>
            <a:r>
              <a:rPr lang="en-CA" sz="1600"/>
              <a:t>Bone structure</a:t>
            </a:r>
            <a:r>
              <a:rPr lang="en-CA" sz="1600">
                <a:solidFill>
                  <a:srgbClr val="00B0F0"/>
                </a:solidFill>
              </a:rPr>
              <a:t>|</a:t>
            </a:r>
            <a:r>
              <a:rPr lang="en-CA" sz="1600" b="1">
                <a:solidFill>
                  <a:srgbClr val="A0522D"/>
                </a:solidFill>
                <a:highlight>
                  <a:schemeClr val="lt1"/>
                </a:highlight>
              </a:rPr>
              <a:t>,</a:t>
            </a:r>
            <a:endParaRPr sz="1600" b="1">
              <a:solidFill>
                <a:srgbClr val="A0522D"/>
              </a:solidFill>
              <a:highlight>
                <a:schemeClr val="lt1"/>
              </a:highlight>
            </a:endParaRPr>
          </a:p>
          <a:p>
            <a:pPr marL="0" lvl="0" indent="0" algn="l" rtl="0">
              <a:spcBef>
                <a:spcPts val="0"/>
              </a:spcBef>
              <a:spcAft>
                <a:spcPts val="0"/>
              </a:spcAft>
              <a:buNone/>
            </a:pPr>
            <a:r>
              <a:rPr lang="en-CA" sz="1600">
                <a:solidFill>
                  <a:srgbClr val="666666"/>
                </a:solidFill>
              </a:rPr>
              <a:t>   363698007</a:t>
            </a:r>
            <a:r>
              <a:rPr lang="en-CA" sz="1600"/>
              <a:t> </a:t>
            </a:r>
            <a:r>
              <a:rPr lang="en-CA" sz="1600">
                <a:solidFill>
                  <a:srgbClr val="00B0F0"/>
                </a:solidFill>
              </a:rPr>
              <a:t>|</a:t>
            </a:r>
            <a:r>
              <a:rPr lang="en-CA" sz="1600"/>
              <a:t>Finding site</a:t>
            </a:r>
            <a:r>
              <a:rPr lang="en-CA" sz="1600">
                <a:solidFill>
                  <a:srgbClr val="00B0F0"/>
                </a:solidFill>
              </a:rPr>
              <a:t>|</a:t>
            </a:r>
            <a:r>
              <a:rPr lang="en-CA" sz="1600"/>
              <a:t> </a:t>
            </a:r>
            <a:r>
              <a:rPr lang="en-CA" sz="1600">
                <a:solidFill>
                  <a:srgbClr val="A61C00"/>
                </a:solidFill>
              </a:rPr>
              <a:t>=</a:t>
            </a:r>
            <a:r>
              <a:rPr lang="en-CA" sz="1600"/>
              <a:t> </a:t>
            </a:r>
            <a:endParaRPr sz="1600"/>
          </a:p>
          <a:p>
            <a:pPr marL="0" lvl="0" indent="0" algn="l" rtl="0">
              <a:spcBef>
                <a:spcPts val="0"/>
              </a:spcBef>
              <a:spcAft>
                <a:spcPts val="0"/>
              </a:spcAft>
              <a:buNone/>
            </a:pPr>
            <a:r>
              <a:rPr lang="en-CA" sz="1600">
                <a:solidFill>
                  <a:srgbClr val="666666"/>
                </a:solidFill>
              </a:rPr>
              <a:t>    12611008</a:t>
            </a:r>
            <a:r>
              <a:rPr lang="en-CA" sz="1600"/>
              <a:t> </a:t>
            </a:r>
            <a:r>
              <a:rPr lang="en-CA" sz="1600">
                <a:solidFill>
                  <a:srgbClr val="00B0F0"/>
                </a:solidFill>
              </a:rPr>
              <a:t>|</a:t>
            </a:r>
            <a:r>
              <a:rPr lang="en-CA" sz="1600"/>
              <a:t>Bone structure of tibia</a:t>
            </a:r>
            <a:r>
              <a:rPr lang="en-CA" sz="1600">
                <a:solidFill>
                  <a:srgbClr val="00B0F0"/>
                </a:solidFill>
              </a:rPr>
              <a:t>|</a:t>
            </a:r>
            <a:r>
              <a:rPr lang="en-CA" sz="1600" b="1">
                <a:solidFill>
                  <a:srgbClr val="333333"/>
                </a:solidFill>
                <a:highlight>
                  <a:schemeClr val="lt1"/>
                </a:highlight>
              </a:rPr>
              <a:t> </a:t>
            </a:r>
            <a:r>
              <a:rPr lang="en-CA" sz="1600" b="1">
                <a:solidFill>
                  <a:srgbClr val="CC0000"/>
                </a:solidFill>
                <a:highlight>
                  <a:schemeClr val="lt1"/>
                </a:highlight>
              </a:rPr>
              <a:t>},</a:t>
            </a:r>
            <a:endParaRPr sz="1600">
              <a:solidFill>
                <a:srgbClr val="CC0000"/>
              </a:solidFill>
            </a:endParaRPr>
          </a:p>
          <a:p>
            <a:pPr marL="0" lvl="0" indent="0" algn="l" rtl="0">
              <a:spcBef>
                <a:spcPts val="0"/>
              </a:spcBef>
              <a:spcAft>
                <a:spcPts val="0"/>
              </a:spcAft>
              <a:buNone/>
            </a:pPr>
            <a:r>
              <a:rPr lang="en-CA" sz="1600" b="1">
                <a:solidFill>
                  <a:srgbClr val="CC0000"/>
                </a:solidFill>
                <a:highlight>
                  <a:schemeClr val="lt1"/>
                </a:highlight>
              </a:rPr>
              <a:t>{</a:t>
            </a:r>
            <a:r>
              <a:rPr lang="en-CA" sz="1600">
                <a:solidFill>
                  <a:srgbClr val="666666"/>
                </a:solidFill>
              </a:rPr>
              <a:t>42752001</a:t>
            </a:r>
            <a:r>
              <a:rPr lang="en-CA" sz="1600" b="1">
                <a:solidFill>
                  <a:srgbClr val="333333"/>
                </a:solidFill>
                <a:highlight>
                  <a:schemeClr val="lt1"/>
                </a:highlight>
              </a:rPr>
              <a:t> </a:t>
            </a:r>
            <a:r>
              <a:rPr lang="en-CA" sz="1600">
                <a:solidFill>
                  <a:srgbClr val="00B0F0"/>
                </a:solidFill>
              </a:rPr>
              <a:t>|</a:t>
            </a:r>
            <a:r>
              <a:rPr lang="en-CA" sz="1600"/>
              <a:t>Due to</a:t>
            </a:r>
            <a:r>
              <a:rPr lang="en-CA" sz="1600">
                <a:solidFill>
                  <a:srgbClr val="00B0F0"/>
                </a:solidFill>
              </a:rPr>
              <a:t>|</a:t>
            </a:r>
            <a:r>
              <a:rPr lang="en-CA" sz="1600" b="1">
                <a:solidFill>
                  <a:srgbClr val="333333"/>
                </a:solidFill>
                <a:highlight>
                  <a:schemeClr val="lt1"/>
                </a:highlight>
              </a:rPr>
              <a:t> </a:t>
            </a:r>
            <a:r>
              <a:rPr lang="en-CA" sz="1600">
                <a:solidFill>
                  <a:srgbClr val="A0522D"/>
                </a:solidFill>
                <a:highlight>
                  <a:schemeClr val="lt1"/>
                </a:highlight>
              </a:rPr>
              <a:t>= </a:t>
            </a:r>
            <a:r>
              <a:rPr lang="en-CA" sz="1600">
                <a:solidFill>
                  <a:srgbClr val="666666"/>
                </a:solidFill>
              </a:rPr>
              <a:t>1912002</a:t>
            </a:r>
            <a:r>
              <a:rPr lang="en-CA" sz="1600" b="1">
                <a:solidFill>
                  <a:srgbClr val="333333"/>
                </a:solidFill>
                <a:highlight>
                  <a:schemeClr val="lt1"/>
                </a:highlight>
              </a:rPr>
              <a:t> </a:t>
            </a:r>
            <a:r>
              <a:rPr lang="en-CA" sz="1600">
                <a:solidFill>
                  <a:srgbClr val="00B0F0"/>
                </a:solidFill>
              </a:rPr>
              <a:t>|</a:t>
            </a:r>
            <a:r>
              <a:rPr lang="en-CA" sz="1600"/>
              <a:t>Fall</a:t>
            </a:r>
            <a:r>
              <a:rPr lang="en-CA" sz="1600">
                <a:solidFill>
                  <a:srgbClr val="00B0F0"/>
                </a:solidFill>
              </a:rPr>
              <a:t>| </a:t>
            </a:r>
            <a:r>
              <a:rPr lang="en-CA" sz="1600" b="1">
                <a:solidFill>
                  <a:srgbClr val="CC0000"/>
                </a:solidFill>
                <a:highlight>
                  <a:schemeClr val="lt1"/>
                </a:highlight>
              </a:rPr>
              <a:t>}</a:t>
            </a:r>
            <a:endParaRPr sz="1600" b="1">
              <a:solidFill>
                <a:srgbClr val="A0522D"/>
              </a:solidFill>
              <a:highlight>
                <a:schemeClr val="lt1"/>
              </a:highlight>
            </a:endParaRPr>
          </a:p>
        </p:txBody>
      </p:sp>
      <p:cxnSp>
        <p:nvCxnSpPr>
          <p:cNvPr id="286" name="Google Shape;286;p26"/>
          <p:cNvCxnSpPr/>
          <p:nvPr/>
        </p:nvCxnSpPr>
        <p:spPr>
          <a:xfrm>
            <a:off x="3015550" y="4527813"/>
            <a:ext cx="1256700" cy="11400"/>
          </a:xfrm>
          <a:prstGeom prst="straightConnector1">
            <a:avLst/>
          </a:prstGeom>
          <a:noFill/>
          <a:ln w="38100" cap="flat" cmpd="sng">
            <a:solidFill>
              <a:schemeClr val="dk2"/>
            </a:solidFill>
            <a:prstDash val="solid"/>
            <a:round/>
            <a:headEnd type="none" w="med" len="med"/>
            <a:tailEnd type="triangle" w="med" len="med"/>
          </a:ln>
        </p:spPr>
      </p:cxnSp>
      <p:sp>
        <p:nvSpPr>
          <p:cNvPr id="287" name="Google Shape;287;p26"/>
          <p:cNvSpPr txBox="1"/>
          <p:nvPr/>
        </p:nvSpPr>
        <p:spPr>
          <a:xfrm>
            <a:off x="8302775" y="4328425"/>
            <a:ext cx="3976800" cy="2506500"/>
          </a:xfrm>
          <a:prstGeom prst="rect">
            <a:avLst/>
          </a:prstGeom>
          <a:noFill/>
          <a:ln>
            <a:noFill/>
          </a:ln>
        </p:spPr>
        <p:txBody>
          <a:bodyPr spcFirstLastPara="1" wrap="square" lIns="91425" tIns="91425" rIns="91425" bIns="91425" anchor="t" anchorCtr="0">
            <a:spAutoFit/>
          </a:bodyPr>
          <a:lstStyle/>
          <a:p>
            <a:pPr marL="0" lvl="0" indent="0" algn="ctr" rtl="0">
              <a:spcBef>
                <a:spcPts val="1000"/>
              </a:spcBef>
              <a:spcAft>
                <a:spcPts val="0"/>
              </a:spcAft>
              <a:buNone/>
            </a:pPr>
            <a:r>
              <a:rPr lang="en-CA" sz="1450" b="1">
                <a:solidFill>
                  <a:srgbClr val="00B0F0"/>
                </a:solidFill>
                <a:highlight>
                  <a:srgbClr val="FFFFFF"/>
                </a:highlight>
              </a:rPr>
              <a:t>NECESSARY NORMAL FORM         </a:t>
            </a:r>
            <a:r>
              <a:rPr lang="en-CA" sz="1450" b="1">
                <a:solidFill>
                  <a:schemeClr val="lt1"/>
                </a:solidFill>
                <a:highlight>
                  <a:srgbClr val="FFFFFF"/>
                </a:highlight>
              </a:rPr>
              <a:t>.</a:t>
            </a:r>
            <a:endParaRPr sz="1450" b="1">
              <a:solidFill>
                <a:schemeClr val="lt1"/>
              </a:solidFill>
              <a:highlight>
                <a:srgbClr val="FFFFFF"/>
              </a:highlight>
            </a:endParaRPr>
          </a:p>
          <a:p>
            <a:pPr marL="0" marR="0" lvl="0" indent="0" algn="l" rtl="0">
              <a:lnSpc>
                <a:spcPct val="100000"/>
              </a:lnSpc>
              <a:spcBef>
                <a:spcPts val="1000"/>
              </a:spcBef>
              <a:spcAft>
                <a:spcPts val="0"/>
              </a:spcAft>
              <a:buNone/>
            </a:pPr>
            <a:r>
              <a:rPr lang="en-CA" sz="1600">
                <a:solidFill>
                  <a:srgbClr val="666666"/>
                </a:solidFill>
              </a:rPr>
              <a:t>1003502008</a:t>
            </a:r>
            <a:r>
              <a:rPr lang="en-CA" sz="1600"/>
              <a:t> </a:t>
            </a:r>
            <a:r>
              <a:rPr lang="en-CA" sz="1600" b="1">
                <a:solidFill>
                  <a:srgbClr val="00B0F0"/>
                </a:solidFill>
              </a:rPr>
              <a:t>|</a:t>
            </a:r>
            <a:r>
              <a:rPr lang="en-CA" sz="1600"/>
              <a:t>Traumatic fracture of bone</a:t>
            </a:r>
            <a:r>
              <a:rPr lang="en-CA" sz="1600" b="1">
                <a:solidFill>
                  <a:srgbClr val="00B0F0"/>
                </a:solidFill>
              </a:rPr>
              <a:t>|</a:t>
            </a:r>
            <a:br>
              <a:rPr lang="en-CA" sz="1600" b="1">
                <a:solidFill>
                  <a:srgbClr val="00B0F0"/>
                </a:solidFill>
              </a:rPr>
            </a:br>
            <a:r>
              <a:rPr lang="en-CA" sz="1600" b="1">
                <a:solidFill>
                  <a:srgbClr val="00B0F0"/>
                </a:solidFill>
              </a:rPr>
              <a:t>   </a:t>
            </a:r>
            <a:r>
              <a:rPr lang="en-CA" sz="1600" b="1">
                <a:solidFill>
                  <a:srgbClr val="A61C00"/>
                </a:solidFill>
              </a:rPr>
              <a:t>+</a:t>
            </a:r>
            <a:r>
              <a:rPr lang="en-CA" sz="1600">
                <a:solidFill>
                  <a:srgbClr val="172B4D"/>
                </a:solidFill>
                <a:highlight>
                  <a:srgbClr val="FFFFFF"/>
                </a:highlight>
              </a:rPr>
              <a:t> </a:t>
            </a:r>
            <a:r>
              <a:rPr lang="en-CA" sz="1600">
                <a:solidFill>
                  <a:srgbClr val="666666"/>
                </a:solidFill>
              </a:rPr>
              <a:t>31978002</a:t>
            </a:r>
            <a:r>
              <a:rPr lang="en-CA" sz="1600"/>
              <a:t> </a:t>
            </a:r>
            <a:r>
              <a:rPr lang="en-CA" sz="1600" b="1">
                <a:solidFill>
                  <a:srgbClr val="00B0F0"/>
                </a:solidFill>
              </a:rPr>
              <a:t>|</a:t>
            </a:r>
            <a:r>
              <a:rPr lang="en-CA" sz="1600"/>
              <a:t>Fracture of tibia</a:t>
            </a:r>
            <a:r>
              <a:rPr lang="en-CA" sz="1600" b="1">
                <a:solidFill>
                  <a:srgbClr val="00B0F0"/>
                </a:solidFill>
              </a:rPr>
              <a:t>| </a:t>
            </a:r>
            <a:br>
              <a:rPr lang="en-CA" sz="1600" b="1">
                <a:solidFill>
                  <a:srgbClr val="00B0F0"/>
                </a:solidFill>
              </a:rPr>
            </a:br>
            <a:r>
              <a:rPr lang="en-CA" sz="1600" b="1">
                <a:solidFill>
                  <a:srgbClr val="00B0F0"/>
                </a:solidFill>
              </a:rPr>
              <a:t>   </a:t>
            </a:r>
            <a:r>
              <a:rPr lang="en-CA" sz="1600" b="1">
                <a:solidFill>
                  <a:srgbClr val="A61C00"/>
                </a:solidFill>
              </a:rPr>
              <a:t>+ </a:t>
            </a:r>
            <a:r>
              <a:rPr lang="en-CA" sz="1600">
                <a:solidFill>
                  <a:srgbClr val="666666"/>
                </a:solidFill>
              </a:rPr>
              <a:t>398117008</a:t>
            </a:r>
            <a:r>
              <a:rPr lang="en-CA" sz="1600"/>
              <a:t> </a:t>
            </a:r>
            <a:r>
              <a:rPr lang="en-CA" sz="1600" b="1">
                <a:solidFill>
                  <a:srgbClr val="00B0F0"/>
                </a:solidFill>
              </a:rPr>
              <a:t>|</a:t>
            </a:r>
            <a:r>
              <a:rPr lang="en-CA" sz="1600"/>
              <a:t>Falling injury</a:t>
            </a:r>
            <a:r>
              <a:rPr lang="en-CA" sz="1600" b="1">
                <a:solidFill>
                  <a:srgbClr val="00B0F0"/>
                </a:solidFill>
              </a:rPr>
              <a:t>| </a:t>
            </a:r>
            <a:r>
              <a:rPr lang="en-CA" sz="1600" b="1">
                <a:solidFill>
                  <a:srgbClr val="A61C00"/>
                </a:solidFill>
              </a:rPr>
              <a:t>:</a:t>
            </a:r>
            <a:r>
              <a:rPr lang="en-CA" sz="1600" b="1">
                <a:solidFill>
                  <a:srgbClr val="333333"/>
                </a:solidFill>
                <a:highlight>
                  <a:schemeClr val="lt1"/>
                </a:highlight>
              </a:rPr>
              <a:t> </a:t>
            </a:r>
            <a:endParaRPr sz="1600" b="1">
              <a:solidFill>
                <a:srgbClr val="333333"/>
              </a:solidFill>
              <a:highlight>
                <a:schemeClr val="lt1"/>
              </a:highlight>
            </a:endParaRPr>
          </a:p>
          <a:p>
            <a:pPr marL="0" lvl="0" indent="0" algn="l" rtl="0">
              <a:spcBef>
                <a:spcPts val="0"/>
              </a:spcBef>
              <a:spcAft>
                <a:spcPts val="0"/>
              </a:spcAft>
              <a:buNone/>
            </a:pPr>
            <a:r>
              <a:rPr lang="en-CA" sz="1600" b="1">
                <a:solidFill>
                  <a:srgbClr val="CC0000"/>
                </a:solidFill>
                <a:highlight>
                  <a:schemeClr val="lt1"/>
                </a:highlight>
              </a:rPr>
              <a:t>{</a:t>
            </a:r>
            <a:r>
              <a:rPr lang="en-CA" sz="1600">
                <a:solidFill>
                  <a:srgbClr val="666666"/>
                </a:solidFill>
              </a:rPr>
              <a:t> 116676008</a:t>
            </a:r>
            <a:r>
              <a:rPr lang="en-CA" sz="1600"/>
              <a:t> </a:t>
            </a:r>
            <a:r>
              <a:rPr lang="en-CA" sz="1600">
                <a:solidFill>
                  <a:srgbClr val="00B0F0"/>
                </a:solidFill>
              </a:rPr>
              <a:t>|</a:t>
            </a:r>
            <a:r>
              <a:rPr lang="en-CA" sz="1600"/>
              <a:t>Associated morphology</a:t>
            </a:r>
            <a:r>
              <a:rPr lang="en-CA" sz="1600">
                <a:solidFill>
                  <a:srgbClr val="00B0F0"/>
                </a:solidFill>
              </a:rPr>
              <a:t>|</a:t>
            </a:r>
            <a:r>
              <a:rPr lang="en-CA" sz="1600"/>
              <a:t> </a:t>
            </a:r>
            <a:r>
              <a:rPr lang="en-CA" sz="1600">
                <a:solidFill>
                  <a:srgbClr val="A61C00"/>
                </a:solidFill>
              </a:rPr>
              <a:t>=</a:t>
            </a:r>
            <a:r>
              <a:rPr lang="en-CA" sz="1600"/>
              <a:t> </a:t>
            </a:r>
            <a:endParaRPr sz="1600"/>
          </a:p>
          <a:p>
            <a:pPr marL="0" lvl="0" indent="0" algn="l" rtl="0">
              <a:spcBef>
                <a:spcPts val="0"/>
              </a:spcBef>
              <a:spcAft>
                <a:spcPts val="0"/>
              </a:spcAft>
              <a:buNone/>
            </a:pPr>
            <a:r>
              <a:rPr lang="en-CA" sz="1600">
                <a:solidFill>
                  <a:srgbClr val="666666"/>
                </a:solidFill>
              </a:rPr>
              <a:t>   72704001</a:t>
            </a:r>
            <a:r>
              <a:rPr lang="en-CA" sz="1600"/>
              <a:t> </a:t>
            </a:r>
            <a:r>
              <a:rPr lang="en-CA" sz="1600">
                <a:solidFill>
                  <a:srgbClr val="00B0F0"/>
                </a:solidFill>
              </a:rPr>
              <a:t>|</a:t>
            </a:r>
            <a:r>
              <a:rPr lang="en-CA" sz="1600"/>
              <a:t>Fracture</a:t>
            </a:r>
            <a:r>
              <a:rPr lang="en-CA" sz="1600">
                <a:solidFill>
                  <a:srgbClr val="00B0F0"/>
                </a:solidFill>
              </a:rPr>
              <a:t>|</a:t>
            </a:r>
            <a:r>
              <a:rPr lang="en-CA" sz="1600" b="1">
                <a:solidFill>
                  <a:srgbClr val="A0522D"/>
                </a:solidFill>
                <a:highlight>
                  <a:schemeClr val="lt1"/>
                </a:highlight>
              </a:rPr>
              <a:t>,</a:t>
            </a:r>
            <a:endParaRPr sz="1600" b="1">
              <a:solidFill>
                <a:srgbClr val="A0522D"/>
              </a:solidFill>
              <a:highlight>
                <a:schemeClr val="lt1"/>
              </a:highlight>
            </a:endParaRPr>
          </a:p>
          <a:p>
            <a:pPr marL="0" lvl="0" indent="0" algn="l" rtl="0">
              <a:spcBef>
                <a:spcPts val="0"/>
              </a:spcBef>
              <a:spcAft>
                <a:spcPts val="0"/>
              </a:spcAft>
              <a:buNone/>
            </a:pPr>
            <a:r>
              <a:rPr lang="en-CA" sz="1600">
                <a:solidFill>
                  <a:srgbClr val="666666"/>
                </a:solidFill>
              </a:rPr>
              <a:t>   363698007</a:t>
            </a:r>
            <a:r>
              <a:rPr lang="en-CA" sz="1600"/>
              <a:t> </a:t>
            </a:r>
            <a:r>
              <a:rPr lang="en-CA" sz="1600">
                <a:solidFill>
                  <a:srgbClr val="00B0F0"/>
                </a:solidFill>
              </a:rPr>
              <a:t>|</a:t>
            </a:r>
            <a:r>
              <a:rPr lang="en-CA" sz="1600"/>
              <a:t>Finding site</a:t>
            </a:r>
            <a:r>
              <a:rPr lang="en-CA" sz="1600">
                <a:solidFill>
                  <a:srgbClr val="00B0F0"/>
                </a:solidFill>
              </a:rPr>
              <a:t>|</a:t>
            </a:r>
            <a:r>
              <a:rPr lang="en-CA" sz="1600"/>
              <a:t> </a:t>
            </a:r>
            <a:r>
              <a:rPr lang="en-CA" sz="1600">
                <a:solidFill>
                  <a:srgbClr val="A61C00"/>
                </a:solidFill>
              </a:rPr>
              <a:t>=</a:t>
            </a:r>
            <a:r>
              <a:rPr lang="en-CA" sz="1600"/>
              <a:t> </a:t>
            </a:r>
            <a:endParaRPr sz="1600"/>
          </a:p>
          <a:p>
            <a:pPr marL="0" lvl="0" indent="0" algn="l" rtl="0">
              <a:spcBef>
                <a:spcPts val="0"/>
              </a:spcBef>
              <a:spcAft>
                <a:spcPts val="0"/>
              </a:spcAft>
              <a:buNone/>
            </a:pPr>
            <a:r>
              <a:rPr lang="en-CA" sz="1600">
                <a:solidFill>
                  <a:srgbClr val="666666"/>
                </a:solidFill>
              </a:rPr>
              <a:t>   12611008</a:t>
            </a:r>
            <a:r>
              <a:rPr lang="en-CA" sz="1600"/>
              <a:t> </a:t>
            </a:r>
            <a:r>
              <a:rPr lang="en-CA" sz="1600">
                <a:solidFill>
                  <a:srgbClr val="00B0F0"/>
                </a:solidFill>
              </a:rPr>
              <a:t>|</a:t>
            </a:r>
            <a:r>
              <a:rPr lang="en-CA" sz="1600"/>
              <a:t>Bone structure of tibia</a:t>
            </a:r>
            <a:r>
              <a:rPr lang="en-CA" sz="1600">
                <a:solidFill>
                  <a:srgbClr val="00B0F0"/>
                </a:solidFill>
              </a:rPr>
              <a:t>|</a:t>
            </a:r>
            <a:r>
              <a:rPr lang="en-CA" sz="1600" b="1">
                <a:solidFill>
                  <a:srgbClr val="333333"/>
                </a:solidFill>
                <a:highlight>
                  <a:schemeClr val="lt1"/>
                </a:highlight>
              </a:rPr>
              <a:t> </a:t>
            </a:r>
            <a:r>
              <a:rPr lang="en-CA" sz="1600" b="1">
                <a:solidFill>
                  <a:srgbClr val="CC0000"/>
                </a:solidFill>
                <a:highlight>
                  <a:schemeClr val="lt1"/>
                </a:highlight>
              </a:rPr>
              <a:t>}</a:t>
            </a:r>
            <a:endParaRPr sz="1600" b="1">
              <a:solidFill>
                <a:srgbClr val="333333"/>
              </a:solidFill>
              <a:highlight>
                <a:schemeClr val="lt1"/>
              </a:highlight>
            </a:endParaRPr>
          </a:p>
          <a:p>
            <a:pPr marL="0" lvl="0" indent="0" algn="l" rtl="0">
              <a:spcBef>
                <a:spcPts val="0"/>
              </a:spcBef>
              <a:spcAft>
                <a:spcPts val="0"/>
              </a:spcAft>
              <a:buNone/>
            </a:pPr>
            <a:r>
              <a:rPr lang="en-CA" sz="1600" b="1">
                <a:solidFill>
                  <a:srgbClr val="CC0000"/>
                </a:solidFill>
                <a:highlight>
                  <a:schemeClr val="lt1"/>
                </a:highlight>
              </a:rPr>
              <a:t>{</a:t>
            </a:r>
            <a:r>
              <a:rPr lang="en-CA" sz="1600">
                <a:solidFill>
                  <a:srgbClr val="666666"/>
                </a:solidFill>
              </a:rPr>
              <a:t>42752001</a:t>
            </a:r>
            <a:r>
              <a:rPr lang="en-CA" sz="1600" b="1">
                <a:solidFill>
                  <a:srgbClr val="333333"/>
                </a:solidFill>
                <a:highlight>
                  <a:schemeClr val="lt1"/>
                </a:highlight>
              </a:rPr>
              <a:t> </a:t>
            </a:r>
            <a:r>
              <a:rPr lang="en-CA" sz="1600">
                <a:solidFill>
                  <a:srgbClr val="00B0F0"/>
                </a:solidFill>
              </a:rPr>
              <a:t>|</a:t>
            </a:r>
            <a:r>
              <a:rPr lang="en-CA" sz="1600"/>
              <a:t>Due to</a:t>
            </a:r>
            <a:r>
              <a:rPr lang="en-CA" sz="1600">
                <a:solidFill>
                  <a:srgbClr val="00B0F0"/>
                </a:solidFill>
              </a:rPr>
              <a:t>|</a:t>
            </a:r>
            <a:r>
              <a:rPr lang="en-CA" sz="1600" b="1">
                <a:solidFill>
                  <a:srgbClr val="333333"/>
                </a:solidFill>
                <a:highlight>
                  <a:schemeClr val="lt1"/>
                </a:highlight>
              </a:rPr>
              <a:t> </a:t>
            </a:r>
            <a:r>
              <a:rPr lang="en-CA" sz="1600">
                <a:solidFill>
                  <a:srgbClr val="A0522D"/>
                </a:solidFill>
                <a:highlight>
                  <a:schemeClr val="lt1"/>
                </a:highlight>
              </a:rPr>
              <a:t>= </a:t>
            </a:r>
            <a:r>
              <a:rPr lang="en-CA" sz="1600">
                <a:solidFill>
                  <a:srgbClr val="666666"/>
                </a:solidFill>
              </a:rPr>
              <a:t>1912002</a:t>
            </a:r>
            <a:r>
              <a:rPr lang="en-CA" sz="1600" b="1">
                <a:solidFill>
                  <a:srgbClr val="333333"/>
                </a:solidFill>
                <a:highlight>
                  <a:schemeClr val="lt1"/>
                </a:highlight>
              </a:rPr>
              <a:t> </a:t>
            </a:r>
            <a:r>
              <a:rPr lang="en-CA" sz="1600">
                <a:solidFill>
                  <a:srgbClr val="00B0F0"/>
                </a:solidFill>
              </a:rPr>
              <a:t>|</a:t>
            </a:r>
            <a:r>
              <a:rPr lang="en-CA" sz="1600"/>
              <a:t>Fall</a:t>
            </a:r>
            <a:r>
              <a:rPr lang="en-CA" sz="1600">
                <a:solidFill>
                  <a:srgbClr val="00B0F0"/>
                </a:solidFill>
              </a:rPr>
              <a:t>|</a:t>
            </a:r>
            <a:r>
              <a:rPr lang="en-CA" sz="1600" b="1">
                <a:solidFill>
                  <a:srgbClr val="CC0000"/>
                </a:solidFill>
                <a:highlight>
                  <a:schemeClr val="lt1"/>
                </a:highlight>
              </a:rPr>
              <a:t>}</a:t>
            </a:r>
            <a:endParaRPr sz="1600" b="1">
              <a:solidFill>
                <a:srgbClr val="CC0000"/>
              </a:solidFill>
              <a:highlight>
                <a:schemeClr val="lt1"/>
              </a:highlight>
            </a:endParaRPr>
          </a:p>
        </p:txBody>
      </p:sp>
      <p:cxnSp>
        <p:nvCxnSpPr>
          <p:cNvPr id="288" name="Google Shape;288;p26"/>
          <p:cNvCxnSpPr/>
          <p:nvPr/>
        </p:nvCxnSpPr>
        <p:spPr>
          <a:xfrm>
            <a:off x="7006125" y="4534863"/>
            <a:ext cx="1467900" cy="18300"/>
          </a:xfrm>
          <a:prstGeom prst="straightConnector1">
            <a:avLst/>
          </a:prstGeom>
          <a:noFill/>
          <a:ln w="38100" cap="flat" cmpd="sng">
            <a:solidFill>
              <a:schemeClr val="dk2"/>
            </a:solidFill>
            <a:prstDash val="solid"/>
            <a:round/>
            <a:headEnd type="none" w="med" len="med"/>
            <a:tailEnd type="triangle" w="med" len="med"/>
          </a:ln>
        </p:spPr>
      </p:cxnSp>
      <p:sp>
        <p:nvSpPr>
          <p:cNvPr id="289" name="Google Shape;289;p26"/>
          <p:cNvSpPr/>
          <p:nvPr/>
        </p:nvSpPr>
        <p:spPr>
          <a:xfrm>
            <a:off x="108900" y="1092900"/>
            <a:ext cx="3567300" cy="1471200"/>
          </a:xfrm>
          <a:prstGeom prst="wedgeRectCallout">
            <a:avLst>
              <a:gd name="adj1" fmla="val -19280"/>
              <a:gd name="adj2" fmla="val 72043"/>
            </a:avLst>
          </a:prstGeom>
          <a:solidFill>
            <a:srgbClr val="FFF2CC"/>
          </a:solidFill>
          <a:ln w="9525" cap="flat" cmpd="sng">
            <a:solidFill>
              <a:srgbClr val="999999"/>
            </a:solidFill>
            <a:prstDash val="solid"/>
            <a:round/>
            <a:headEnd type="none" w="sm" len="sm"/>
            <a:tailEnd type="none" w="sm" len="sm"/>
          </a:ln>
        </p:spPr>
        <p:txBody>
          <a:bodyPr spcFirstLastPara="1" wrap="square" lIns="121900" tIns="0" rIns="0" bIns="0" anchor="t" anchorCtr="0">
            <a:noAutofit/>
          </a:bodyPr>
          <a:lstStyle/>
          <a:p>
            <a:pPr marL="0" lvl="0" indent="0" algn="l" rtl="0">
              <a:spcBef>
                <a:spcPts val="1000"/>
              </a:spcBef>
              <a:spcAft>
                <a:spcPts val="0"/>
              </a:spcAft>
              <a:buNone/>
            </a:pPr>
            <a:r>
              <a:rPr lang="en-CA" sz="1600" b="1"/>
              <a:t>Validate</a:t>
            </a:r>
            <a:endParaRPr sz="1600" b="1"/>
          </a:p>
          <a:p>
            <a:pPr marL="304800" lvl="0" indent="-165100" algn="l" rtl="0">
              <a:spcBef>
                <a:spcPts val="1000"/>
              </a:spcBef>
              <a:spcAft>
                <a:spcPts val="0"/>
              </a:spcAft>
              <a:buSzPts val="1400"/>
              <a:buAutoNum type="arabicPeriod"/>
            </a:pPr>
            <a:r>
              <a:rPr lang="en-CA"/>
              <a:t>SCG syntax</a:t>
            </a:r>
            <a:endParaRPr/>
          </a:p>
          <a:p>
            <a:pPr marL="304800" lvl="0" indent="-165100" algn="l" rtl="0">
              <a:spcBef>
                <a:spcPts val="0"/>
              </a:spcBef>
              <a:spcAft>
                <a:spcPts val="0"/>
              </a:spcAft>
              <a:buSzPts val="1400"/>
              <a:buAutoNum type="arabicPeriod"/>
            </a:pPr>
            <a:r>
              <a:rPr lang="en-CA"/>
              <a:t>Concept ids exist and are active</a:t>
            </a:r>
            <a:endParaRPr/>
          </a:p>
          <a:p>
            <a:pPr marL="304800" lvl="0" indent="-165100" algn="l" rtl="0">
              <a:spcBef>
                <a:spcPts val="0"/>
              </a:spcBef>
              <a:spcAft>
                <a:spcPts val="0"/>
              </a:spcAft>
              <a:buSzPts val="1400"/>
              <a:buAutoNum type="arabicPeriod"/>
            </a:pPr>
            <a:r>
              <a:rPr lang="en-CA"/>
              <a:t>Attribute ranges (MRCM)</a:t>
            </a:r>
            <a:endParaRPr/>
          </a:p>
          <a:p>
            <a:pPr marL="304800" lvl="0" indent="-165100" algn="l" rtl="0">
              <a:spcBef>
                <a:spcPts val="0"/>
              </a:spcBef>
              <a:spcAft>
                <a:spcPts val="0"/>
              </a:spcAft>
              <a:buSzPts val="1400"/>
              <a:buAutoNum type="arabicPeriod"/>
            </a:pPr>
            <a:r>
              <a:rPr lang="en-CA"/>
              <a:t>Ungroupable attributes are not grouped</a:t>
            </a:r>
            <a:endParaRPr/>
          </a:p>
        </p:txBody>
      </p:sp>
      <p:sp>
        <p:nvSpPr>
          <p:cNvPr id="290" name="Google Shape;290;p26"/>
          <p:cNvSpPr/>
          <p:nvPr/>
        </p:nvSpPr>
        <p:spPr>
          <a:xfrm>
            <a:off x="9298450" y="1092900"/>
            <a:ext cx="2433000" cy="1471200"/>
          </a:xfrm>
          <a:prstGeom prst="wedgeRectCallout">
            <a:avLst>
              <a:gd name="adj1" fmla="val 18565"/>
              <a:gd name="adj2" fmla="val 68893"/>
            </a:avLst>
          </a:prstGeom>
          <a:solidFill>
            <a:srgbClr val="FFF2CC"/>
          </a:solidFill>
          <a:ln w="9525" cap="flat" cmpd="sng">
            <a:solidFill>
              <a:srgbClr val="999999"/>
            </a:solidFill>
            <a:prstDash val="solid"/>
            <a:round/>
            <a:headEnd type="none" w="sm" len="sm"/>
            <a:tailEnd type="none" w="sm" len="sm"/>
          </a:ln>
        </p:spPr>
        <p:txBody>
          <a:bodyPr spcFirstLastPara="1" wrap="square" lIns="121900" tIns="0" rIns="0" bIns="0" anchor="t" anchorCtr="0">
            <a:noAutofit/>
          </a:bodyPr>
          <a:lstStyle/>
          <a:p>
            <a:pPr marL="0" lvl="0" indent="0" algn="l" rtl="0">
              <a:spcBef>
                <a:spcPts val="1000"/>
              </a:spcBef>
              <a:spcAft>
                <a:spcPts val="0"/>
              </a:spcAft>
              <a:buNone/>
            </a:pPr>
            <a:r>
              <a:rPr lang="en-CA" sz="1600" b="1"/>
              <a:t>Validate</a:t>
            </a:r>
            <a:endParaRPr sz="1600" b="1"/>
          </a:p>
          <a:p>
            <a:pPr marL="304800" lvl="0" indent="-165100" algn="l" rtl="0">
              <a:spcBef>
                <a:spcPts val="1000"/>
              </a:spcBef>
              <a:spcAft>
                <a:spcPts val="0"/>
              </a:spcAft>
              <a:buSzPts val="1400"/>
              <a:buAutoNum type="arabicPeriod"/>
            </a:pPr>
            <a:r>
              <a:rPr lang="en-CA"/>
              <a:t>Attribute cardinality and in-group cardinality of NNF expression </a:t>
            </a:r>
            <a:endParaRPr/>
          </a:p>
        </p:txBody>
      </p:sp>
      <p:sp>
        <p:nvSpPr>
          <p:cNvPr id="291" name="Google Shape;291;p26"/>
          <p:cNvSpPr/>
          <p:nvPr/>
        </p:nvSpPr>
        <p:spPr>
          <a:xfrm>
            <a:off x="4923925" y="1092900"/>
            <a:ext cx="2206500" cy="1471200"/>
          </a:xfrm>
          <a:prstGeom prst="wedgeRectCallout">
            <a:avLst>
              <a:gd name="adj1" fmla="val -12047"/>
              <a:gd name="adj2" fmla="val 70993"/>
            </a:avLst>
          </a:prstGeom>
          <a:solidFill>
            <a:srgbClr val="FFF2CC"/>
          </a:solidFill>
          <a:ln w="9525" cap="flat" cmpd="sng">
            <a:solidFill>
              <a:srgbClr val="999999"/>
            </a:solidFill>
            <a:prstDash val="solid"/>
            <a:round/>
            <a:headEnd type="none" w="sm" len="sm"/>
            <a:tailEnd type="none" w="sm" len="sm"/>
          </a:ln>
        </p:spPr>
        <p:txBody>
          <a:bodyPr spcFirstLastPara="1" wrap="square" lIns="121900" tIns="0" rIns="0" bIns="0" anchor="t" anchorCtr="0">
            <a:noAutofit/>
          </a:bodyPr>
          <a:lstStyle/>
          <a:p>
            <a:pPr marL="0" lvl="0" indent="0" algn="l" rtl="0">
              <a:spcBef>
                <a:spcPts val="1000"/>
              </a:spcBef>
              <a:spcAft>
                <a:spcPts val="0"/>
              </a:spcAft>
              <a:buNone/>
            </a:pPr>
            <a:r>
              <a:rPr lang="en-CA" sz="1600" b="1"/>
              <a:t>Validate</a:t>
            </a:r>
            <a:endParaRPr sz="1600" b="1"/>
          </a:p>
          <a:p>
            <a:pPr marL="304800" lvl="0" indent="-165100" algn="l" rtl="0">
              <a:spcBef>
                <a:spcPts val="1000"/>
              </a:spcBef>
              <a:spcAft>
                <a:spcPts val="0"/>
              </a:spcAft>
              <a:buSzPts val="1400"/>
              <a:buAutoNum type="arabicPeriod"/>
            </a:pPr>
            <a:r>
              <a:rPr lang="en-CA"/>
              <a:t>Attribute domains (MRCM)</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27"/>
          <p:cNvSpPr txBox="1">
            <a:spLocks noGrp="1"/>
          </p:cNvSpPr>
          <p:nvPr>
            <p:ph type="title" idx="4294967295"/>
          </p:nvPr>
        </p:nvSpPr>
        <p:spPr>
          <a:xfrm>
            <a:off x="537900" y="583800"/>
            <a:ext cx="6011100" cy="940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CA" sz="2400" b="1"/>
              <a:t>Process Each Role Group and Focus Concept</a:t>
            </a:r>
            <a:endParaRPr sz="2400" b="1"/>
          </a:p>
        </p:txBody>
      </p:sp>
      <p:sp>
        <p:nvSpPr>
          <p:cNvPr id="298" name="Google Shape;298;p27"/>
          <p:cNvSpPr/>
          <p:nvPr/>
        </p:nvSpPr>
        <p:spPr>
          <a:xfrm>
            <a:off x="385500" y="2288575"/>
            <a:ext cx="2056500" cy="945000"/>
          </a:xfrm>
          <a:prstGeom prst="parallelogram">
            <a:avLst>
              <a:gd name="adj" fmla="val 25000"/>
            </a:avLst>
          </a:prstGeom>
          <a:solidFill>
            <a:srgbClr val="124F6B"/>
          </a:solidFill>
          <a:ln w="19050"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None/>
            </a:pPr>
            <a:r>
              <a:rPr lang="en-CA" sz="1600" b="1">
                <a:solidFill>
                  <a:schemeClr val="lt1"/>
                </a:solidFill>
              </a:rPr>
              <a:t>CTU </a:t>
            </a:r>
            <a:br>
              <a:rPr lang="en-CA" sz="1600" b="1">
                <a:solidFill>
                  <a:schemeClr val="lt1"/>
                </a:solidFill>
              </a:rPr>
            </a:br>
            <a:r>
              <a:rPr lang="en-CA" sz="1600" b="1">
                <a:solidFill>
                  <a:schemeClr val="lt1"/>
                </a:solidFill>
              </a:rPr>
              <a:t>focus concept + role group</a:t>
            </a:r>
            <a:endParaRPr sz="1600" b="1">
              <a:solidFill>
                <a:srgbClr val="FFFFFF"/>
              </a:solidFill>
            </a:endParaRPr>
          </a:p>
        </p:txBody>
      </p:sp>
      <p:sp>
        <p:nvSpPr>
          <p:cNvPr id="299" name="Google Shape;299;p27"/>
          <p:cNvSpPr/>
          <p:nvPr/>
        </p:nvSpPr>
        <p:spPr>
          <a:xfrm>
            <a:off x="2890125" y="2249025"/>
            <a:ext cx="2253375" cy="1024050"/>
          </a:xfrm>
          <a:prstGeom prst="flowChartDecision">
            <a:avLst/>
          </a:prstGeom>
          <a:solidFill>
            <a:schemeClr val="lt2"/>
          </a:solidFill>
          <a:ln w="28575"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None/>
            </a:pPr>
            <a:r>
              <a:rPr lang="en-CA" sz="1300"/>
              <a:t>Focus concept in domain of all attributes?</a:t>
            </a:r>
            <a:endParaRPr sz="1300"/>
          </a:p>
        </p:txBody>
      </p:sp>
      <p:cxnSp>
        <p:nvCxnSpPr>
          <p:cNvPr id="300" name="Google Shape;300;p27"/>
          <p:cNvCxnSpPr>
            <a:stCxn id="299" idx="2"/>
            <a:endCxn id="301" idx="0"/>
          </p:cNvCxnSpPr>
          <p:nvPr/>
        </p:nvCxnSpPr>
        <p:spPr>
          <a:xfrm>
            <a:off x="4016813" y="3273075"/>
            <a:ext cx="10500" cy="1377300"/>
          </a:xfrm>
          <a:prstGeom prst="straightConnector1">
            <a:avLst/>
          </a:prstGeom>
          <a:noFill/>
          <a:ln w="38100" cap="flat" cmpd="sng">
            <a:solidFill>
              <a:schemeClr val="dk2"/>
            </a:solidFill>
            <a:prstDash val="solid"/>
            <a:round/>
            <a:headEnd type="none" w="med" len="med"/>
            <a:tailEnd type="triangle" w="med" len="med"/>
          </a:ln>
        </p:spPr>
      </p:cxnSp>
      <p:cxnSp>
        <p:nvCxnSpPr>
          <p:cNvPr id="302" name="Google Shape;302;p27"/>
          <p:cNvCxnSpPr>
            <a:stCxn id="299" idx="3"/>
            <a:endCxn id="303" idx="1"/>
          </p:cNvCxnSpPr>
          <p:nvPr/>
        </p:nvCxnSpPr>
        <p:spPr>
          <a:xfrm rot="10800000" flipH="1">
            <a:off x="5143500" y="2759550"/>
            <a:ext cx="844800" cy="1500"/>
          </a:xfrm>
          <a:prstGeom prst="straightConnector1">
            <a:avLst/>
          </a:prstGeom>
          <a:noFill/>
          <a:ln w="38100" cap="flat" cmpd="sng">
            <a:solidFill>
              <a:schemeClr val="dk2"/>
            </a:solidFill>
            <a:prstDash val="solid"/>
            <a:round/>
            <a:headEnd type="none" w="med" len="med"/>
            <a:tailEnd type="triangle" w="med" len="med"/>
          </a:ln>
        </p:spPr>
      </p:cxnSp>
      <p:sp>
        <p:nvSpPr>
          <p:cNvPr id="304" name="Google Shape;304;p27"/>
          <p:cNvSpPr txBox="1"/>
          <p:nvPr/>
        </p:nvSpPr>
        <p:spPr>
          <a:xfrm>
            <a:off x="4933257" y="2335725"/>
            <a:ext cx="930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a:solidFill>
                  <a:srgbClr val="666666"/>
                </a:solidFill>
              </a:rPr>
              <a:t>Yes</a:t>
            </a:r>
            <a:endParaRPr>
              <a:solidFill>
                <a:srgbClr val="666666"/>
              </a:solidFill>
            </a:endParaRPr>
          </a:p>
        </p:txBody>
      </p:sp>
      <p:sp>
        <p:nvSpPr>
          <p:cNvPr id="303" name="Google Shape;303;p27"/>
          <p:cNvSpPr/>
          <p:nvPr/>
        </p:nvSpPr>
        <p:spPr>
          <a:xfrm>
            <a:off x="5988259" y="2335849"/>
            <a:ext cx="1866576" cy="847366"/>
          </a:xfrm>
          <a:prstGeom prst="flowChartPredefinedProcess">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CA" sz="1500"/>
              <a:t>Copy role group to CF expression</a:t>
            </a:r>
            <a:endParaRPr sz="1500"/>
          </a:p>
        </p:txBody>
      </p:sp>
      <p:cxnSp>
        <p:nvCxnSpPr>
          <p:cNvPr id="305" name="Google Shape;305;p27"/>
          <p:cNvCxnSpPr>
            <a:stCxn id="298" idx="2"/>
            <a:endCxn id="299" idx="1"/>
          </p:cNvCxnSpPr>
          <p:nvPr/>
        </p:nvCxnSpPr>
        <p:spPr>
          <a:xfrm>
            <a:off x="2323875" y="2761075"/>
            <a:ext cx="566400" cy="0"/>
          </a:xfrm>
          <a:prstGeom prst="straightConnector1">
            <a:avLst/>
          </a:prstGeom>
          <a:noFill/>
          <a:ln w="38100" cap="flat" cmpd="sng">
            <a:solidFill>
              <a:schemeClr val="dk2"/>
            </a:solidFill>
            <a:prstDash val="solid"/>
            <a:round/>
            <a:headEnd type="none" w="med" len="med"/>
            <a:tailEnd type="triangle" w="med" len="med"/>
          </a:ln>
        </p:spPr>
      </p:cxnSp>
      <p:sp>
        <p:nvSpPr>
          <p:cNvPr id="301" name="Google Shape;301;p27"/>
          <p:cNvSpPr/>
          <p:nvPr/>
        </p:nvSpPr>
        <p:spPr>
          <a:xfrm>
            <a:off x="2636075" y="4650300"/>
            <a:ext cx="2782550" cy="1308300"/>
          </a:xfrm>
          <a:prstGeom prst="flowChartDecision">
            <a:avLst/>
          </a:prstGeom>
          <a:solidFill>
            <a:schemeClr val="lt2"/>
          </a:solidFill>
          <a:ln w="28575"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None/>
            </a:pPr>
            <a:r>
              <a:rPr lang="en-CA" sz="1300"/>
              <a:t>Focus concept </a:t>
            </a:r>
            <a:br>
              <a:rPr lang="en-CA" sz="1300"/>
            </a:br>
            <a:r>
              <a:rPr lang="en-CA" sz="1300"/>
              <a:t>has attribute value in domain of all attributes?</a:t>
            </a:r>
            <a:endParaRPr sz="1300"/>
          </a:p>
        </p:txBody>
      </p:sp>
      <p:sp>
        <p:nvSpPr>
          <p:cNvPr id="306" name="Google Shape;306;p27"/>
          <p:cNvSpPr/>
          <p:nvPr/>
        </p:nvSpPr>
        <p:spPr>
          <a:xfrm>
            <a:off x="833475" y="5088075"/>
            <a:ext cx="484200" cy="453300"/>
          </a:xfrm>
          <a:prstGeom prst="ellipse">
            <a:avLst/>
          </a:prstGeom>
          <a:solidFill>
            <a:schemeClr val="lt2"/>
          </a:solid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07" name="Google Shape;307;p27"/>
          <p:cNvCxnSpPr>
            <a:stCxn id="301" idx="1"/>
            <a:endCxn id="306" idx="6"/>
          </p:cNvCxnSpPr>
          <p:nvPr/>
        </p:nvCxnSpPr>
        <p:spPr>
          <a:xfrm flipH="1">
            <a:off x="1317575" y="5304450"/>
            <a:ext cx="1318500" cy="10200"/>
          </a:xfrm>
          <a:prstGeom prst="straightConnector1">
            <a:avLst/>
          </a:prstGeom>
          <a:noFill/>
          <a:ln w="38100" cap="flat" cmpd="sng">
            <a:solidFill>
              <a:schemeClr val="dk2"/>
            </a:solidFill>
            <a:prstDash val="solid"/>
            <a:round/>
            <a:headEnd type="none" w="med" len="med"/>
            <a:tailEnd type="triangle" w="med" len="med"/>
          </a:ln>
        </p:spPr>
      </p:cxnSp>
      <p:sp>
        <p:nvSpPr>
          <p:cNvPr id="308" name="Google Shape;308;p27"/>
          <p:cNvSpPr/>
          <p:nvPr/>
        </p:nvSpPr>
        <p:spPr>
          <a:xfrm>
            <a:off x="6264850" y="4682775"/>
            <a:ext cx="3122750" cy="1275825"/>
          </a:xfrm>
          <a:prstGeom prst="flowChartPredefinedProcess">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CA" sz="1500"/>
              <a:t>Copy relevant parts of focus concept’s definition to CF expression with role group nested on attribute value</a:t>
            </a:r>
            <a:endParaRPr sz="1500"/>
          </a:p>
        </p:txBody>
      </p:sp>
      <p:cxnSp>
        <p:nvCxnSpPr>
          <p:cNvPr id="309" name="Google Shape;309;p27"/>
          <p:cNvCxnSpPr>
            <a:stCxn id="301" idx="3"/>
            <a:endCxn id="308" idx="1"/>
          </p:cNvCxnSpPr>
          <p:nvPr/>
        </p:nvCxnSpPr>
        <p:spPr>
          <a:xfrm>
            <a:off x="5418625" y="5304450"/>
            <a:ext cx="846300" cy="16200"/>
          </a:xfrm>
          <a:prstGeom prst="straightConnector1">
            <a:avLst/>
          </a:prstGeom>
          <a:noFill/>
          <a:ln w="38100" cap="flat" cmpd="sng">
            <a:solidFill>
              <a:schemeClr val="dk2"/>
            </a:solidFill>
            <a:prstDash val="solid"/>
            <a:round/>
            <a:headEnd type="none" w="med" len="med"/>
            <a:tailEnd type="triangle" w="med" len="med"/>
          </a:ln>
        </p:spPr>
      </p:cxnSp>
      <p:cxnSp>
        <p:nvCxnSpPr>
          <p:cNvPr id="310" name="Google Shape;310;p27"/>
          <p:cNvCxnSpPr>
            <a:stCxn id="308" idx="3"/>
            <a:endCxn id="311" idx="1"/>
          </p:cNvCxnSpPr>
          <p:nvPr/>
        </p:nvCxnSpPr>
        <p:spPr>
          <a:xfrm rot="10800000" flipH="1">
            <a:off x="9387600" y="5314688"/>
            <a:ext cx="1314600" cy="6000"/>
          </a:xfrm>
          <a:prstGeom prst="straightConnector1">
            <a:avLst/>
          </a:prstGeom>
          <a:noFill/>
          <a:ln w="19050" cap="flat" cmpd="sng">
            <a:solidFill>
              <a:srgbClr val="666666"/>
            </a:solidFill>
            <a:prstDash val="dot"/>
            <a:round/>
            <a:headEnd type="none" w="med" len="med"/>
            <a:tailEnd type="none" w="med" len="med"/>
          </a:ln>
        </p:spPr>
      </p:cxnSp>
      <p:cxnSp>
        <p:nvCxnSpPr>
          <p:cNvPr id="312" name="Google Shape;312;p27"/>
          <p:cNvCxnSpPr>
            <a:stCxn id="303" idx="3"/>
            <a:endCxn id="313" idx="5"/>
          </p:cNvCxnSpPr>
          <p:nvPr/>
        </p:nvCxnSpPr>
        <p:spPr>
          <a:xfrm>
            <a:off x="7854836" y="2759532"/>
            <a:ext cx="1795200" cy="600"/>
          </a:xfrm>
          <a:prstGeom prst="bentConnector3">
            <a:avLst>
              <a:gd name="adj1" fmla="val 46710"/>
            </a:avLst>
          </a:prstGeom>
          <a:noFill/>
          <a:ln w="38100" cap="flat" cmpd="sng">
            <a:solidFill>
              <a:schemeClr val="dk2"/>
            </a:solidFill>
            <a:prstDash val="solid"/>
            <a:round/>
            <a:headEnd type="none" w="med" len="med"/>
            <a:tailEnd type="triangle" w="med" len="med"/>
          </a:ln>
        </p:spPr>
      </p:cxnSp>
      <p:cxnSp>
        <p:nvCxnSpPr>
          <p:cNvPr id="314" name="Google Shape;314;p27"/>
          <p:cNvCxnSpPr>
            <a:stCxn id="308" idx="3"/>
            <a:endCxn id="313" idx="4"/>
          </p:cNvCxnSpPr>
          <p:nvPr/>
        </p:nvCxnSpPr>
        <p:spPr>
          <a:xfrm rot="10800000" flipH="1">
            <a:off x="9387600" y="3232688"/>
            <a:ext cx="1172700" cy="2088000"/>
          </a:xfrm>
          <a:prstGeom prst="bentConnector2">
            <a:avLst/>
          </a:prstGeom>
          <a:noFill/>
          <a:ln w="38100" cap="flat" cmpd="sng">
            <a:solidFill>
              <a:schemeClr val="dk2"/>
            </a:solidFill>
            <a:prstDash val="solid"/>
            <a:round/>
            <a:headEnd type="none" w="med" len="med"/>
            <a:tailEnd type="triangle" w="med" len="med"/>
          </a:ln>
        </p:spPr>
      </p:cxnSp>
      <p:sp>
        <p:nvSpPr>
          <p:cNvPr id="313" name="Google Shape;313;p27"/>
          <p:cNvSpPr/>
          <p:nvPr/>
        </p:nvSpPr>
        <p:spPr>
          <a:xfrm>
            <a:off x="9531900" y="2287757"/>
            <a:ext cx="2056500" cy="945000"/>
          </a:xfrm>
          <a:prstGeom prst="parallelogram">
            <a:avLst>
              <a:gd name="adj" fmla="val 25000"/>
            </a:avLst>
          </a:prstGeom>
          <a:solidFill>
            <a:srgbClr val="124F6B"/>
          </a:solidFill>
          <a:ln w="19050"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None/>
            </a:pPr>
            <a:r>
              <a:rPr lang="en-CA" sz="1800" b="1">
                <a:solidFill>
                  <a:schemeClr val="lt1"/>
                </a:solidFill>
              </a:rPr>
              <a:t>Classifiable Form (CF)</a:t>
            </a:r>
            <a:endParaRPr sz="1600" b="1">
              <a:solidFill>
                <a:schemeClr val="lt1"/>
              </a:solidFill>
            </a:endParaRPr>
          </a:p>
        </p:txBody>
      </p:sp>
      <p:sp>
        <p:nvSpPr>
          <p:cNvPr id="315" name="Google Shape;315;p27"/>
          <p:cNvSpPr txBox="1">
            <a:spLocks noGrp="1"/>
          </p:cNvSpPr>
          <p:nvPr>
            <p:ph type="title" idx="4294967295"/>
          </p:nvPr>
        </p:nvSpPr>
        <p:spPr>
          <a:xfrm>
            <a:off x="461700" y="152100"/>
            <a:ext cx="10696800" cy="940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CA" sz="2900" b="1">
                <a:solidFill>
                  <a:schemeClr val="dk2"/>
                </a:solidFill>
              </a:rPr>
              <a:t>Expression Transformation Process - CTU to CF Form</a:t>
            </a:r>
            <a:endParaRPr sz="1600" b="1">
              <a:solidFill>
                <a:schemeClr val="dk2"/>
              </a:solidFill>
            </a:endParaRPr>
          </a:p>
        </p:txBody>
      </p:sp>
      <p:sp>
        <p:nvSpPr>
          <p:cNvPr id="316" name="Google Shape;316;p27"/>
          <p:cNvSpPr txBox="1"/>
          <p:nvPr/>
        </p:nvSpPr>
        <p:spPr>
          <a:xfrm>
            <a:off x="4073825" y="3664700"/>
            <a:ext cx="462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a:solidFill>
                  <a:srgbClr val="666666"/>
                </a:solidFill>
              </a:rPr>
              <a:t>No</a:t>
            </a:r>
            <a:endParaRPr>
              <a:solidFill>
                <a:srgbClr val="666666"/>
              </a:solidFill>
            </a:endParaRPr>
          </a:p>
        </p:txBody>
      </p:sp>
      <p:sp>
        <p:nvSpPr>
          <p:cNvPr id="317" name="Google Shape;317;p27"/>
          <p:cNvSpPr txBox="1"/>
          <p:nvPr/>
        </p:nvSpPr>
        <p:spPr>
          <a:xfrm>
            <a:off x="1745725" y="4914525"/>
            <a:ext cx="462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a:solidFill>
                  <a:srgbClr val="666666"/>
                </a:solidFill>
              </a:rPr>
              <a:t>No</a:t>
            </a:r>
            <a:endParaRPr>
              <a:solidFill>
                <a:srgbClr val="666666"/>
              </a:solidFill>
            </a:endParaRPr>
          </a:p>
        </p:txBody>
      </p:sp>
      <p:sp>
        <p:nvSpPr>
          <p:cNvPr id="318" name="Google Shape;318;p27"/>
          <p:cNvSpPr txBox="1"/>
          <p:nvPr/>
        </p:nvSpPr>
        <p:spPr>
          <a:xfrm>
            <a:off x="5180269" y="4914525"/>
            <a:ext cx="930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a:solidFill>
                  <a:srgbClr val="666666"/>
                </a:solidFill>
              </a:rPr>
              <a:t>Yes</a:t>
            </a:r>
            <a:endParaRPr>
              <a:solidFill>
                <a:srgbClr val="666666"/>
              </a:solidFill>
            </a:endParaRPr>
          </a:p>
        </p:txBody>
      </p:sp>
      <p:sp>
        <p:nvSpPr>
          <p:cNvPr id="319" name="Google Shape;319;p27"/>
          <p:cNvSpPr txBox="1"/>
          <p:nvPr/>
        </p:nvSpPr>
        <p:spPr>
          <a:xfrm>
            <a:off x="8121300" y="689925"/>
            <a:ext cx="3847200" cy="127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450" b="1">
                <a:solidFill>
                  <a:srgbClr val="00B0F0"/>
                </a:solidFill>
                <a:highlight>
                  <a:srgbClr val="FFFFFF"/>
                </a:highlight>
              </a:rPr>
              <a:t>    CLOSE TO USER FORM           </a:t>
            </a:r>
            <a:r>
              <a:rPr lang="en-CA" sz="1450" b="1">
                <a:solidFill>
                  <a:schemeClr val="lt1"/>
                </a:solidFill>
                <a:highlight>
                  <a:srgbClr val="FFFFFF"/>
                </a:highlight>
              </a:rPr>
              <a:t>.</a:t>
            </a:r>
            <a:endParaRPr sz="1450" b="1">
              <a:solidFill>
                <a:schemeClr val="lt1"/>
              </a:solidFill>
              <a:highlight>
                <a:srgbClr val="FFFFFF"/>
              </a:highlight>
            </a:endParaRPr>
          </a:p>
          <a:p>
            <a:pPr marL="0" lvl="0" indent="0" algn="l" rtl="0">
              <a:spcBef>
                <a:spcPts val="1000"/>
              </a:spcBef>
              <a:spcAft>
                <a:spcPts val="0"/>
              </a:spcAft>
              <a:buNone/>
            </a:pPr>
            <a:r>
              <a:rPr lang="en-CA" sz="1600">
                <a:solidFill>
                  <a:srgbClr val="666666"/>
                </a:solidFill>
              </a:rPr>
              <a:t>125605004</a:t>
            </a:r>
            <a:r>
              <a:rPr lang="en-CA" sz="1600"/>
              <a:t> </a:t>
            </a:r>
            <a:r>
              <a:rPr lang="en-CA" sz="1600">
                <a:solidFill>
                  <a:srgbClr val="00B0F0"/>
                </a:solidFill>
              </a:rPr>
              <a:t>|</a:t>
            </a:r>
            <a:r>
              <a:rPr lang="en-CA" sz="1600"/>
              <a:t>Fracture of bone</a:t>
            </a:r>
            <a:r>
              <a:rPr lang="en-CA" sz="1600">
                <a:solidFill>
                  <a:srgbClr val="00B0F0"/>
                </a:solidFill>
              </a:rPr>
              <a:t>|</a:t>
            </a:r>
            <a:r>
              <a:rPr lang="en-CA" sz="1600" b="1">
                <a:solidFill>
                  <a:srgbClr val="A61C00"/>
                </a:solidFill>
              </a:rPr>
              <a:t>:</a:t>
            </a:r>
            <a:endParaRPr sz="1600" b="1">
              <a:solidFill>
                <a:srgbClr val="A61C00"/>
              </a:solidFill>
            </a:endParaRPr>
          </a:p>
          <a:p>
            <a:pPr marL="0" marR="0" lvl="0" indent="0" algn="l" rtl="0">
              <a:lnSpc>
                <a:spcPct val="100000"/>
              </a:lnSpc>
              <a:spcBef>
                <a:spcPts val="0"/>
              </a:spcBef>
              <a:spcAft>
                <a:spcPts val="0"/>
              </a:spcAft>
              <a:buNone/>
            </a:pPr>
            <a:r>
              <a:rPr lang="en-CA" sz="1600">
                <a:solidFill>
                  <a:srgbClr val="666666"/>
                </a:solidFill>
              </a:rPr>
              <a:t>{ 363698007</a:t>
            </a:r>
            <a:r>
              <a:rPr lang="en-CA" sz="1600"/>
              <a:t> </a:t>
            </a:r>
            <a:r>
              <a:rPr lang="en-CA" sz="1600">
                <a:solidFill>
                  <a:srgbClr val="00B0F0"/>
                </a:solidFill>
              </a:rPr>
              <a:t>|</a:t>
            </a:r>
            <a:r>
              <a:rPr lang="en-CA" sz="1600"/>
              <a:t>Finding site</a:t>
            </a:r>
            <a:r>
              <a:rPr lang="en-CA" sz="1600">
                <a:solidFill>
                  <a:srgbClr val="00B0F0"/>
                </a:solidFill>
              </a:rPr>
              <a:t>|</a:t>
            </a:r>
            <a:r>
              <a:rPr lang="en-CA" sz="1600"/>
              <a:t> </a:t>
            </a:r>
            <a:r>
              <a:rPr lang="en-CA" sz="1600">
                <a:solidFill>
                  <a:srgbClr val="A61C00"/>
                </a:solidFill>
              </a:rPr>
              <a:t>=</a:t>
            </a:r>
            <a:r>
              <a:rPr lang="en-CA" sz="1600"/>
              <a:t> </a:t>
            </a:r>
            <a:endParaRPr sz="1600"/>
          </a:p>
          <a:p>
            <a:pPr marL="0" marR="0" lvl="0" indent="0" algn="l" rtl="0">
              <a:lnSpc>
                <a:spcPct val="100000"/>
              </a:lnSpc>
              <a:spcBef>
                <a:spcPts val="0"/>
              </a:spcBef>
              <a:spcAft>
                <a:spcPts val="0"/>
              </a:spcAft>
              <a:buNone/>
            </a:pPr>
            <a:r>
              <a:rPr lang="en-CA" sz="1600">
                <a:solidFill>
                  <a:srgbClr val="666666"/>
                </a:solidFill>
              </a:rPr>
              <a:t>    12611008</a:t>
            </a:r>
            <a:r>
              <a:rPr lang="en-CA" sz="1600"/>
              <a:t> </a:t>
            </a:r>
            <a:r>
              <a:rPr lang="en-CA" sz="1600">
                <a:solidFill>
                  <a:srgbClr val="00B0F0"/>
                </a:solidFill>
              </a:rPr>
              <a:t>|</a:t>
            </a:r>
            <a:r>
              <a:rPr lang="en-CA" sz="1600"/>
              <a:t>Bone structure of tibia</a:t>
            </a:r>
            <a:r>
              <a:rPr lang="en-CA" sz="1600">
                <a:solidFill>
                  <a:srgbClr val="00B0F0"/>
                </a:solidFill>
              </a:rPr>
              <a:t>|</a:t>
            </a:r>
            <a:r>
              <a:rPr lang="en-CA" sz="1600">
                <a:solidFill>
                  <a:srgbClr val="EC4B57"/>
                </a:solidFill>
              </a:rPr>
              <a:t>}</a:t>
            </a:r>
            <a:endParaRPr sz="1600">
              <a:solidFill>
                <a:srgbClr val="00B0F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28"/>
          <p:cNvSpPr txBox="1">
            <a:spLocks noGrp="1"/>
          </p:cNvSpPr>
          <p:nvPr>
            <p:ph type="title" idx="4294967295"/>
          </p:nvPr>
        </p:nvSpPr>
        <p:spPr>
          <a:xfrm>
            <a:off x="537900" y="583800"/>
            <a:ext cx="7330800" cy="940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CA" sz="2400" b="1"/>
              <a:t>Process Each Ungrouped Attribute and Focus Concept</a:t>
            </a:r>
            <a:endParaRPr sz="2400" b="1"/>
          </a:p>
        </p:txBody>
      </p:sp>
      <p:sp>
        <p:nvSpPr>
          <p:cNvPr id="326" name="Google Shape;326;p28"/>
          <p:cNvSpPr/>
          <p:nvPr/>
        </p:nvSpPr>
        <p:spPr>
          <a:xfrm>
            <a:off x="2647809" y="2965300"/>
            <a:ext cx="1873075" cy="1024050"/>
          </a:xfrm>
          <a:prstGeom prst="flowChartDecision">
            <a:avLst/>
          </a:prstGeom>
          <a:solidFill>
            <a:schemeClr val="lt2"/>
          </a:solidFill>
          <a:ln w="28575"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None/>
            </a:pPr>
            <a:r>
              <a:rPr lang="en-CA" sz="1300"/>
              <a:t>Focus concept in attribute’s domain?</a:t>
            </a:r>
            <a:endParaRPr sz="1300"/>
          </a:p>
        </p:txBody>
      </p:sp>
      <p:cxnSp>
        <p:nvCxnSpPr>
          <p:cNvPr id="327" name="Google Shape;327;p28"/>
          <p:cNvCxnSpPr>
            <a:stCxn id="326" idx="2"/>
            <a:endCxn id="328" idx="0"/>
          </p:cNvCxnSpPr>
          <p:nvPr/>
        </p:nvCxnSpPr>
        <p:spPr>
          <a:xfrm flipH="1">
            <a:off x="3582846" y="3989350"/>
            <a:ext cx="1500" cy="941400"/>
          </a:xfrm>
          <a:prstGeom prst="straightConnector1">
            <a:avLst/>
          </a:prstGeom>
          <a:noFill/>
          <a:ln w="38100" cap="flat" cmpd="sng">
            <a:solidFill>
              <a:schemeClr val="dk2"/>
            </a:solidFill>
            <a:prstDash val="solid"/>
            <a:round/>
            <a:headEnd type="none" w="med" len="med"/>
            <a:tailEnd type="triangle" w="med" len="med"/>
          </a:ln>
        </p:spPr>
      </p:cxnSp>
      <p:sp>
        <p:nvSpPr>
          <p:cNvPr id="329" name="Google Shape;329;p28"/>
          <p:cNvSpPr/>
          <p:nvPr/>
        </p:nvSpPr>
        <p:spPr>
          <a:xfrm>
            <a:off x="211764" y="2937868"/>
            <a:ext cx="2056500" cy="1063800"/>
          </a:xfrm>
          <a:prstGeom prst="parallelogram">
            <a:avLst>
              <a:gd name="adj" fmla="val 25000"/>
            </a:avLst>
          </a:prstGeom>
          <a:solidFill>
            <a:srgbClr val="124F6B"/>
          </a:solidFill>
          <a:ln w="19050"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None/>
            </a:pPr>
            <a:r>
              <a:rPr lang="en-CA" sz="1600" b="1">
                <a:solidFill>
                  <a:schemeClr val="lt1"/>
                </a:solidFill>
              </a:rPr>
              <a:t>CTU </a:t>
            </a:r>
            <a:br>
              <a:rPr lang="en-CA" sz="1600" b="1">
                <a:solidFill>
                  <a:schemeClr val="lt1"/>
                </a:solidFill>
              </a:rPr>
            </a:br>
            <a:r>
              <a:rPr lang="en-CA" sz="1600" b="1">
                <a:solidFill>
                  <a:schemeClr val="lt1"/>
                </a:solidFill>
              </a:rPr>
              <a:t>focus concept + ungrouped attribute</a:t>
            </a:r>
            <a:endParaRPr sz="1600" b="1">
              <a:solidFill>
                <a:srgbClr val="FFFFFF"/>
              </a:solidFill>
            </a:endParaRPr>
          </a:p>
        </p:txBody>
      </p:sp>
      <p:cxnSp>
        <p:nvCxnSpPr>
          <p:cNvPr id="330" name="Google Shape;330;p28"/>
          <p:cNvCxnSpPr>
            <a:stCxn id="326" idx="3"/>
            <a:endCxn id="331" idx="1"/>
          </p:cNvCxnSpPr>
          <p:nvPr/>
        </p:nvCxnSpPr>
        <p:spPr>
          <a:xfrm>
            <a:off x="4520884" y="3477325"/>
            <a:ext cx="586800" cy="13200"/>
          </a:xfrm>
          <a:prstGeom prst="straightConnector1">
            <a:avLst/>
          </a:prstGeom>
          <a:noFill/>
          <a:ln w="38100" cap="flat" cmpd="sng">
            <a:solidFill>
              <a:schemeClr val="dk2"/>
            </a:solidFill>
            <a:prstDash val="solid"/>
            <a:round/>
            <a:headEnd type="none" w="med" len="med"/>
            <a:tailEnd type="triangle" w="med" len="med"/>
          </a:ln>
        </p:spPr>
      </p:cxnSp>
      <p:sp>
        <p:nvSpPr>
          <p:cNvPr id="332" name="Google Shape;332;p28"/>
          <p:cNvSpPr txBox="1"/>
          <p:nvPr/>
        </p:nvSpPr>
        <p:spPr>
          <a:xfrm>
            <a:off x="4261145" y="3118260"/>
            <a:ext cx="930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a:solidFill>
                  <a:srgbClr val="666666"/>
                </a:solidFill>
              </a:rPr>
              <a:t>Yes</a:t>
            </a:r>
            <a:endParaRPr>
              <a:solidFill>
                <a:srgbClr val="666666"/>
              </a:solidFill>
            </a:endParaRPr>
          </a:p>
        </p:txBody>
      </p:sp>
      <p:sp>
        <p:nvSpPr>
          <p:cNvPr id="333" name="Google Shape;333;p28"/>
          <p:cNvSpPr/>
          <p:nvPr/>
        </p:nvSpPr>
        <p:spPr>
          <a:xfrm>
            <a:off x="7657047" y="3723749"/>
            <a:ext cx="1866576" cy="847366"/>
          </a:xfrm>
          <a:prstGeom prst="flowChartPredefinedProcess">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CA" sz="1500"/>
              <a:t>Copy attribute to CF expression</a:t>
            </a:r>
            <a:endParaRPr sz="1500"/>
          </a:p>
        </p:txBody>
      </p:sp>
      <p:cxnSp>
        <p:nvCxnSpPr>
          <p:cNvPr id="334" name="Google Shape;334;p28"/>
          <p:cNvCxnSpPr>
            <a:stCxn id="329" idx="2"/>
            <a:endCxn id="326" idx="1"/>
          </p:cNvCxnSpPr>
          <p:nvPr/>
        </p:nvCxnSpPr>
        <p:spPr>
          <a:xfrm>
            <a:off x="2135289" y="3469768"/>
            <a:ext cx="512400" cy="7500"/>
          </a:xfrm>
          <a:prstGeom prst="straightConnector1">
            <a:avLst/>
          </a:prstGeom>
          <a:noFill/>
          <a:ln w="38100" cap="flat" cmpd="sng">
            <a:solidFill>
              <a:schemeClr val="dk2"/>
            </a:solidFill>
            <a:prstDash val="solid"/>
            <a:round/>
            <a:headEnd type="none" w="med" len="med"/>
            <a:tailEnd type="triangle" w="med" len="med"/>
          </a:ln>
        </p:spPr>
      </p:cxnSp>
      <p:sp>
        <p:nvSpPr>
          <p:cNvPr id="335" name="Google Shape;335;p28"/>
          <p:cNvSpPr/>
          <p:nvPr/>
        </p:nvSpPr>
        <p:spPr>
          <a:xfrm>
            <a:off x="909675" y="5368486"/>
            <a:ext cx="484200" cy="453300"/>
          </a:xfrm>
          <a:prstGeom prst="ellipse">
            <a:avLst/>
          </a:prstGeom>
          <a:solidFill>
            <a:schemeClr val="lt2"/>
          </a:solid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36" name="Google Shape;336;p28"/>
          <p:cNvCxnSpPr>
            <a:stCxn id="328" idx="1"/>
            <a:endCxn id="335" idx="6"/>
          </p:cNvCxnSpPr>
          <p:nvPr/>
        </p:nvCxnSpPr>
        <p:spPr>
          <a:xfrm flipH="1">
            <a:off x="1393850" y="5584861"/>
            <a:ext cx="1009500" cy="10200"/>
          </a:xfrm>
          <a:prstGeom prst="straightConnector1">
            <a:avLst/>
          </a:prstGeom>
          <a:noFill/>
          <a:ln w="38100" cap="flat" cmpd="sng">
            <a:solidFill>
              <a:schemeClr val="dk2"/>
            </a:solidFill>
            <a:prstDash val="solid"/>
            <a:round/>
            <a:headEnd type="none" w="med" len="med"/>
            <a:tailEnd type="triangle" w="med" len="med"/>
          </a:ln>
        </p:spPr>
      </p:cxnSp>
      <p:cxnSp>
        <p:nvCxnSpPr>
          <p:cNvPr id="337" name="Google Shape;337;p28"/>
          <p:cNvCxnSpPr>
            <a:stCxn id="328" idx="3"/>
            <a:endCxn id="338" idx="1"/>
          </p:cNvCxnSpPr>
          <p:nvPr/>
        </p:nvCxnSpPr>
        <p:spPr>
          <a:xfrm>
            <a:off x="4762500" y="5584861"/>
            <a:ext cx="524700" cy="1200"/>
          </a:xfrm>
          <a:prstGeom prst="bentConnector3">
            <a:avLst>
              <a:gd name="adj1" fmla="val 49990"/>
            </a:avLst>
          </a:prstGeom>
          <a:noFill/>
          <a:ln w="38100" cap="flat" cmpd="sng">
            <a:solidFill>
              <a:schemeClr val="dk2"/>
            </a:solidFill>
            <a:prstDash val="solid"/>
            <a:round/>
            <a:headEnd type="none" w="med" len="med"/>
            <a:tailEnd type="triangle" w="med" len="med"/>
          </a:ln>
        </p:spPr>
      </p:cxnSp>
      <p:cxnSp>
        <p:nvCxnSpPr>
          <p:cNvPr id="339" name="Google Shape;339;p28"/>
          <p:cNvCxnSpPr>
            <a:stCxn id="333" idx="3"/>
            <a:endCxn id="340" idx="5"/>
          </p:cNvCxnSpPr>
          <p:nvPr/>
        </p:nvCxnSpPr>
        <p:spPr>
          <a:xfrm rot="10800000" flipH="1">
            <a:off x="9523623" y="3705232"/>
            <a:ext cx="583500" cy="442200"/>
          </a:xfrm>
          <a:prstGeom prst="bentConnector3">
            <a:avLst>
              <a:gd name="adj1" fmla="val 39887"/>
            </a:avLst>
          </a:prstGeom>
          <a:noFill/>
          <a:ln w="38100" cap="flat" cmpd="sng">
            <a:solidFill>
              <a:schemeClr val="dk2"/>
            </a:solidFill>
            <a:prstDash val="solid"/>
            <a:round/>
            <a:headEnd type="none" w="med" len="med"/>
            <a:tailEnd type="triangle" w="med" len="med"/>
          </a:ln>
        </p:spPr>
      </p:cxnSp>
      <p:sp>
        <p:nvSpPr>
          <p:cNvPr id="340" name="Google Shape;340;p28"/>
          <p:cNvSpPr/>
          <p:nvPr/>
        </p:nvSpPr>
        <p:spPr>
          <a:xfrm>
            <a:off x="9989100" y="3232632"/>
            <a:ext cx="2056500" cy="945000"/>
          </a:xfrm>
          <a:prstGeom prst="parallelogram">
            <a:avLst>
              <a:gd name="adj" fmla="val 25000"/>
            </a:avLst>
          </a:prstGeom>
          <a:solidFill>
            <a:srgbClr val="124F6B"/>
          </a:solidFill>
          <a:ln w="19050"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None/>
            </a:pPr>
            <a:r>
              <a:rPr lang="en-CA" sz="1800" b="1">
                <a:solidFill>
                  <a:schemeClr val="lt1"/>
                </a:solidFill>
              </a:rPr>
              <a:t>Classifiable Form (CF)</a:t>
            </a:r>
            <a:endParaRPr sz="1600" b="1">
              <a:solidFill>
                <a:schemeClr val="lt1"/>
              </a:solidFill>
            </a:endParaRPr>
          </a:p>
        </p:txBody>
      </p:sp>
      <p:sp>
        <p:nvSpPr>
          <p:cNvPr id="341" name="Google Shape;341;p28"/>
          <p:cNvSpPr txBox="1">
            <a:spLocks noGrp="1"/>
          </p:cNvSpPr>
          <p:nvPr>
            <p:ph type="title" idx="4294967295"/>
          </p:nvPr>
        </p:nvSpPr>
        <p:spPr>
          <a:xfrm>
            <a:off x="461700" y="152100"/>
            <a:ext cx="10696800" cy="940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CA" sz="2900" b="1">
                <a:solidFill>
                  <a:schemeClr val="dk2"/>
                </a:solidFill>
              </a:rPr>
              <a:t>Expression Transformation Process - CTU to CF Form</a:t>
            </a:r>
            <a:endParaRPr sz="1600" b="1">
              <a:solidFill>
                <a:schemeClr val="dk2"/>
              </a:solidFill>
            </a:endParaRPr>
          </a:p>
        </p:txBody>
      </p:sp>
      <p:sp>
        <p:nvSpPr>
          <p:cNvPr id="342" name="Google Shape;342;p28"/>
          <p:cNvSpPr txBox="1"/>
          <p:nvPr/>
        </p:nvSpPr>
        <p:spPr>
          <a:xfrm>
            <a:off x="3584350" y="4183725"/>
            <a:ext cx="462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a:solidFill>
                  <a:srgbClr val="666666"/>
                </a:solidFill>
              </a:rPr>
              <a:t>No</a:t>
            </a:r>
            <a:endParaRPr>
              <a:solidFill>
                <a:srgbClr val="666666"/>
              </a:solidFill>
            </a:endParaRPr>
          </a:p>
        </p:txBody>
      </p:sp>
      <p:sp>
        <p:nvSpPr>
          <p:cNvPr id="343" name="Google Shape;343;p28"/>
          <p:cNvSpPr txBox="1"/>
          <p:nvPr/>
        </p:nvSpPr>
        <p:spPr>
          <a:xfrm>
            <a:off x="1846725" y="5236084"/>
            <a:ext cx="462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a:solidFill>
                  <a:srgbClr val="666666"/>
                </a:solidFill>
              </a:rPr>
              <a:t>No</a:t>
            </a:r>
            <a:endParaRPr>
              <a:solidFill>
                <a:srgbClr val="666666"/>
              </a:solidFill>
            </a:endParaRPr>
          </a:p>
        </p:txBody>
      </p:sp>
      <p:sp>
        <p:nvSpPr>
          <p:cNvPr id="344" name="Google Shape;344;p28"/>
          <p:cNvSpPr txBox="1"/>
          <p:nvPr/>
        </p:nvSpPr>
        <p:spPr>
          <a:xfrm>
            <a:off x="4393483" y="5181200"/>
            <a:ext cx="930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a:solidFill>
                  <a:srgbClr val="666666"/>
                </a:solidFill>
              </a:rPr>
              <a:t>Yes</a:t>
            </a:r>
            <a:endParaRPr>
              <a:solidFill>
                <a:srgbClr val="666666"/>
              </a:solidFill>
            </a:endParaRPr>
          </a:p>
        </p:txBody>
      </p:sp>
      <p:cxnSp>
        <p:nvCxnSpPr>
          <p:cNvPr id="345" name="Google Shape;345;p28"/>
          <p:cNvCxnSpPr>
            <a:stCxn id="331" idx="2"/>
            <a:endCxn id="333" idx="1"/>
          </p:cNvCxnSpPr>
          <p:nvPr/>
        </p:nvCxnSpPr>
        <p:spPr>
          <a:xfrm rot="-5400000" flipH="1">
            <a:off x="6799618" y="3289748"/>
            <a:ext cx="193800" cy="1521300"/>
          </a:xfrm>
          <a:prstGeom prst="bentConnector2">
            <a:avLst/>
          </a:prstGeom>
          <a:noFill/>
          <a:ln w="38100" cap="flat" cmpd="sng">
            <a:solidFill>
              <a:schemeClr val="dk2"/>
            </a:solidFill>
            <a:prstDash val="solid"/>
            <a:round/>
            <a:headEnd type="none" w="med" len="med"/>
            <a:tailEnd type="triangle" w="med" len="med"/>
          </a:ln>
        </p:spPr>
      </p:cxnSp>
      <p:sp>
        <p:nvSpPr>
          <p:cNvPr id="346" name="Google Shape;346;p28"/>
          <p:cNvSpPr txBox="1"/>
          <p:nvPr/>
        </p:nvSpPr>
        <p:spPr>
          <a:xfrm>
            <a:off x="6890250" y="3783631"/>
            <a:ext cx="462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a:solidFill>
                  <a:srgbClr val="666666"/>
                </a:solidFill>
              </a:rPr>
              <a:t>No</a:t>
            </a:r>
            <a:endParaRPr>
              <a:solidFill>
                <a:srgbClr val="666666"/>
              </a:solidFill>
            </a:endParaRPr>
          </a:p>
        </p:txBody>
      </p:sp>
      <p:cxnSp>
        <p:nvCxnSpPr>
          <p:cNvPr id="347" name="Google Shape;347;p28"/>
          <p:cNvCxnSpPr>
            <a:stCxn id="331" idx="0"/>
            <a:endCxn id="348" idx="2"/>
          </p:cNvCxnSpPr>
          <p:nvPr/>
        </p:nvCxnSpPr>
        <p:spPr>
          <a:xfrm rot="10800000">
            <a:off x="6135868" y="2568136"/>
            <a:ext cx="0" cy="459300"/>
          </a:xfrm>
          <a:prstGeom prst="straightConnector1">
            <a:avLst/>
          </a:prstGeom>
          <a:noFill/>
          <a:ln w="38100" cap="flat" cmpd="sng">
            <a:solidFill>
              <a:schemeClr val="dk2"/>
            </a:solidFill>
            <a:prstDash val="solid"/>
            <a:round/>
            <a:headEnd type="none" w="med" len="med"/>
            <a:tailEnd type="triangle" w="med" len="med"/>
          </a:ln>
        </p:spPr>
      </p:cxnSp>
      <p:sp>
        <p:nvSpPr>
          <p:cNvPr id="349" name="Google Shape;349;p28"/>
          <p:cNvSpPr txBox="1"/>
          <p:nvPr/>
        </p:nvSpPr>
        <p:spPr>
          <a:xfrm>
            <a:off x="6938463" y="2627888"/>
            <a:ext cx="930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a:solidFill>
                  <a:srgbClr val="666666"/>
                </a:solidFill>
              </a:rPr>
              <a:t>Yes</a:t>
            </a:r>
            <a:endParaRPr>
              <a:solidFill>
                <a:srgbClr val="666666"/>
              </a:solidFill>
            </a:endParaRPr>
          </a:p>
        </p:txBody>
      </p:sp>
      <p:sp>
        <p:nvSpPr>
          <p:cNvPr id="348" name="Google Shape;348;p28"/>
          <p:cNvSpPr/>
          <p:nvPr/>
        </p:nvSpPr>
        <p:spPr>
          <a:xfrm>
            <a:off x="5107618" y="1641948"/>
            <a:ext cx="2056500" cy="926062"/>
          </a:xfrm>
          <a:prstGeom prst="flowChartDecision">
            <a:avLst/>
          </a:prstGeom>
          <a:solidFill>
            <a:schemeClr val="lt2"/>
          </a:solidFill>
          <a:ln w="28575"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None/>
            </a:pPr>
            <a:r>
              <a:rPr lang="en-CA" sz="1300"/>
              <a:t>CTU attribute must be self- grouped?</a:t>
            </a:r>
            <a:endParaRPr sz="1300"/>
          </a:p>
        </p:txBody>
      </p:sp>
      <p:cxnSp>
        <p:nvCxnSpPr>
          <p:cNvPr id="350" name="Google Shape;350;p28"/>
          <p:cNvCxnSpPr>
            <a:stCxn id="348" idx="3"/>
            <a:endCxn id="351" idx="1"/>
          </p:cNvCxnSpPr>
          <p:nvPr/>
        </p:nvCxnSpPr>
        <p:spPr>
          <a:xfrm>
            <a:off x="7164118" y="2104979"/>
            <a:ext cx="489300" cy="996600"/>
          </a:xfrm>
          <a:prstGeom prst="bentConnector3">
            <a:avLst>
              <a:gd name="adj1" fmla="val 4712"/>
            </a:avLst>
          </a:prstGeom>
          <a:noFill/>
          <a:ln w="38100" cap="flat" cmpd="sng">
            <a:solidFill>
              <a:schemeClr val="dk2"/>
            </a:solidFill>
            <a:prstDash val="solid"/>
            <a:round/>
            <a:headEnd type="none" w="med" len="med"/>
            <a:tailEnd type="triangle" w="med" len="med"/>
          </a:ln>
        </p:spPr>
      </p:cxnSp>
      <p:sp>
        <p:nvSpPr>
          <p:cNvPr id="351" name="Google Shape;351;p28"/>
          <p:cNvSpPr/>
          <p:nvPr/>
        </p:nvSpPr>
        <p:spPr>
          <a:xfrm>
            <a:off x="7653313" y="2677835"/>
            <a:ext cx="1866576" cy="847366"/>
          </a:xfrm>
          <a:prstGeom prst="flowChartPredefinedProcess">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CA" sz="1500"/>
              <a:t>Copy attribute in group to CF expression</a:t>
            </a:r>
            <a:endParaRPr sz="1500"/>
          </a:p>
        </p:txBody>
      </p:sp>
      <p:sp>
        <p:nvSpPr>
          <p:cNvPr id="352" name="Google Shape;352;p28"/>
          <p:cNvSpPr/>
          <p:nvPr/>
        </p:nvSpPr>
        <p:spPr>
          <a:xfrm>
            <a:off x="7858213" y="1220338"/>
            <a:ext cx="3001775" cy="1201200"/>
          </a:xfrm>
          <a:prstGeom prst="flowChartPredefinedProcess">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CA" sz="1500"/>
              <a:t>Copy all non-self- grouped role groups in FC’s definition to CF expression &amp; add CTU attribute to each</a:t>
            </a:r>
            <a:endParaRPr sz="1500"/>
          </a:p>
        </p:txBody>
      </p:sp>
      <p:cxnSp>
        <p:nvCxnSpPr>
          <p:cNvPr id="353" name="Google Shape;353;p28"/>
          <p:cNvCxnSpPr>
            <a:stCxn id="348" idx="3"/>
            <a:endCxn id="352" idx="1"/>
          </p:cNvCxnSpPr>
          <p:nvPr/>
        </p:nvCxnSpPr>
        <p:spPr>
          <a:xfrm rot="10800000" flipH="1">
            <a:off x="7164118" y="1820879"/>
            <a:ext cx="694200" cy="284100"/>
          </a:xfrm>
          <a:prstGeom prst="bentConnector3">
            <a:avLst>
              <a:gd name="adj1" fmla="val 3321"/>
            </a:avLst>
          </a:prstGeom>
          <a:noFill/>
          <a:ln w="38100" cap="flat" cmpd="sng">
            <a:solidFill>
              <a:schemeClr val="dk2"/>
            </a:solidFill>
            <a:prstDash val="solid"/>
            <a:round/>
            <a:headEnd type="none" w="med" len="med"/>
            <a:tailEnd type="triangle" w="med" len="med"/>
          </a:ln>
        </p:spPr>
      </p:cxnSp>
      <p:cxnSp>
        <p:nvCxnSpPr>
          <p:cNvPr id="354" name="Google Shape;354;p28"/>
          <p:cNvCxnSpPr>
            <a:stCxn id="351" idx="3"/>
            <a:endCxn id="340" idx="5"/>
          </p:cNvCxnSpPr>
          <p:nvPr/>
        </p:nvCxnSpPr>
        <p:spPr>
          <a:xfrm>
            <a:off x="9519889" y="3101518"/>
            <a:ext cx="587400" cy="603600"/>
          </a:xfrm>
          <a:prstGeom prst="bentConnector3">
            <a:avLst>
              <a:gd name="adj1" fmla="val 39940"/>
            </a:avLst>
          </a:prstGeom>
          <a:noFill/>
          <a:ln w="38100" cap="flat" cmpd="sng">
            <a:solidFill>
              <a:schemeClr val="dk2"/>
            </a:solidFill>
            <a:prstDash val="solid"/>
            <a:round/>
            <a:headEnd type="none" w="med" len="med"/>
            <a:tailEnd type="triangle" w="med" len="med"/>
          </a:ln>
        </p:spPr>
      </p:cxnSp>
      <p:sp>
        <p:nvSpPr>
          <p:cNvPr id="355" name="Google Shape;355;p28"/>
          <p:cNvSpPr txBox="1"/>
          <p:nvPr/>
        </p:nvSpPr>
        <p:spPr>
          <a:xfrm>
            <a:off x="5918795" y="2708125"/>
            <a:ext cx="930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a:solidFill>
                  <a:srgbClr val="666666"/>
                </a:solidFill>
              </a:rPr>
              <a:t>Yes</a:t>
            </a:r>
            <a:endParaRPr>
              <a:solidFill>
                <a:srgbClr val="666666"/>
              </a:solidFill>
            </a:endParaRPr>
          </a:p>
        </p:txBody>
      </p:sp>
      <p:sp>
        <p:nvSpPr>
          <p:cNvPr id="356" name="Google Shape;356;p28"/>
          <p:cNvSpPr txBox="1"/>
          <p:nvPr/>
        </p:nvSpPr>
        <p:spPr>
          <a:xfrm>
            <a:off x="7187175" y="1397696"/>
            <a:ext cx="462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A">
                <a:solidFill>
                  <a:srgbClr val="666666"/>
                </a:solidFill>
              </a:rPr>
              <a:t>No</a:t>
            </a:r>
            <a:endParaRPr>
              <a:solidFill>
                <a:srgbClr val="666666"/>
              </a:solidFill>
            </a:endParaRPr>
          </a:p>
        </p:txBody>
      </p:sp>
      <p:cxnSp>
        <p:nvCxnSpPr>
          <p:cNvPr id="357" name="Google Shape;357;p28"/>
          <p:cNvCxnSpPr>
            <a:stCxn id="352" idx="3"/>
            <a:endCxn id="340" idx="1"/>
          </p:cNvCxnSpPr>
          <p:nvPr/>
        </p:nvCxnSpPr>
        <p:spPr>
          <a:xfrm>
            <a:off x="10859988" y="1820938"/>
            <a:ext cx="275400" cy="1411800"/>
          </a:xfrm>
          <a:prstGeom prst="bentConnector2">
            <a:avLst/>
          </a:prstGeom>
          <a:noFill/>
          <a:ln w="38100" cap="flat" cmpd="sng">
            <a:solidFill>
              <a:schemeClr val="dk2"/>
            </a:solidFill>
            <a:prstDash val="solid"/>
            <a:round/>
            <a:headEnd type="none" w="med" len="med"/>
            <a:tailEnd type="triangle" w="med" len="med"/>
          </a:ln>
        </p:spPr>
      </p:cxnSp>
      <p:sp>
        <p:nvSpPr>
          <p:cNvPr id="358" name="Google Shape;358;p28"/>
          <p:cNvSpPr/>
          <p:nvPr/>
        </p:nvSpPr>
        <p:spPr>
          <a:xfrm>
            <a:off x="8173280" y="4931303"/>
            <a:ext cx="2576550" cy="1308300"/>
          </a:xfrm>
          <a:prstGeom prst="flowChartPredefinedProcess">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CA" sz="1500"/>
              <a:t>Process each CTU ungrouped attribute with each focus concept’s valid attribute value (FC)</a:t>
            </a:r>
            <a:endParaRPr sz="1500"/>
          </a:p>
        </p:txBody>
      </p:sp>
      <p:cxnSp>
        <p:nvCxnSpPr>
          <p:cNvPr id="359" name="Google Shape;359;p28"/>
          <p:cNvCxnSpPr/>
          <p:nvPr/>
        </p:nvCxnSpPr>
        <p:spPr>
          <a:xfrm rot="10800000" flipH="1">
            <a:off x="9132134" y="8277177"/>
            <a:ext cx="1314600" cy="6000"/>
          </a:xfrm>
          <a:prstGeom prst="straightConnector1">
            <a:avLst/>
          </a:prstGeom>
          <a:noFill/>
          <a:ln w="19050" cap="flat" cmpd="sng">
            <a:solidFill>
              <a:srgbClr val="666666"/>
            </a:solidFill>
            <a:prstDash val="dot"/>
            <a:round/>
            <a:headEnd type="none" w="med" len="med"/>
            <a:tailEnd type="none" w="med" len="med"/>
          </a:ln>
        </p:spPr>
      </p:cxnSp>
      <p:cxnSp>
        <p:nvCxnSpPr>
          <p:cNvPr id="360" name="Google Shape;360;p28"/>
          <p:cNvCxnSpPr>
            <a:stCxn id="358" idx="3"/>
            <a:endCxn id="340" idx="4"/>
          </p:cNvCxnSpPr>
          <p:nvPr/>
        </p:nvCxnSpPr>
        <p:spPr>
          <a:xfrm rot="10800000" flipH="1">
            <a:off x="10749830" y="4177553"/>
            <a:ext cx="267600" cy="1407900"/>
          </a:xfrm>
          <a:prstGeom prst="bentConnector2">
            <a:avLst/>
          </a:prstGeom>
          <a:noFill/>
          <a:ln w="38100" cap="flat" cmpd="sng">
            <a:solidFill>
              <a:schemeClr val="dk2"/>
            </a:solidFill>
            <a:prstDash val="solid"/>
            <a:round/>
            <a:headEnd type="none" w="med" len="med"/>
            <a:tailEnd type="triangle" w="med" len="med"/>
          </a:ln>
        </p:spPr>
      </p:cxnSp>
      <p:sp>
        <p:nvSpPr>
          <p:cNvPr id="331" name="Google Shape;331;p28"/>
          <p:cNvSpPr/>
          <p:nvPr/>
        </p:nvSpPr>
        <p:spPr>
          <a:xfrm>
            <a:off x="5107618" y="3027436"/>
            <a:ext cx="2056500" cy="926062"/>
          </a:xfrm>
          <a:prstGeom prst="flowChartDecision">
            <a:avLst/>
          </a:prstGeom>
          <a:solidFill>
            <a:schemeClr val="lt2"/>
          </a:solidFill>
          <a:ln w="28575"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None/>
            </a:pPr>
            <a:r>
              <a:rPr lang="en-CA" sz="1300"/>
              <a:t>CTU attribute is groupable?</a:t>
            </a:r>
            <a:endParaRPr sz="1300"/>
          </a:p>
        </p:txBody>
      </p:sp>
      <p:sp>
        <p:nvSpPr>
          <p:cNvPr id="328" name="Google Shape;328;p28"/>
          <p:cNvSpPr/>
          <p:nvPr/>
        </p:nvSpPr>
        <p:spPr>
          <a:xfrm>
            <a:off x="2403350" y="4930711"/>
            <a:ext cx="2359150" cy="1308300"/>
          </a:xfrm>
          <a:prstGeom prst="flowChartDecision">
            <a:avLst/>
          </a:prstGeom>
          <a:solidFill>
            <a:schemeClr val="lt2"/>
          </a:solidFill>
          <a:ln w="28575"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None/>
            </a:pPr>
            <a:r>
              <a:rPr lang="en-CA" sz="1300"/>
              <a:t>Focus concept </a:t>
            </a:r>
            <a:br>
              <a:rPr lang="en-CA" sz="1300"/>
            </a:br>
            <a:r>
              <a:rPr lang="en-CA" sz="1300"/>
              <a:t>has attribute value in domain of attribute?</a:t>
            </a:r>
            <a:endParaRPr sz="1300"/>
          </a:p>
        </p:txBody>
      </p:sp>
      <p:sp>
        <p:nvSpPr>
          <p:cNvPr id="338" name="Google Shape;338;p28"/>
          <p:cNvSpPr/>
          <p:nvPr/>
        </p:nvSpPr>
        <p:spPr>
          <a:xfrm>
            <a:off x="5287100" y="5074100"/>
            <a:ext cx="2425875" cy="1024050"/>
          </a:xfrm>
          <a:prstGeom prst="flowChartPredefinedProcess">
            <a:avLst/>
          </a:prstGeom>
          <a:solidFill>
            <a:schemeClr val="lt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CA" sz="1500"/>
              <a:t>Copy relevant parts of focus concept’s definition to CF expression</a:t>
            </a:r>
            <a:endParaRPr sz="1500"/>
          </a:p>
        </p:txBody>
      </p:sp>
      <p:cxnSp>
        <p:nvCxnSpPr>
          <p:cNvPr id="361" name="Google Shape;361;p28"/>
          <p:cNvCxnSpPr>
            <a:stCxn id="338" idx="3"/>
            <a:endCxn id="358" idx="1"/>
          </p:cNvCxnSpPr>
          <p:nvPr/>
        </p:nvCxnSpPr>
        <p:spPr>
          <a:xfrm rot="10800000" flipH="1">
            <a:off x="7712975" y="5585525"/>
            <a:ext cx="460200" cy="600"/>
          </a:xfrm>
          <a:prstGeom prst="bentConnector3">
            <a:avLst>
              <a:gd name="adj1" fmla="val 50011"/>
            </a:avLst>
          </a:prstGeom>
          <a:noFill/>
          <a:ln w="38100" cap="flat" cmpd="sng">
            <a:solidFill>
              <a:schemeClr val="dk2"/>
            </a:solidFill>
            <a:prstDash val="solid"/>
            <a:round/>
            <a:headEnd type="none" w="med" len="med"/>
            <a:tailEnd type="triangle" w="med" len="med"/>
          </a:ln>
        </p:spPr>
      </p:cxnSp>
      <p:sp>
        <p:nvSpPr>
          <p:cNvPr id="362" name="Google Shape;362;p28"/>
          <p:cNvSpPr txBox="1"/>
          <p:nvPr/>
        </p:nvSpPr>
        <p:spPr>
          <a:xfrm>
            <a:off x="297525" y="1254725"/>
            <a:ext cx="3847200" cy="152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CA" sz="1450" b="1">
                <a:solidFill>
                  <a:srgbClr val="00B0F0"/>
                </a:solidFill>
                <a:highlight>
                  <a:srgbClr val="FFFFFF"/>
                </a:highlight>
              </a:rPr>
              <a:t>    CLOSE TO USER FORM           </a:t>
            </a:r>
            <a:r>
              <a:rPr lang="en-CA" sz="1450" b="1">
                <a:solidFill>
                  <a:schemeClr val="lt1"/>
                </a:solidFill>
                <a:highlight>
                  <a:srgbClr val="FFFFFF"/>
                </a:highlight>
              </a:rPr>
              <a:t>.</a:t>
            </a:r>
            <a:endParaRPr sz="1450" b="1">
              <a:solidFill>
                <a:schemeClr val="lt1"/>
              </a:solidFill>
              <a:highlight>
                <a:srgbClr val="FFFFFF"/>
              </a:highlight>
            </a:endParaRPr>
          </a:p>
          <a:p>
            <a:pPr marL="0" lvl="0" indent="0" algn="l" rtl="0">
              <a:spcBef>
                <a:spcPts val="1000"/>
              </a:spcBef>
              <a:spcAft>
                <a:spcPts val="0"/>
              </a:spcAft>
              <a:buNone/>
            </a:pPr>
            <a:r>
              <a:rPr lang="en-CA" sz="1600">
                <a:solidFill>
                  <a:srgbClr val="666666"/>
                </a:solidFill>
              </a:rPr>
              <a:t>125605004</a:t>
            </a:r>
            <a:r>
              <a:rPr lang="en-CA" sz="1600"/>
              <a:t> </a:t>
            </a:r>
            <a:r>
              <a:rPr lang="en-CA" sz="1600">
                <a:solidFill>
                  <a:srgbClr val="00B0F0"/>
                </a:solidFill>
              </a:rPr>
              <a:t>|</a:t>
            </a:r>
            <a:r>
              <a:rPr lang="en-CA" sz="1600"/>
              <a:t>Fracture of bone</a:t>
            </a:r>
            <a:r>
              <a:rPr lang="en-CA" sz="1600">
                <a:solidFill>
                  <a:srgbClr val="00B0F0"/>
                </a:solidFill>
              </a:rPr>
              <a:t>|</a:t>
            </a:r>
            <a:r>
              <a:rPr lang="en-CA" sz="1600" b="1">
                <a:solidFill>
                  <a:srgbClr val="A61C00"/>
                </a:solidFill>
              </a:rPr>
              <a:t>:</a:t>
            </a:r>
            <a:endParaRPr sz="1600" b="1">
              <a:solidFill>
                <a:srgbClr val="A61C00"/>
              </a:solidFill>
            </a:endParaRPr>
          </a:p>
          <a:p>
            <a:pPr marL="0" marR="0" lvl="0" indent="0" algn="l" rtl="0">
              <a:lnSpc>
                <a:spcPct val="100000"/>
              </a:lnSpc>
              <a:spcBef>
                <a:spcPts val="0"/>
              </a:spcBef>
              <a:spcAft>
                <a:spcPts val="0"/>
              </a:spcAft>
              <a:buNone/>
            </a:pPr>
            <a:r>
              <a:rPr lang="en-CA" sz="1600">
                <a:solidFill>
                  <a:srgbClr val="666666"/>
                </a:solidFill>
              </a:rPr>
              <a:t>  363698007</a:t>
            </a:r>
            <a:r>
              <a:rPr lang="en-CA" sz="1600"/>
              <a:t> </a:t>
            </a:r>
            <a:r>
              <a:rPr lang="en-CA" sz="1600">
                <a:solidFill>
                  <a:srgbClr val="00B0F0"/>
                </a:solidFill>
              </a:rPr>
              <a:t>|</a:t>
            </a:r>
            <a:r>
              <a:rPr lang="en-CA" sz="1600"/>
              <a:t>Finding site</a:t>
            </a:r>
            <a:r>
              <a:rPr lang="en-CA" sz="1600">
                <a:solidFill>
                  <a:srgbClr val="00B0F0"/>
                </a:solidFill>
              </a:rPr>
              <a:t>|</a:t>
            </a:r>
            <a:r>
              <a:rPr lang="en-CA" sz="1600"/>
              <a:t> </a:t>
            </a:r>
            <a:r>
              <a:rPr lang="en-CA" sz="1600">
                <a:solidFill>
                  <a:srgbClr val="A61C00"/>
                </a:solidFill>
              </a:rPr>
              <a:t>=</a:t>
            </a:r>
            <a:r>
              <a:rPr lang="en-CA" sz="1600"/>
              <a:t> </a:t>
            </a:r>
            <a:endParaRPr sz="1600"/>
          </a:p>
          <a:p>
            <a:pPr marL="0" marR="0" lvl="0" indent="0" algn="l" rtl="0">
              <a:lnSpc>
                <a:spcPct val="100000"/>
              </a:lnSpc>
              <a:spcBef>
                <a:spcPts val="0"/>
              </a:spcBef>
              <a:spcAft>
                <a:spcPts val="0"/>
              </a:spcAft>
              <a:buNone/>
            </a:pPr>
            <a:r>
              <a:rPr lang="en-CA" sz="1600">
                <a:solidFill>
                  <a:srgbClr val="666666"/>
                </a:solidFill>
              </a:rPr>
              <a:t>    12611008</a:t>
            </a:r>
            <a:r>
              <a:rPr lang="en-CA" sz="1600"/>
              <a:t> </a:t>
            </a:r>
            <a:r>
              <a:rPr lang="en-CA" sz="1600">
                <a:solidFill>
                  <a:srgbClr val="00B0F0"/>
                </a:solidFill>
              </a:rPr>
              <a:t>|</a:t>
            </a:r>
            <a:r>
              <a:rPr lang="en-CA" sz="1600"/>
              <a:t>Bone structure of tibia</a:t>
            </a:r>
            <a:r>
              <a:rPr lang="en-CA" sz="1600">
                <a:solidFill>
                  <a:srgbClr val="00B0F0"/>
                </a:solidFill>
              </a:rPr>
              <a:t>|</a:t>
            </a:r>
            <a:r>
              <a:rPr lang="en-CA" sz="1600">
                <a:solidFill>
                  <a:srgbClr val="EC4B57"/>
                </a:solidFill>
              </a:rPr>
              <a:t>,</a:t>
            </a:r>
            <a:endParaRPr sz="1600">
              <a:solidFill>
                <a:srgbClr val="EC4B57"/>
              </a:solidFill>
            </a:endParaRPr>
          </a:p>
          <a:p>
            <a:pPr marL="0" lvl="0" indent="0" algn="l" rtl="0">
              <a:spcBef>
                <a:spcPts val="0"/>
              </a:spcBef>
              <a:spcAft>
                <a:spcPts val="0"/>
              </a:spcAft>
              <a:buNone/>
            </a:pPr>
            <a:r>
              <a:rPr lang="en-CA" sz="1600">
                <a:solidFill>
                  <a:srgbClr val="666666"/>
                </a:solidFill>
              </a:rPr>
              <a:t>   42752001</a:t>
            </a:r>
            <a:r>
              <a:rPr lang="en-CA" sz="1600" b="1">
                <a:solidFill>
                  <a:srgbClr val="333333"/>
                </a:solidFill>
                <a:highlight>
                  <a:schemeClr val="lt1"/>
                </a:highlight>
              </a:rPr>
              <a:t> </a:t>
            </a:r>
            <a:r>
              <a:rPr lang="en-CA" sz="1600">
                <a:solidFill>
                  <a:srgbClr val="00B0F0"/>
                </a:solidFill>
              </a:rPr>
              <a:t>|</a:t>
            </a:r>
            <a:r>
              <a:rPr lang="en-CA" sz="1600"/>
              <a:t>Due to</a:t>
            </a:r>
            <a:r>
              <a:rPr lang="en-CA" sz="1600">
                <a:solidFill>
                  <a:srgbClr val="00B0F0"/>
                </a:solidFill>
              </a:rPr>
              <a:t>|</a:t>
            </a:r>
            <a:r>
              <a:rPr lang="en-CA" sz="1600" b="1">
                <a:solidFill>
                  <a:srgbClr val="333333"/>
                </a:solidFill>
                <a:highlight>
                  <a:schemeClr val="lt1"/>
                </a:highlight>
              </a:rPr>
              <a:t> </a:t>
            </a:r>
            <a:r>
              <a:rPr lang="en-CA" sz="1600">
                <a:solidFill>
                  <a:srgbClr val="A0522D"/>
                </a:solidFill>
                <a:highlight>
                  <a:schemeClr val="lt1"/>
                </a:highlight>
              </a:rPr>
              <a:t>= </a:t>
            </a:r>
            <a:r>
              <a:rPr lang="en-CA" sz="1600">
                <a:solidFill>
                  <a:srgbClr val="666666"/>
                </a:solidFill>
              </a:rPr>
              <a:t>1912002</a:t>
            </a:r>
            <a:r>
              <a:rPr lang="en-CA" sz="1600" b="1">
                <a:solidFill>
                  <a:srgbClr val="333333"/>
                </a:solidFill>
                <a:highlight>
                  <a:schemeClr val="lt1"/>
                </a:highlight>
              </a:rPr>
              <a:t> </a:t>
            </a:r>
            <a:r>
              <a:rPr lang="en-CA" sz="1600">
                <a:solidFill>
                  <a:srgbClr val="00B0F0"/>
                </a:solidFill>
              </a:rPr>
              <a:t>|</a:t>
            </a:r>
            <a:r>
              <a:rPr lang="en-CA" sz="1600"/>
              <a:t>Fall</a:t>
            </a:r>
            <a:r>
              <a:rPr lang="en-CA" sz="1600">
                <a:solidFill>
                  <a:srgbClr val="00B0F0"/>
                </a:solidFill>
              </a:rPr>
              <a:t>|</a:t>
            </a:r>
            <a:endParaRPr sz="1600">
              <a:solidFill>
                <a:srgbClr val="00B0F0"/>
              </a:solidFill>
            </a:endParaRPr>
          </a:p>
        </p:txBody>
      </p:sp>
    </p:spTree>
  </p:cSld>
  <p:clrMapOvr>
    <a:masterClrMapping/>
  </p:clrMapOvr>
</p:sld>
</file>

<file path=ppt/theme/theme1.xml><?xml version="1.0" encoding="utf-8"?>
<a:theme xmlns:a="http://schemas.openxmlformats.org/drawingml/2006/main" name="Office Theme">
  <a:themeElements>
    <a:clrScheme name="Custom 3">
      <a:dk1>
        <a:srgbClr val="424A55"/>
      </a:dk1>
      <a:lt1>
        <a:srgbClr val="FFFFFF"/>
      </a:lt1>
      <a:dk2>
        <a:srgbClr val="00A9E0"/>
      </a:dk2>
      <a:lt2>
        <a:srgbClr val="F1F2F1"/>
      </a:lt2>
      <a:accent1>
        <a:srgbClr val="003865"/>
      </a:accent1>
      <a:accent2>
        <a:srgbClr val="0067B9"/>
      </a:accent2>
      <a:accent3>
        <a:srgbClr val="654EA3"/>
      </a:accent3>
      <a:accent4>
        <a:srgbClr val="FFC600"/>
      </a:accent4>
      <a:accent5>
        <a:srgbClr val="009B77"/>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3054</Words>
  <Application>Microsoft Macintosh PowerPoint</Application>
  <PresentationFormat>Widescreen</PresentationFormat>
  <Paragraphs>389</Paragraphs>
  <Slides>18</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Mulish</vt:lpstr>
      <vt:lpstr>Trebuchet MS</vt:lpstr>
      <vt:lpstr>Mulish SemiBold</vt:lpstr>
      <vt:lpstr>Calibri</vt:lpstr>
      <vt:lpstr>Arial</vt:lpstr>
      <vt:lpstr>Mulish Light</vt:lpstr>
      <vt:lpstr>Roboto</vt:lpstr>
      <vt:lpstr>Office Theme</vt:lpstr>
      <vt:lpstr>PowerPoint Presentation</vt:lpstr>
      <vt:lpstr>PowerPoint Presentation</vt:lpstr>
      <vt:lpstr>PowerPoint Presentation</vt:lpstr>
      <vt:lpstr>Why is Transformation Needed?</vt:lpstr>
      <vt:lpstr>Processing Expressions</vt:lpstr>
      <vt:lpstr>Expression Transformation Process - Validation</vt:lpstr>
      <vt:lpstr>Expression Transformation Process - Example 1</vt:lpstr>
      <vt:lpstr>Process Each Role Group and Focus Concept</vt:lpstr>
      <vt:lpstr>Process Each Ungrouped Attribute and Focus Concept</vt:lpstr>
      <vt:lpstr>Approaches to Ensuring “Safe” Postcoordination </vt:lpstr>
      <vt:lpstr>Level 1 - MRCM Compliance Required</vt:lpstr>
      <vt:lpstr>Level 2 - Predefined Patterns Allowed</vt:lpstr>
      <vt:lpstr>Level 3 - Warning/Errors for Risky Transformations</vt:lpstr>
      <vt:lpstr>Level 4 - Generic Transformations with Post-Transform Validation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Linda Bird</cp:lastModifiedBy>
  <cp:revision>1</cp:revision>
  <dcterms:modified xsi:type="dcterms:W3CDTF">2022-09-26T10:57:47Z</dcterms:modified>
</cp:coreProperties>
</file>