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2"/>
  </p:notesMasterIdLst>
  <p:sldIdLst>
    <p:sldId id="258" r:id="rId2"/>
    <p:sldId id="295" r:id="rId3"/>
    <p:sldId id="303" r:id="rId4"/>
    <p:sldId id="294" r:id="rId5"/>
    <p:sldId id="302" r:id="rId6"/>
    <p:sldId id="301" r:id="rId7"/>
    <p:sldId id="306" r:id="rId8"/>
    <p:sldId id="307" r:id="rId9"/>
    <p:sldId id="308" r:id="rId10"/>
    <p:sldId id="309" r:id="rId11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e Santamaria" initials="SS" lastIdx="12" clrIdx="0">
    <p:extLst/>
  </p:cmAuthor>
  <p:cmAuthor id="2" name="Farzaneh" initials="F" lastIdx="29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77250" autoAdjust="0"/>
  </p:normalViewPr>
  <p:slideViewPr>
    <p:cSldViewPr snapToGrid="0" snapToObjects="1">
      <p:cViewPr varScale="1">
        <p:scale>
          <a:sx n="72" d="100"/>
          <a:sy n="72" d="100"/>
        </p:scale>
        <p:origin x="-18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5" r:id="rId5"/>
    <p:sldLayoutId id="2147483656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Microorganism Name changes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IHTSDO Business Meetings</a:t>
            </a:r>
          </a:p>
          <a:p>
            <a:r>
              <a:rPr lang="en-US" dirty="0" smtClean="0"/>
              <a:t>Content Advisory Group</a:t>
            </a:r>
          </a:p>
          <a:p>
            <a:r>
              <a:rPr lang="en-US" dirty="0" smtClean="0"/>
              <a:t>April 2016</a:t>
            </a:r>
          </a:p>
          <a:p>
            <a:r>
              <a:rPr lang="en-US" dirty="0" smtClean="0"/>
              <a:t>London, England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Let us know if there are any problem with the recommended procedure (Option 3).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Question for CMAG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951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Microorganism taxonomic name may change from time to time. One of the </a:t>
            </a:r>
            <a:r>
              <a:rPr lang="en-CA" dirty="0"/>
              <a:t>primary </a:t>
            </a:r>
            <a:r>
              <a:rPr lang="en-CA" dirty="0" smtClean="0"/>
              <a:t>reasons </a:t>
            </a:r>
            <a:r>
              <a:rPr lang="en-CA" dirty="0"/>
              <a:t>for </a:t>
            </a:r>
            <a:r>
              <a:rPr lang="en-CA" dirty="0" smtClean="0"/>
              <a:t>these changes is </a:t>
            </a:r>
            <a:r>
              <a:rPr lang="en-CA" dirty="0"/>
              <a:t>advances in science </a:t>
            </a:r>
            <a:r>
              <a:rPr lang="en-CA" dirty="0" smtClean="0"/>
              <a:t>e.g. application </a:t>
            </a:r>
            <a:r>
              <a:rPr lang="en-CA" dirty="0"/>
              <a:t>of molecular techniques to compare the nucleic acid similarities among </a:t>
            </a:r>
            <a:r>
              <a:rPr lang="en-CA" dirty="0" smtClean="0"/>
              <a:t>organisms, which may result in:</a:t>
            </a:r>
          </a:p>
          <a:p>
            <a:pPr lvl="1"/>
            <a:r>
              <a:rPr lang="en-CA" sz="2200" dirty="0" smtClean="0"/>
              <a:t>An </a:t>
            </a:r>
            <a:r>
              <a:rPr lang="en-CA" sz="2200" dirty="0"/>
              <a:t>organism previously assigned to a particular taxon </a:t>
            </a:r>
            <a:r>
              <a:rPr lang="en-CA" sz="2200" dirty="0" smtClean="0"/>
              <a:t>(e.g. Genus) is </a:t>
            </a:r>
            <a:r>
              <a:rPr lang="en-CA" sz="2200" dirty="0"/>
              <a:t>found to be significantly unrelated to other members of the taxon on a molecular </a:t>
            </a:r>
            <a:r>
              <a:rPr lang="en-CA" sz="2200" dirty="0" smtClean="0"/>
              <a:t>basis </a:t>
            </a:r>
            <a:r>
              <a:rPr lang="en-CA" sz="2200" dirty="0" smtClean="0">
                <a:sym typeface="Wingdings" panose="05000000000000000000" pitchFamily="2" charset="2"/>
              </a:rPr>
              <a:t> </a:t>
            </a:r>
          </a:p>
          <a:p>
            <a:pPr lvl="1"/>
            <a:r>
              <a:rPr lang="en-CA" sz="2200" dirty="0"/>
              <a:t>R</a:t>
            </a:r>
            <a:r>
              <a:rPr lang="en-CA" sz="2200" dirty="0" smtClean="0"/>
              <a:t>eassessing the taxonomic </a:t>
            </a:r>
            <a:r>
              <a:rPr lang="en-CA" sz="2200" dirty="0"/>
              <a:t>groupings originally established based on phenotypic </a:t>
            </a:r>
            <a:r>
              <a:rPr lang="en-CA" sz="2200" dirty="0" smtClean="0"/>
              <a:t>characteristics </a:t>
            </a:r>
            <a:r>
              <a:rPr lang="en-CA" sz="2200" dirty="0" smtClean="0">
                <a:sym typeface="Wingdings" panose="05000000000000000000" pitchFamily="2" charset="2"/>
              </a:rPr>
              <a:t> </a:t>
            </a:r>
          </a:p>
          <a:p>
            <a:pPr lvl="1"/>
            <a:r>
              <a:rPr lang="en-CA" sz="2200" dirty="0"/>
              <a:t>P</a:t>
            </a:r>
            <a:r>
              <a:rPr lang="en-CA" sz="2200" dirty="0" smtClean="0"/>
              <a:t>roposal </a:t>
            </a:r>
            <a:r>
              <a:rPr lang="en-CA" sz="2200" dirty="0"/>
              <a:t>to reassign the organism to a different </a:t>
            </a:r>
            <a:r>
              <a:rPr lang="en-CA" sz="2200" dirty="0" smtClean="0"/>
              <a:t>taxon--either </a:t>
            </a:r>
            <a:r>
              <a:rPr lang="en-CA" sz="2200" dirty="0"/>
              <a:t>a new taxon or an existing </a:t>
            </a:r>
            <a:r>
              <a:rPr lang="en-CA" sz="2200" dirty="0" smtClean="0"/>
              <a:t>one </a:t>
            </a:r>
            <a:r>
              <a:rPr lang="en-CA" sz="2200" dirty="0" smtClean="0">
                <a:sym typeface="Wingdings" panose="05000000000000000000" pitchFamily="2" charset="2"/>
              </a:rPr>
              <a:t> </a:t>
            </a:r>
          </a:p>
          <a:p>
            <a:pPr lvl="1"/>
            <a:r>
              <a:rPr lang="en-CA" sz="2200" dirty="0" smtClean="0"/>
              <a:t>Requirement for a name change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47657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b="1" i="1" dirty="0" smtClean="0"/>
          </a:p>
          <a:p>
            <a:endParaRPr lang="en-CA" b="1" i="1" dirty="0"/>
          </a:p>
          <a:p>
            <a:endParaRPr lang="en-CA" b="1" i="1" dirty="0" smtClean="0"/>
          </a:p>
          <a:p>
            <a:pPr marL="129541" indent="0">
              <a:buNone/>
            </a:pPr>
            <a:endParaRPr lang="en-CA" b="1" i="1" dirty="0" smtClean="0"/>
          </a:p>
          <a:p>
            <a:pPr marL="129541" indent="0">
              <a:buNone/>
            </a:pPr>
            <a:endParaRPr lang="en-CA" b="1" i="1" dirty="0" smtClean="0"/>
          </a:p>
          <a:p>
            <a:pPr marL="129541" indent="0">
              <a:buNone/>
            </a:pPr>
            <a:endParaRPr lang="en-CA" b="1" i="1" dirty="0" smtClean="0"/>
          </a:p>
          <a:p>
            <a:endParaRPr lang="en-CA" dirty="0" smtClean="0"/>
          </a:p>
          <a:p>
            <a:r>
              <a:rPr lang="en-CA" dirty="0" smtClean="0"/>
              <a:t>Excerpt </a:t>
            </a:r>
            <a:r>
              <a:rPr lang="en-CA" dirty="0"/>
              <a:t>from the IJSEM article:</a:t>
            </a:r>
          </a:p>
          <a:p>
            <a:endParaRPr lang="en-CA" b="1" i="1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Example: </a:t>
            </a:r>
            <a:r>
              <a:rPr lang="en-CA" dirty="0"/>
              <a:t>Enterococcus </a:t>
            </a:r>
            <a:r>
              <a:rPr lang="en-CA" dirty="0" err="1"/>
              <a:t>avium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" y="1421400"/>
            <a:ext cx="7658100" cy="2352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023" y="4956809"/>
            <a:ext cx="8172793" cy="152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24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i="1" dirty="0" smtClean="0"/>
              <a:t>“When </a:t>
            </a:r>
            <a:r>
              <a:rPr lang="en-CA" i="1" dirty="0"/>
              <a:t>the name of one organism changes to another name (1→1), the guidance is</a:t>
            </a:r>
          </a:p>
          <a:p>
            <a:pPr lvl="1"/>
            <a:r>
              <a:rPr lang="en-CA" i="1" dirty="0"/>
              <a:t>To create a new concept with the current name and add the old name  as a description (synonym) to the new concept. If the old concept has any prior descriptions, all of them should be moved to the new concept as synonyms.</a:t>
            </a:r>
          </a:p>
          <a:p>
            <a:pPr lvl="1"/>
            <a:r>
              <a:rPr lang="en-CA" i="1" dirty="0"/>
              <a:t>To retire the concept with the old name with an “OUTDATED + REPLACED BY” relationship to the new concept</a:t>
            </a:r>
            <a:r>
              <a:rPr lang="en-CA" i="1" dirty="0" smtClean="0"/>
              <a:t>.”</a:t>
            </a:r>
          </a:p>
          <a:p>
            <a:endParaRPr lang="en-CA" dirty="0" smtClean="0"/>
          </a:p>
          <a:p>
            <a:endParaRPr lang="en-CA" i="1" dirty="0" smtClean="0"/>
          </a:p>
          <a:p>
            <a:endParaRPr lang="en-CA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editorial guideline (at the time of presentation)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042" y="4231276"/>
            <a:ext cx="6716683" cy="246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284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Current editorial guideline (at the time of presentation)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reasoning behind the retirement: when the organism jumps to other areas of the taxonomy, it might cause confusion for users if they see an outdated FSN as a subtype of the new </a:t>
            </a:r>
            <a:r>
              <a:rPr lang="en-CA" dirty="0" smtClean="0"/>
              <a:t>parent; for example, the concept on the previous slide will change to:</a:t>
            </a:r>
            <a:endParaRPr lang="en-CA" dirty="0"/>
          </a:p>
          <a:p>
            <a:pPr lvl="1"/>
            <a:r>
              <a:rPr lang="en-CA" dirty="0"/>
              <a:t>Parent: Enterococcus, group I (organism)</a:t>
            </a:r>
          </a:p>
          <a:p>
            <a:pPr lvl="2"/>
            <a:r>
              <a:rPr lang="en-CA" dirty="0"/>
              <a:t>FSN: S</a:t>
            </a:r>
            <a:r>
              <a:rPr lang="en-CA" i="1" dirty="0"/>
              <a:t>treptococcus</a:t>
            </a:r>
            <a:r>
              <a:rPr lang="en-CA" dirty="0"/>
              <a:t> </a:t>
            </a:r>
            <a:r>
              <a:rPr lang="en-CA" i="1" dirty="0" err="1"/>
              <a:t>avium</a:t>
            </a:r>
            <a:r>
              <a:rPr lang="en-CA" i="1" dirty="0"/>
              <a:t> (organism)</a:t>
            </a:r>
          </a:p>
          <a:p>
            <a:pPr lvl="2"/>
            <a:r>
              <a:rPr lang="en-CA" i="1" dirty="0" err="1"/>
              <a:t>Syn</a:t>
            </a:r>
            <a:r>
              <a:rPr lang="en-CA" i="1" dirty="0"/>
              <a:t>: Enterococcus </a:t>
            </a:r>
            <a:r>
              <a:rPr lang="en-CA" i="1" dirty="0" err="1"/>
              <a:t>avium</a:t>
            </a:r>
            <a:r>
              <a:rPr lang="en-CA" i="1" dirty="0"/>
              <a:t> (organism)</a:t>
            </a:r>
            <a:endParaRPr lang="en-CA" dirty="0"/>
          </a:p>
          <a:p>
            <a:endParaRPr lang="en-CA" dirty="0"/>
          </a:p>
          <a:p>
            <a:r>
              <a:rPr lang="en-CA" u="sng" dirty="0" smtClean="0"/>
              <a:t>Note:</a:t>
            </a:r>
            <a:r>
              <a:rPr lang="en-CA" dirty="0" smtClean="0"/>
              <a:t> The </a:t>
            </a:r>
            <a:r>
              <a:rPr lang="en-CA" dirty="0"/>
              <a:t>result of changing the concept ID requires that all concepts that use the retired concept in a relationship would need to be updated, e.g. </a:t>
            </a:r>
            <a:r>
              <a:rPr lang="en-CA" dirty="0" smtClean="0"/>
              <a:t>disorders</a:t>
            </a:r>
            <a:r>
              <a:rPr lang="en-CA" dirty="0"/>
              <a:t>.</a:t>
            </a:r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197880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Recent feedback on editorial guideline: </a:t>
            </a:r>
          </a:p>
          <a:p>
            <a:pPr lvl="1"/>
            <a:r>
              <a:rPr lang="en-CA" sz="2200" dirty="0" smtClean="0"/>
              <a:t>“The current guideline doesn’t represent </a:t>
            </a:r>
            <a:r>
              <a:rPr lang="en-CA" sz="2200" dirty="0"/>
              <a:t>the reality (an incredibly fuzzy idea) of a name change particularly well. Bacteria name changes (the only place where there is a history of naming formality) are more like </a:t>
            </a:r>
            <a:r>
              <a:rPr lang="en-CA" sz="2200" dirty="0" smtClean="0"/>
              <a:t>‘add </a:t>
            </a:r>
            <a:r>
              <a:rPr lang="en-CA" sz="2200" dirty="0"/>
              <a:t>a synonym and change the preferred </a:t>
            </a:r>
            <a:r>
              <a:rPr lang="en-CA" sz="2200" dirty="0" smtClean="0"/>
              <a:t>description’ </a:t>
            </a:r>
            <a:r>
              <a:rPr lang="en-CA" sz="2200" dirty="0"/>
              <a:t>as they do not </a:t>
            </a:r>
            <a:r>
              <a:rPr lang="en-CA" sz="2200" dirty="0" smtClean="0"/>
              <a:t>‘retire’ </a:t>
            </a:r>
            <a:r>
              <a:rPr lang="en-CA" sz="2200" dirty="0"/>
              <a:t>old names. </a:t>
            </a:r>
            <a:r>
              <a:rPr lang="en-CA" sz="2200" dirty="0" smtClean="0"/>
              <a:t>Logically, </a:t>
            </a:r>
            <a:r>
              <a:rPr lang="en-CA" sz="2200" dirty="0"/>
              <a:t>the organism class didn't change, only the term representing it did</a:t>
            </a:r>
            <a:r>
              <a:rPr lang="en-CA" sz="2200" dirty="0" smtClean="0"/>
              <a:t>.”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We are seeking feedback on the following options:</a:t>
            </a:r>
          </a:p>
          <a:p>
            <a:pPr lvl="1"/>
            <a:r>
              <a:rPr lang="en-CA" sz="2200" dirty="0"/>
              <a:t>Option 1: Continue with the current </a:t>
            </a:r>
            <a:r>
              <a:rPr lang="en-CA" sz="2200" dirty="0" smtClean="0"/>
              <a:t>guideline</a:t>
            </a:r>
          </a:p>
          <a:p>
            <a:pPr lvl="1"/>
            <a:r>
              <a:rPr lang="en-CA" sz="2200" dirty="0" smtClean="0"/>
              <a:t>Option 2: Keep </a:t>
            </a:r>
            <a:r>
              <a:rPr lang="en-CA" sz="2200" dirty="0"/>
              <a:t>the concept with the old name and add the new (current name) as the </a:t>
            </a:r>
            <a:r>
              <a:rPr lang="en-CA" sz="2200" dirty="0" smtClean="0"/>
              <a:t>preferred </a:t>
            </a:r>
            <a:r>
              <a:rPr lang="en-CA" sz="2200" dirty="0"/>
              <a:t>name</a:t>
            </a:r>
            <a:r>
              <a:rPr lang="en-CA" sz="2200" dirty="0" smtClean="0"/>
              <a:t>.</a:t>
            </a:r>
            <a:endParaRPr lang="en-CA" sz="2200" dirty="0"/>
          </a:p>
          <a:p>
            <a:pPr lvl="1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Issue description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2774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/>
              <a:t>issue was discussed during the April 2016 business meetings</a:t>
            </a:r>
          </a:p>
          <a:p>
            <a:pPr lvl="1"/>
            <a:r>
              <a:rPr lang="en-US" dirty="0" smtClean="0"/>
              <a:t>Content </a:t>
            </a:r>
            <a:r>
              <a:rPr lang="en-US" dirty="0"/>
              <a:t>Advisory group feedback: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group reviewed the issue and suggested a 3</a:t>
            </a:r>
            <a:r>
              <a:rPr lang="en-US" baseline="30000" dirty="0"/>
              <a:t>rd</a:t>
            </a:r>
            <a:r>
              <a:rPr lang="en-US" dirty="0"/>
              <a:t> option: Changing the FSN for affected concepts without changing the concept ID, while the old name is retained as a synonym.</a:t>
            </a:r>
          </a:p>
          <a:p>
            <a:pPr lvl="1"/>
            <a:r>
              <a:rPr lang="en-US" dirty="0" smtClean="0"/>
              <a:t>Editorial </a:t>
            </a:r>
            <a:r>
              <a:rPr lang="en-US" dirty="0"/>
              <a:t>Advisory Group feedback: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group agreed that the third option, as suggested by the Content Advisory Group, is within the scope of acceptable changes in FSN.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group also agreed that this option is more in line with the actual change, and it also lessens the burden of change maintenance at the international level and within NRCs.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</a:t>
            </a:r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567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the feedback provided by the Content and Editorial Advisory Groups, the current guideline will change to:</a:t>
            </a:r>
          </a:p>
          <a:p>
            <a:r>
              <a:rPr lang="en-CA" i="1" dirty="0"/>
              <a:t>“When the name of one organism changes to another name (1→1), the guidance </a:t>
            </a:r>
            <a:r>
              <a:rPr lang="en-CA" i="1" dirty="0" smtClean="0"/>
              <a:t>is:</a:t>
            </a:r>
            <a:endParaRPr lang="en-CA" i="1" dirty="0"/>
          </a:p>
          <a:p>
            <a:pPr lvl="1"/>
            <a:r>
              <a:rPr lang="en-CA" i="1" dirty="0"/>
              <a:t>To </a:t>
            </a:r>
            <a:r>
              <a:rPr lang="en-CA" i="1" dirty="0" smtClean="0"/>
              <a:t>add the current name as the new FSN for the existing concept (Concept ID remains the same)</a:t>
            </a:r>
          </a:p>
          <a:p>
            <a:pPr lvl="1"/>
            <a:r>
              <a:rPr lang="en-CA" i="1" dirty="0" smtClean="0"/>
              <a:t>To retire the old FSN and add the old name as </a:t>
            </a:r>
            <a:r>
              <a:rPr lang="en-CA" i="1" smtClean="0"/>
              <a:t>a synonym to </a:t>
            </a:r>
            <a:r>
              <a:rPr lang="en-CA" i="1" dirty="0" smtClean="0"/>
              <a:t>the existing concept”</a:t>
            </a:r>
            <a:endParaRPr lang="en-CA" i="1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58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Current procedure </a:t>
            </a:r>
            <a:r>
              <a:rPr lang="en-CA" dirty="0"/>
              <a:t>at the time of </a:t>
            </a:r>
            <a:r>
              <a:rPr lang="en-CA" dirty="0" smtClean="0"/>
              <a:t>presentation – Option 1:</a:t>
            </a:r>
          </a:p>
          <a:p>
            <a:pPr lvl="1"/>
            <a:r>
              <a:rPr lang="en-CA" i="1" dirty="0" smtClean="0"/>
              <a:t>To </a:t>
            </a:r>
            <a:r>
              <a:rPr lang="en-CA" i="1" dirty="0"/>
              <a:t>create a new concept with the current name and add the old name  as a description (synonym) to the new concept. If the old concept has any prior descriptions, all of them should be moved to the new concept as synonyms.</a:t>
            </a:r>
          </a:p>
          <a:p>
            <a:pPr lvl="1"/>
            <a:r>
              <a:rPr lang="en-CA" i="1" dirty="0"/>
              <a:t>To retire the concept with the old name with an “OUTDATED + REPLACED BY” relationship to the new concept.”</a:t>
            </a:r>
          </a:p>
          <a:p>
            <a:r>
              <a:rPr lang="en-CA" dirty="0"/>
              <a:t>A</a:t>
            </a:r>
            <a:r>
              <a:rPr lang="en-CA" dirty="0" smtClean="0"/>
              <a:t>lternative procedure – Option 2:</a:t>
            </a:r>
          </a:p>
          <a:p>
            <a:pPr lvl="1"/>
            <a:r>
              <a:rPr lang="en-CA" dirty="0"/>
              <a:t>Keep the concept with the old name and add the new (current name) as the preferred name.</a:t>
            </a:r>
          </a:p>
          <a:p>
            <a:r>
              <a:rPr lang="en-CA" dirty="0" smtClean="0"/>
              <a:t>Alternative procedure (suggested in CMAG) – Option 3:</a:t>
            </a:r>
          </a:p>
          <a:p>
            <a:pPr lvl="1"/>
            <a:r>
              <a:rPr lang="en-US" dirty="0"/>
              <a:t>Change the FSN for affected concepts without changing the concept ID, while the old name is retained as a synonym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/>
              <a:t>Confirmed procedure by EAG: Option </a:t>
            </a:r>
            <a:r>
              <a:rPr lang="en-US" dirty="0" smtClean="0"/>
              <a:t>3</a:t>
            </a:r>
            <a:endParaRPr lang="en-US" dirty="0"/>
          </a:p>
          <a:p>
            <a:pPr lvl="1"/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9754554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velopmentProjectUpdateTemplate.potx" id="{492404F0-9295-4B7B-AE0D-BF34F0C2A655}" vid="{36E6FB44-522B-4589-BB29-1D8912C2C707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DevelopmentProjectUpdateTemplate</Template>
  <TotalTime>9741</TotalTime>
  <Words>557</Words>
  <Application>Microsoft Macintosh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IHTSDO PPT Template 2014</vt:lpstr>
      <vt:lpstr>Microorganism Name changes</vt:lpstr>
      <vt:lpstr>Background</vt:lpstr>
      <vt:lpstr>Example: Enterococcus avium</vt:lpstr>
      <vt:lpstr>Current editorial guideline (at the time of presentation)</vt:lpstr>
      <vt:lpstr>Current editorial guideline (at the time of presentation)</vt:lpstr>
      <vt:lpstr>Issue description</vt:lpstr>
      <vt:lpstr>Issue Discussion</vt:lpstr>
      <vt:lpstr>Issue Resolution</vt:lpstr>
      <vt:lpstr>Summary</vt:lpstr>
      <vt:lpstr>Question for CMAG</vt:lpstr>
    </vt:vector>
  </TitlesOfParts>
  <Manager/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Sue Santamaria</dc:creator>
  <cp:keywords/>
  <dc:description/>
  <cp:lastModifiedBy>CATHERINE RICHARDSON</cp:lastModifiedBy>
  <cp:revision>131</cp:revision>
  <dcterms:created xsi:type="dcterms:W3CDTF">2014-09-23T01:03:09Z</dcterms:created>
  <dcterms:modified xsi:type="dcterms:W3CDTF">2016-07-11T21:58:34Z</dcterms:modified>
  <cp:category/>
</cp:coreProperties>
</file>