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11"/>
  </p:notesMasterIdLst>
  <p:sldIdLst>
    <p:sldId id="258" r:id="rId2"/>
    <p:sldId id="269" r:id="rId3"/>
    <p:sldId id="263" r:id="rId4"/>
    <p:sldId id="282" r:id="rId5"/>
    <p:sldId id="264" r:id="rId6"/>
    <p:sldId id="279" r:id="rId7"/>
    <p:sldId id="280" r:id="rId8"/>
    <p:sldId id="281" r:id="rId9"/>
    <p:sldId id="270" r:id="rId10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zanne Santamaria" initials="SS" lastIdx="6" clrIdx="0">
    <p:extLst>
      <p:ext uri="{19B8F6BF-5375-455C-9EA6-DF929625EA0E}">
        <p15:presenceInfo xmlns:p15="http://schemas.microsoft.com/office/powerpoint/2012/main" userId="fcedf19cd02574d1" providerId="Windows Live"/>
      </p:ext>
    </p:extLst>
  </p:cmAuthor>
  <p:cmAuthor id="2" name="danka74" initials="d" lastIdx="5" clrIdx="1">
    <p:extLst>
      <p:ext uri="{19B8F6BF-5375-455C-9EA6-DF929625EA0E}">
        <p15:presenceInfo xmlns:p15="http://schemas.microsoft.com/office/powerpoint/2012/main" userId="danka74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78" autoAdjust="0"/>
    <p:restoredTop sz="90644" autoAdjust="0"/>
  </p:normalViewPr>
  <p:slideViewPr>
    <p:cSldViewPr snapToGrid="0" snapToObjects="1">
      <p:cViewPr varScale="1">
        <p:scale>
          <a:sx n="116" d="100"/>
          <a:sy n="116" d="100"/>
        </p:scale>
        <p:origin x="1728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https://confluence.ihtsdotools.org/display/OBSERVABLE/Observables+Inception-Elaboration+document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580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Museo 500"/>
                <a:cs typeface="Museo 500"/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Museo 300"/>
                <a:cs typeface="Museo 30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ihtsdotools.org/display/OBSERVABLE/Observables+Inception-Elaboration+documen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07873"/>
            <a:ext cx="7772400" cy="1470024"/>
          </a:xfrm>
        </p:spPr>
        <p:txBody>
          <a:bodyPr/>
          <a:lstStyle/>
          <a:p>
            <a:r>
              <a:rPr lang="en-CA" dirty="0" smtClean="0"/>
              <a:t>Four Attributes Created for Defining Observables in the January 2017 International Release of SNOMED CT</a:t>
            </a:r>
            <a:br>
              <a:rPr lang="en-CA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Discussion for the Observables Project Group </a:t>
            </a:r>
          </a:p>
          <a:p>
            <a:r>
              <a:rPr lang="en-US" dirty="0" smtClean="0"/>
              <a:t>July 25,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Most attributes of the new Observables model were created by FAS and SSA in 2014-15 for the LOINC – SNOMED CT Cooperation Project Technology Preview</a:t>
            </a:r>
          </a:p>
          <a:p>
            <a:pPr lvl="1"/>
            <a:r>
              <a:rPr lang="en-CA" dirty="0" smtClean="0"/>
              <a:t>Attributes used in the post-coordinated SNOMED CT expressions to define LOINC Terms in 3 alpha releases</a:t>
            </a:r>
          </a:p>
          <a:p>
            <a:r>
              <a:rPr lang="en-CA" dirty="0" smtClean="0">
                <a:hlinkClick r:id="rId3"/>
              </a:rPr>
              <a:t>Observables I/E document </a:t>
            </a:r>
            <a:r>
              <a:rPr lang="en-CA" dirty="0" smtClean="0"/>
              <a:t>revised in 2015, 2016</a:t>
            </a:r>
          </a:p>
          <a:p>
            <a:r>
              <a:rPr lang="en-CA" dirty="0" smtClean="0"/>
              <a:t>FAS and SSA created 4 new attribute concepts for the January 2017 International Release of SNOMED CT</a:t>
            </a:r>
          </a:p>
          <a:p>
            <a:pPr lvl="1"/>
            <a:r>
              <a:rPr lang="en-CA" dirty="0" smtClean="0"/>
              <a:t>Two slightly different definitions of each attribute in I/E doc, combined for definition of new concepts in SCA Tool</a:t>
            </a:r>
          </a:p>
          <a:p>
            <a:r>
              <a:rPr lang="en-CA" dirty="0" smtClean="0"/>
              <a:t>FAS and SSA to start modeling existing SNOMED CT Observables content for the January 2017 release</a:t>
            </a:r>
          </a:p>
          <a:p>
            <a:r>
              <a:rPr lang="en-CA" dirty="0" smtClean="0"/>
              <a:t>Desire input from Observables PG on the new attributes created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Background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96236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Direct children of </a:t>
            </a:r>
            <a:r>
              <a:rPr lang="en-US" dirty="0"/>
              <a:t>410662002 | Concept model attribute (attribute</a:t>
            </a:r>
            <a:r>
              <a:rPr lang="en-US" dirty="0" smtClean="0"/>
              <a:t>)</a:t>
            </a:r>
          </a:p>
          <a:p>
            <a:r>
              <a:rPr lang="en-US" dirty="0" smtClean="0"/>
              <a:t>New attributes:</a:t>
            </a:r>
          </a:p>
          <a:p>
            <a:pPr lvl="1"/>
            <a:r>
              <a:rPr lang="en-US" dirty="0"/>
              <a:t>719715003 | Relative to part of (attribute)</a:t>
            </a:r>
            <a:endParaRPr lang="en-CA" dirty="0" smtClean="0"/>
          </a:p>
          <a:p>
            <a:pPr lvl="1"/>
            <a:r>
              <a:rPr lang="en-US" dirty="0"/>
              <a:t>719716002 | Procedure informer (attribute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719722006 | Has realization (</a:t>
            </a:r>
            <a:r>
              <a:rPr lang="en-US" dirty="0" smtClean="0"/>
              <a:t>attribute)</a:t>
            </a:r>
          </a:p>
          <a:p>
            <a:pPr lvl="1"/>
            <a:r>
              <a:rPr lang="en-US" dirty="0"/>
              <a:t>719723001 | Constituent (attribute)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Attribute names and hierarchy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019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 of usage in I/E doc: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Relative to part of (attribute)</a:t>
            </a:r>
            <a:endParaRPr lang="en-US" dirty="0"/>
          </a:p>
        </p:txBody>
      </p:sp>
      <p:pic>
        <p:nvPicPr>
          <p:cNvPr id="1026" name="Picture 2" descr="https://lh3.googleusercontent.com/tONfXeq8FYt74xH9_vPng2PTvbatKPjzPh2fk47C-z1RE_Tm0Q3zPh2FU1K7i4JfBHYwvt0IJxQ9Gcfxt9pmHZZdsujRwhX08PvmjVdZhP4zmRZjrOnp8LqNaOS8RbNFja0v4v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042" y="2359111"/>
            <a:ext cx="7336002" cy="3044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3117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Text definition in SCA Tool: </a:t>
            </a:r>
            <a:r>
              <a:rPr lang="en-US" dirty="0"/>
              <a:t>This attribute is used to specify the denominator of a relative relational property type, such as a ratio of </a:t>
            </a:r>
            <a:r>
              <a:rPr lang="en-US" dirty="0" smtClean="0"/>
              <a:t>ratios</a:t>
            </a:r>
          </a:p>
          <a:p>
            <a:r>
              <a:rPr lang="en-US" dirty="0"/>
              <a:t>Range in I/E doc: 123037004 | Body structure | OR 410607006 | Organism | OR 105590001 | Substance |123038009 | Specimen | OR 260787004 | Physical object | OR 373873005 | Pharmaceutical / biologic product | OR 419891008 | Record artifact </a:t>
            </a:r>
            <a:r>
              <a:rPr lang="en-US" dirty="0" smtClean="0"/>
              <a:t>|</a:t>
            </a:r>
          </a:p>
          <a:p>
            <a:r>
              <a:rPr lang="en-US" dirty="0" smtClean="0"/>
              <a:t>Previous discussions on changing name – any update?</a:t>
            </a:r>
          </a:p>
          <a:p>
            <a:r>
              <a:rPr lang="en-US" dirty="0" smtClean="0"/>
              <a:t>Any comments on definition?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CA" sz="2800" dirty="0" smtClean="0">
                <a:solidFill>
                  <a:srgbClr val="21218A"/>
                </a:solidFill>
                <a:latin typeface="Museo 500"/>
              </a:rPr>
              <a:t>Relative to part of (attribute)</a:t>
            </a:r>
            <a:endParaRPr lang="en-CA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628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In Observables I/E document: “Informer (attribute)”</a:t>
            </a:r>
          </a:p>
          <a:p>
            <a:r>
              <a:rPr lang="en-CA" dirty="0" smtClean="0"/>
              <a:t>SSA and FAS suggested name change to “Procedure informer” to avoid confusion with and be more consistent with existing concept </a:t>
            </a:r>
            <a:r>
              <a:rPr lang="en-US" dirty="0"/>
              <a:t>419066007 | Finding informer (attribute) </a:t>
            </a:r>
          </a:p>
          <a:p>
            <a:r>
              <a:rPr lang="en-US" dirty="0" smtClean="0"/>
              <a:t>Range in I/E doc: 420158005 </a:t>
            </a:r>
            <a:r>
              <a:rPr lang="en-US" dirty="0"/>
              <a:t>| Performer of method (person) </a:t>
            </a:r>
            <a:r>
              <a:rPr lang="en-US" dirty="0" smtClean="0"/>
              <a:t>| OR 419358007 </a:t>
            </a:r>
            <a:r>
              <a:rPr lang="en-US" dirty="0"/>
              <a:t>| Subject of record or other provider of history (person) |</a:t>
            </a:r>
            <a:endParaRPr lang="en-US" dirty="0" smtClean="0"/>
          </a:p>
          <a:p>
            <a:r>
              <a:rPr lang="en-CA" dirty="0" smtClean="0"/>
              <a:t>Text definition in SCA Tool: </a:t>
            </a:r>
            <a:r>
              <a:rPr lang="en-US" dirty="0"/>
              <a:t>This attribute is used to specify anyone who performs the observation procedure and is the provider of information</a:t>
            </a:r>
            <a:endParaRPr lang="en-CA" dirty="0" smtClean="0"/>
          </a:p>
          <a:p>
            <a:r>
              <a:rPr lang="en-US" dirty="0" smtClean="0"/>
              <a:t>Comments on name change and definition?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CA" sz="2800" dirty="0" smtClean="0">
                <a:solidFill>
                  <a:srgbClr val="21218A"/>
                </a:solidFill>
                <a:latin typeface="Museo 500"/>
              </a:rPr>
              <a:t>Procedure informer (attribute)</a:t>
            </a:r>
            <a:endParaRPr lang="en-CA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741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Text definition in SCA Tool: </a:t>
            </a:r>
            <a:r>
              <a:rPr lang="en-US" dirty="0"/>
              <a:t>This attribute specifies the realization of a </a:t>
            </a:r>
            <a:r>
              <a:rPr lang="en-US" dirty="0" smtClean="0"/>
              <a:t>function</a:t>
            </a:r>
          </a:p>
          <a:p>
            <a:r>
              <a:rPr lang="en-US" dirty="0" smtClean="0"/>
              <a:t>Comments on definition?</a:t>
            </a:r>
          </a:p>
          <a:p>
            <a:pPr lvl="1"/>
            <a:r>
              <a:rPr lang="en-US" dirty="0" smtClean="0"/>
              <a:t>Should the definition include processes as well?</a:t>
            </a:r>
          </a:p>
          <a:p>
            <a:r>
              <a:rPr lang="en-US" dirty="0" smtClean="0"/>
              <a:t>Range in I/E doc: xxx </a:t>
            </a:r>
            <a:r>
              <a:rPr lang="en-US" dirty="0"/>
              <a:t>| Process (qualifier </a:t>
            </a:r>
            <a:r>
              <a:rPr lang="en-US" dirty="0" smtClean="0"/>
              <a:t>value)</a:t>
            </a:r>
          </a:p>
          <a:p>
            <a:pPr lvl="1"/>
            <a:r>
              <a:rPr lang="en-US" dirty="0" smtClean="0"/>
              <a:t>Plan for implementing this?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CA" sz="2800" dirty="0" smtClean="0">
                <a:solidFill>
                  <a:srgbClr val="21218A"/>
                </a:solidFill>
                <a:latin typeface="Museo 500"/>
              </a:rPr>
              <a:t>Has realization (attribute)</a:t>
            </a:r>
            <a:endParaRPr lang="en-CA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1013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New “Component – like” attribute to be used instead of </a:t>
            </a:r>
            <a:r>
              <a:rPr lang="en-US" dirty="0"/>
              <a:t>246093002 | Component (attribute) </a:t>
            </a:r>
            <a:r>
              <a:rPr lang="en-US" dirty="0" smtClean="0"/>
              <a:t>|</a:t>
            </a:r>
          </a:p>
          <a:p>
            <a:r>
              <a:rPr lang="en-US" dirty="0" smtClean="0"/>
              <a:t>Range in I/E doc: </a:t>
            </a:r>
            <a:r>
              <a:rPr lang="en-US" dirty="0"/>
              <a:t>123037004 | Body structure </a:t>
            </a:r>
            <a:r>
              <a:rPr lang="en-US" dirty="0" smtClean="0"/>
              <a:t>| OR 410607006 </a:t>
            </a:r>
            <a:r>
              <a:rPr lang="en-US" dirty="0"/>
              <a:t>| Organism </a:t>
            </a:r>
            <a:r>
              <a:rPr lang="en-US" dirty="0" smtClean="0"/>
              <a:t>| OR 105590001 </a:t>
            </a:r>
            <a:r>
              <a:rPr lang="en-US" dirty="0"/>
              <a:t>| Substance </a:t>
            </a:r>
            <a:r>
              <a:rPr lang="en-US" dirty="0" smtClean="0"/>
              <a:t>|123038009 </a:t>
            </a:r>
            <a:r>
              <a:rPr lang="en-US" dirty="0"/>
              <a:t>| Specimen </a:t>
            </a:r>
            <a:r>
              <a:rPr lang="en-US" dirty="0" smtClean="0"/>
              <a:t>| OR 260787004 </a:t>
            </a:r>
            <a:r>
              <a:rPr lang="en-US" dirty="0"/>
              <a:t>| Physical object </a:t>
            </a:r>
            <a:r>
              <a:rPr lang="en-US" dirty="0" smtClean="0"/>
              <a:t>| OR 373873005 </a:t>
            </a:r>
            <a:r>
              <a:rPr lang="en-US" dirty="0"/>
              <a:t>| Pharmaceutical / biologic product </a:t>
            </a:r>
            <a:r>
              <a:rPr lang="en-US" dirty="0" smtClean="0"/>
              <a:t>| OR 419891008 </a:t>
            </a:r>
            <a:r>
              <a:rPr lang="en-US" dirty="0"/>
              <a:t>| Record artifact |</a:t>
            </a:r>
            <a:endParaRPr lang="en-CA" dirty="0" smtClean="0"/>
          </a:p>
          <a:p>
            <a:r>
              <a:rPr lang="en-CA" dirty="0" smtClean="0"/>
              <a:t>Text definition in SCA Tool: </a:t>
            </a:r>
            <a:r>
              <a:rPr lang="en-US" dirty="0"/>
              <a:t>This attribute is used to specify what is in the numerator of ratios for relational property types, e.g. ratios, </a:t>
            </a:r>
            <a:r>
              <a:rPr lang="en-US" dirty="0" smtClean="0"/>
              <a:t>concentrations</a:t>
            </a:r>
          </a:p>
          <a:p>
            <a:r>
              <a:rPr lang="en-US" dirty="0" smtClean="0"/>
              <a:t>Comments on name and definition?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CA" sz="2800" dirty="0" smtClean="0">
                <a:solidFill>
                  <a:srgbClr val="21218A"/>
                </a:solidFill>
                <a:latin typeface="Museo 500"/>
              </a:rPr>
              <a:t>Constituent (attribute)</a:t>
            </a:r>
            <a:endParaRPr lang="en-CA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761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Comments needed by August 15, 2016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Timeline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74063797"/>
      </p:ext>
    </p:extLst>
  </p:cSld>
  <p:clrMapOvr>
    <a:masterClrMapping/>
  </p:clrMapOvr>
</p:sld>
</file>

<file path=ppt/theme/theme1.xml><?xml version="1.0" encoding="utf-8"?>
<a:theme xmlns:a="http://schemas.openxmlformats.org/drawingml/2006/main" name="IHTSDO PPT Template 2014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IHTSDO_PPT_Template_2014</Template>
  <TotalTime>1519</TotalTime>
  <Words>556</Words>
  <Application>Microsoft Office PowerPoint</Application>
  <PresentationFormat>On-screen Show (4:3)</PresentationFormat>
  <Paragraphs>45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Museo 300</vt:lpstr>
      <vt:lpstr>Museo 500</vt:lpstr>
      <vt:lpstr>IHTSDO PPT Template 2014</vt:lpstr>
      <vt:lpstr>Four Attributes Created for Defining Observables in the January 2017 International Release of SNOMED CT </vt:lpstr>
      <vt:lpstr>Background</vt:lpstr>
      <vt:lpstr>Attribute names and hierarchy</vt:lpstr>
      <vt:lpstr>Relative to part of (attribute)</vt:lpstr>
      <vt:lpstr>Relative to part of (attribute)</vt:lpstr>
      <vt:lpstr>Procedure informer (attribute)</vt:lpstr>
      <vt:lpstr>Has realization (attribute)</vt:lpstr>
      <vt:lpstr>Constituent (attribute)</vt:lpstr>
      <vt:lpstr>Timeline</vt:lpstr>
    </vt:vector>
  </TitlesOfParts>
  <Manager/>
  <Company>IHTSDO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Farzaneh</dc:creator>
  <cp:keywords/>
  <dc:description/>
  <cp:lastModifiedBy>Sue Santamaria</cp:lastModifiedBy>
  <cp:revision>62</cp:revision>
  <dcterms:created xsi:type="dcterms:W3CDTF">2015-09-10T18:03:02Z</dcterms:created>
  <dcterms:modified xsi:type="dcterms:W3CDTF">2016-07-26T15:44:54Z</dcterms:modified>
  <cp:category/>
</cp:coreProperties>
</file>