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6"/>
  </p:notesMasterIdLst>
  <p:sldIdLst>
    <p:sldId id="258" r:id="rId2"/>
    <p:sldId id="269" r:id="rId3"/>
    <p:sldId id="263" r:id="rId4"/>
    <p:sldId id="284" r:id="rId5"/>
    <p:sldId id="287" r:id="rId6"/>
    <p:sldId id="282" r:id="rId7"/>
    <p:sldId id="285" r:id="rId8"/>
    <p:sldId id="286" r:id="rId9"/>
    <p:sldId id="283" r:id="rId10"/>
    <p:sldId id="288" r:id="rId11"/>
    <p:sldId id="289" r:id="rId12"/>
    <p:sldId id="290" r:id="rId13"/>
    <p:sldId id="291" r:id="rId14"/>
    <p:sldId id="292" r:id="rId1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anne Santamaria" initials="SS" lastIdx="6" clrIdx="0">
    <p:extLst>
      <p:ext uri="{19B8F6BF-5375-455C-9EA6-DF929625EA0E}">
        <p15:presenceInfo xmlns:p15="http://schemas.microsoft.com/office/powerpoint/2012/main" userId="fcedf19cd02574d1" providerId="Windows Live"/>
      </p:ext>
    </p:extLst>
  </p:cmAuthor>
  <p:cmAuthor id="2" name="danka74" initials="d" lastIdx="5" clrIdx="1">
    <p:extLst>
      <p:ext uri="{19B8F6BF-5375-455C-9EA6-DF929625EA0E}">
        <p15:presenceInfo xmlns:p15="http://schemas.microsoft.com/office/powerpoint/2012/main" userId="danka74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0644" autoAdjust="0"/>
  </p:normalViewPr>
  <p:slideViewPr>
    <p:cSldViewPr snapToGrid="0" snapToObjects="1">
      <p:cViewPr varScale="1">
        <p:scale>
          <a:sx n="116" d="100"/>
          <a:sy n="116" d="100"/>
        </p:scale>
        <p:origin x="172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ihtsdotools.org/browse/LOINC-28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jira.ihtsdotools.org/browse/LOINC-195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ihtsdotools.org/browse/LOINC-28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jira.ihtsdotools.org/browse/LOINC-195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ihtsdotools.org/browse/LOINC-160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jira.ihtsdotools.org/browse/LOINC-173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ihtsdotools.org/browse/LOINC-28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jira.ihtsdotools.org/browse/LOINC-195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80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would like to see more details on the tests performed</a:t>
            </a:r>
            <a:r>
              <a:rPr lang="en-US" baseline="0" dirty="0" smtClean="0"/>
              <a:t> here. </a:t>
            </a:r>
            <a:r>
              <a:rPr lang="en-US" baseline="0" smtClean="0"/>
              <a:t>Seeing the results would help us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107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LOINC-28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LOINC-195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33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LOINC-28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LOINC-195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382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33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LOINC-160</a:t>
            </a:r>
            <a:r>
              <a:rPr lang="en-US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LOINC-173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84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LOINC-28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LOINC-195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10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41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60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75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ihtsdotools.org/browse/LOINC-2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ira.ihtsdotools.org/browse/LOINC-19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ihtsdotools.org/browse/LOINC-16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ira.ihtsdotools.org/browse/LOINC-17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ihtsdotools.org/browse/LOINC-152" TargetMode="External"/><Relationship Id="rId7" Type="http://schemas.openxmlformats.org/officeDocument/2006/relationships/hyperlink" Target="https://jira.ihtsdotools.org/browse/LOINC-187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ihtsdotools.org/browse/LOINC-155" TargetMode="External"/><Relationship Id="rId5" Type="http://schemas.openxmlformats.org/officeDocument/2006/relationships/hyperlink" Target="https://jira.ihtsdotools.org/browse/LOINC-149" TargetMode="External"/><Relationship Id="rId4" Type="http://schemas.openxmlformats.org/officeDocument/2006/relationships/hyperlink" Target="https://jira.ihtsdotools.org/browse/LOINC-1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07873"/>
            <a:ext cx="7772400" cy="1470024"/>
          </a:xfrm>
        </p:spPr>
        <p:txBody>
          <a:bodyPr/>
          <a:lstStyle/>
          <a:p>
            <a:r>
              <a:rPr lang="en-CA" dirty="0" smtClean="0"/>
              <a:t>Review of Feedback from Melissa Mary (</a:t>
            </a:r>
            <a:r>
              <a:rPr lang="en-CA" dirty="0" err="1" smtClean="0"/>
              <a:t>bioMerieux</a:t>
            </a:r>
            <a:r>
              <a:rPr lang="en-CA" dirty="0" smtClean="0"/>
              <a:t>) on LOINC – SNOMED CT Cooperation Project phase 3 Alpha release</a:t>
            </a:r>
            <a:r>
              <a:rPr lang="en-CA" dirty="0" smtClean="0"/>
              <a:t/>
            </a:r>
            <a:br>
              <a:rPr lang="en-CA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93110"/>
            <a:ext cx="6400799" cy="1469528"/>
          </a:xfrm>
        </p:spPr>
        <p:txBody>
          <a:bodyPr/>
          <a:lstStyle/>
          <a:p>
            <a:r>
              <a:rPr lang="en-US" dirty="0" smtClean="0"/>
              <a:t>Discussion for the Observables Project Group </a:t>
            </a:r>
          </a:p>
          <a:p>
            <a:r>
              <a:rPr lang="en-US" dirty="0" smtClean="0"/>
              <a:t>July 25,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marL="129541" indent="0">
              <a:buNone/>
            </a:pPr>
            <a:endParaRPr lang="en-US" kern="12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590788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equivalent LOINC Terms: 6 inconsistent/unclear Terms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894" y="2690704"/>
            <a:ext cx="7191375" cy="695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894" y="3814762"/>
            <a:ext cx="7096125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71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6 equivalencies seem to be duplicates at first but are actually unclear Terms within LOINC that can be clarified and improved</a:t>
            </a:r>
          </a:p>
          <a:p>
            <a:pPr lvl="1"/>
            <a:r>
              <a:rPr lang="en-US" dirty="0" smtClean="0"/>
              <a:t>Have been confirmed by RII or are being considered by RII</a:t>
            </a:r>
          </a:p>
          <a:p>
            <a:pPr lvl="1"/>
            <a:r>
              <a:rPr lang="en-US" dirty="0" smtClean="0"/>
              <a:t>RII plan to improve existing Parts and Terms</a:t>
            </a:r>
          </a:p>
          <a:p>
            <a:r>
              <a:rPr lang="en-US" i="1" dirty="0" smtClean="0"/>
              <a:t>Action: </a:t>
            </a:r>
          </a:p>
          <a:p>
            <a:pPr lvl="1"/>
            <a:r>
              <a:rPr lang="en-US" i="1" dirty="0" smtClean="0"/>
              <a:t>Update maps for </a:t>
            </a:r>
            <a:r>
              <a:rPr lang="en-US" i="1" dirty="0" smtClean="0"/>
              <a:t>Parts and Terms in project files after the corrections are made in LOINC </a:t>
            </a:r>
            <a:r>
              <a:rPr lang="en-US" sz="1000" i="1" dirty="0" smtClean="0"/>
              <a:t>(JIRA tickets: </a:t>
            </a:r>
            <a:r>
              <a:rPr lang="en-US" sz="1000" dirty="0"/>
              <a:t>LOINC-159, LOINC-117, </a:t>
            </a:r>
            <a:r>
              <a:rPr lang="en-US" sz="1000" dirty="0" smtClean="0"/>
              <a:t>LOINC-157)</a:t>
            </a:r>
            <a:endParaRPr lang="en-US" sz="1000" dirty="0"/>
          </a:p>
          <a:p>
            <a:pPr lvl="1"/>
            <a:r>
              <a:rPr lang="en-US" i="1" dirty="0" smtClean="0">
                <a:solidFill>
                  <a:srgbClr val="0055B0"/>
                </a:solidFill>
                <a:latin typeface="+mn-lt"/>
              </a:rPr>
              <a:t>Update documentation to reference these issues until the time they are corrected in LOINC</a:t>
            </a:r>
            <a:endParaRPr lang="en-US" kern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590788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equivalent LOINC Terms: 6 inconsistent/unclear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553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Classification deemed consistent </a:t>
            </a:r>
            <a:r>
              <a:rPr lang="en-US" dirty="0" smtClean="0"/>
              <a:t>overall, with 3 potential errors identified</a:t>
            </a:r>
          </a:p>
          <a:p>
            <a:r>
              <a:rPr lang="en-US" dirty="0" smtClean="0"/>
              <a:t>Analyzed two main types of inference:</a:t>
            </a:r>
          </a:p>
          <a:p>
            <a:pPr lvl="1"/>
            <a:r>
              <a:rPr lang="en-US" dirty="0" smtClean="0"/>
              <a:t>1. </a:t>
            </a:r>
            <a:r>
              <a:rPr lang="en-US" dirty="0" err="1" smtClean="0"/>
              <a:t>surDefinition</a:t>
            </a:r>
            <a:endParaRPr lang="en-US" dirty="0" smtClean="0"/>
          </a:p>
          <a:p>
            <a:pPr lvl="2"/>
            <a:r>
              <a:rPr lang="en-US" dirty="0" smtClean="0"/>
              <a:t>Example: increment of test definition of addition of information Challenge, Method, etc.</a:t>
            </a:r>
          </a:p>
          <a:p>
            <a:pPr lvl="2"/>
            <a:r>
              <a:rPr lang="en-US" dirty="0" smtClean="0"/>
              <a:t>Discussed in previous analysis: </a:t>
            </a:r>
          </a:p>
          <a:p>
            <a:pPr lvl="3"/>
            <a:r>
              <a:rPr lang="en-US" dirty="0" smtClean="0"/>
              <a:t>RII confirmed that these inferences are correct</a:t>
            </a:r>
          </a:p>
          <a:p>
            <a:pPr lvl="3"/>
            <a:r>
              <a:rPr lang="en-US" dirty="0" smtClean="0"/>
              <a:t>Action: Update documentation to point this out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681404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</a:t>
            </a:r>
            <a:r>
              <a:rPr lang="en-CA" dirty="0" err="1" smtClean="0"/>
              <a:t>subClassOf</a:t>
            </a:r>
            <a:r>
              <a:rPr lang="en-CA" dirty="0" smtClean="0"/>
              <a:t> inference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802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Analyzed two main types of inference:</a:t>
            </a:r>
          </a:p>
          <a:p>
            <a:pPr lvl="1"/>
            <a:r>
              <a:rPr lang="en-US" dirty="0" smtClean="0"/>
              <a:t>2. </a:t>
            </a:r>
            <a:r>
              <a:rPr lang="en-US" dirty="0" err="1" smtClean="0"/>
              <a:t>subClassOf</a:t>
            </a:r>
            <a:r>
              <a:rPr lang="en-US" dirty="0" smtClean="0"/>
              <a:t> errors:</a:t>
            </a:r>
          </a:p>
          <a:p>
            <a:pPr lvl="2"/>
            <a:r>
              <a:rPr lang="en-US" dirty="0" smtClean="0"/>
              <a:t>Property hierarchy, e.g. log#/volume is descendant of #/volume</a:t>
            </a:r>
          </a:p>
          <a:p>
            <a:pPr lvl="2"/>
            <a:r>
              <a:rPr lang="en-US" dirty="0" smtClean="0"/>
              <a:t>Component hierarchy, see example below</a:t>
            </a:r>
          </a:p>
          <a:p>
            <a:pPr lvl="2"/>
            <a:r>
              <a:rPr lang="en-US" dirty="0" smtClean="0"/>
              <a:t>Action: create JIRA tickets to track issues, discuss with relevant groups (e.g., sent to Ed. Adv. Group)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681404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</a:t>
            </a:r>
            <a:r>
              <a:rPr lang="en-CA" dirty="0" err="1" smtClean="0"/>
              <a:t>subClassOf</a:t>
            </a:r>
            <a:r>
              <a:rPr lang="en-CA" dirty="0" smtClean="0"/>
              <a:t> inference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83" y="4394398"/>
            <a:ext cx="7534275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400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were Antibacterial antibody Terms included?</a:t>
            </a:r>
          </a:p>
          <a:p>
            <a:r>
              <a:rPr lang="en-US" dirty="0" smtClean="0"/>
              <a:t>Why were results of query with SNOMED less than with LOINC?</a:t>
            </a:r>
          </a:p>
          <a:p>
            <a:r>
              <a:rPr lang="en-US" dirty="0" smtClean="0"/>
              <a:t>What was the query set for LOINC (all of LOINC or just alpha release set)?</a:t>
            </a:r>
          </a:p>
          <a:p>
            <a:r>
              <a:rPr lang="en-US" dirty="0" smtClean="0"/>
              <a:t>Can we see the results of the query?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73740"/>
            <a:ext cx="7335795" cy="507995"/>
          </a:xfrm>
        </p:spPr>
        <p:txBody>
          <a:bodyPr/>
          <a:lstStyle/>
          <a:p>
            <a:r>
              <a:rPr lang="en-CA" dirty="0" smtClean="0"/>
              <a:t>Improvement of tests query </a:t>
            </a:r>
            <a:br>
              <a:rPr lang="en-CA" dirty="0" smtClean="0"/>
            </a:br>
            <a:r>
              <a:rPr lang="en-CA" dirty="0" smtClean="0"/>
              <a:t>using SNOMED CT ontology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760" y="3829050"/>
            <a:ext cx="61722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72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Melissa Mary submitted analysis of </a:t>
            </a:r>
            <a:r>
              <a:rPr lang="en-CA" dirty="0"/>
              <a:t>LOINC – SNOMED CT Cooperation Project phase 3 Alpha release </a:t>
            </a:r>
            <a:r>
              <a:rPr lang="en-CA" dirty="0" smtClean="0"/>
              <a:t>as feedback to IHSDO on 10 June</a:t>
            </a:r>
          </a:p>
          <a:p>
            <a:r>
              <a:rPr lang="en-CA" dirty="0"/>
              <a:t>Melissa Mary presented analysis of LOINC – SNOMED CT Cooperation Project phase 3 Alpha release to the Observables PG on 26 June, </a:t>
            </a:r>
            <a:r>
              <a:rPr lang="en-CA" dirty="0" smtClean="0"/>
              <a:t>2016</a:t>
            </a:r>
          </a:p>
          <a:p>
            <a:pPr lvl="1"/>
            <a:r>
              <a:rPr lang="en-CA" dirty="0" smtClean="0"/>
              <a:t>Focus on LOINC Term classification with SNOMED CT and suitability for query and/or aggregation</a:t>
            </a:r>
          </a:p>
          <a:p>
            <a:pPr lvl="1"/>
            <a:r>
              <a:rPr lang="en-CA" dirty="0" smtClean="0"/>
              <a:t>Analysis of previous project alpha releases focused on LOINC Part mapping to SNOMED CT concepts and attributes</a:t>
            </a:r>
            <a:endParaRPr lang="en-CA" dirty="0"/>
          </a:p>
          <a:p>
            <a:r>
              <a:rPr lang="en-CA" dirty="0" smtClean="0"/>
              <a:t>FAS and SSA to comment on analysis in this presentation</a:t>
            </a:r>
            <a:r>
              <a:rPr lang="en-CA" dirty="0"/>
              <a:t/>
            </a:r>
            <a:br>
              <a:rPr lang="en-CA" dirty="0"/>
            </a:br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623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46 LOINC Terms classified as equivalent</a:t>
            </a:r>
          </a:p>
          <a:p>
            <a:pPr lvl="1"/>
            <a:r>
              <a:rPr lang="en-US" dirty="0" smtClean="0"/>
              <a:t>14 result of 1 </a:t>
            </a:r>
            <a:r>
              <a:rPr lang="en-US" dirty="0" err="1" smtClean="0"/>
              <a:t>mismapping</a:t>
            </a:r>
            <a:r>
              <a:rPr lang="en-US" dirty="0" smtClean="0"/>
              <a:t> in original base file (LOINC Part to SNOMED CT concept map error)</a:t>
            </a:r>
          </a:p>
          <a:p>
            <a:pPr lvl="1"/>
            <a:r>
              <a:rPr lang="en-US" dirty="0" smtClean="0"/>
              <a:t>6 result of having similar bacteria identification LOINC Terms mapped similarly and designated fully defined</a:t>
            </a:r>
          </a:p>
          <a:p>
            <a:pPr lvl="1"/>
            <a:r>
              <a:rPr lang="en-US" dirty="0" smtClean="0"/>
              <a:t>20 result from duplication within LOINC</a:t>
            </a:r>
          </a:p>
          <a:p>
            <a:pPr lvl="1"/>
            <a:r>
              <a:rPr lang="en-US" dirty="0" smtClean="0"/>
              <a:t>6 result from inconsistent/unclear LOINC Terms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590788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</a:t>
            </a:r>
            <a:br>
              <a:rPr lang="en-CA" dirty="0" smtClean="0"/>
            </a:br>
            <a:r>
              <a:rPr lang="en-CA" dirty="0" smtClean="0"/>
              <a:t>equivalent LOINC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</a:p>
          <a:p>
            <a:pPr marL="129541" indent="0">
              <a:buNone/>
            </a:pPr>
            <a:endParaRPr lang="en-US" kern="12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590788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equivalent LOINC Terms: 14 Amphetamine Terms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90" y="2612247"/>
            <a:ext cx="7970419" cy="77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96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14 equivalencies a result of 1 </a:t>
            </a:r>
            <a:r>
              <a:rPr lang="en-US" dirty="0" err="1" smtClean="0"/>
              <a:t>mismapping</a:t>
            </a:r>
            <a:r>
              <a:rPr lang="en-US" dirty="0" smtClean="0"/>
              <a:t> in original base file (LOINC Part to SNOMED CT concept map error)</a:t>
            </a:r>
          </a:p>
          <a:p>
            <a:pPr lvl="1"/>
            <a:r>
              <a:rPr lang="en-US" dirty="0" smtClean="0"/>
              <a:t>Previous </a:t>
            </a:r>
            <a:r>
              <a:rPr lang="en-US" dirty="0"/>
              <a:t>solution </a:t>
            </a:r>
            <a:r>
              <a:rPr lang="en-US" dirty="0" smtClean="0"/>
              <a:t>determined with input from RII and Substance Team: </a:t>
            </a:r>
          </a:p>
          <a:p>
            <a:pPr lvl="2"/>
            <a:r>
              <a:rPr lang="en-US" dirty="0" smtClean="0"/>
              <a:t>LP </a:t>
            </a:r>
            <a:r>
              <a:rPr lang="en-US" dirty="0"/>
              <a:t>COMPONENT Amphetamine mapped to </a:t>
            </a:r>
            <a:r>
              <a:rPr lang="fr-FR" dirty="0"/>
              <a:t>703842006 | </a:t>
            </a:r>
            <a:r>
              <a:rPr lang="fr-FR" dirty="0" smtClean="0"/>
              <a:t>1-phenylpropan-2-amine </a:t>
            </a:r>
            <a:r>
              <a:rPr lang="fr-FR" dirty="0"/>
              <a:t>(substance) and </a:t>
            </a:r>
            <a:endParaRPr lang="fr-FR" dirty="0" smtClean="0"/>
          </a:p>
          <a:p>
            <a:pPr lvl="2"/>
            <a:r>
              <a:rPr lang="fr-FR" dirty="0" smtClean="0"/>
              <a:t>LP </a:t>
            </a:r>
            <a:r>
              <a:rPr lang="fr-FR" dirty="0" err="1"/>
              <a:t>mapped</a:t>
            </a:r>
            <a:r>
              <a:rPr lang="fr-FR" dirty="0"/>
              <a:t> to </a:t>
            </a:r>
            <a:r>
              <a:rPr lang="fr-FR" dirty="0" smtClean="0"/>
              <a:t>703841004 </a:t>
            </a:r>
            <a:r>
              <a:rPr lang="fr-FR" dirty="0"/>
              <a:t>| </a:t>
            </a:r>
            <a:r>
              <a:rPr lang="fr-FR" dirty="0" err="1"/>
              <a:t>Substituted</a:t>
            </a:r>
            <a:r>
              <a:rPr lang="fr-FR" dirty="0"/>
              <a:t> </a:t>
            </a:r>
            <a:r>
              <a:rPr lang="fr-FR" dirty="0" err="1"/>
              <a:t>amphetamine</a:t>
            </a:r>
            <a:r>
              <a:rPr lang="fr-FR" dirty="0"/>
              <a:t> (substance)</a:t>
            </a:r>
            <a:endParaRPr lang="en-US" dirty="0"/>
          </a:p>
          <a:p>
            <a:pPr lvl="1"/>
            <a:r>
              <a:rPr lang="en-US" dirty="0" smtClean="0"/>
              <a:t>Came up during internal review again prior to release and map was changed so both LPs map to </a:t>
            </a:r>
            <a:r>
              <a:rPr lang="fr-FR" dirty="0"/>
              <a:t>703842006 | </a:t>
            </a:r>
            <a:r>
              <a:rPr lang="fr-FR" dirty="0" smtClean="0"/>
              <a:t>1-phenylpropan-2-amine </a:t>
            </a:r>
            <a:r>
              <a:rPr lang="fr-FR" dirty="0"/>
              <a:t>(</a:t>
            </a:r>
            <a:r>
              <a:rPr lang="fr-FR" dirty="0" smtClean="0"/>
              <a:t>substance</a:t>
            </a:r>
            <a:r>
              <a:rPr lang="fr-FR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JIRA ticket to clarify with RII – not sure of status.</a:t>
            </a:r>
          </a:p>
          <a:p>
            <a:r>
              <a:rPr lang="en-US" i="1" dirty="0" smtClean="0"/>
              <a:t>Action: Clarify with RII and remap as appropriate so equivalencies do not occur </a:t>
            </a:r>
            <a:r>
              <a:rPr lang="en-US" sz="1400" i="1" dirty="0" smtClean="0"/>
              <a:t>(JIRA tickets: </a:t>
            </a:r>
            <a:r>
              <a:rPr lang="en-US" sz="1400" kern="1200" dirty="0">
                <a:solidFill>
                  <a:schemeClr val="tx1"/>
                </a:solidFill>
                <a:hlinkClick r:id="rId3"/>
              </a:rPr>
              <a:t>LOINC-28</a:t>
            </a:r>
            <a:r>
              <a:rPr lang="en-US" sz="1400" kern="1200" dirty="0">
                <a:solidFill>
                  <a:schemeClr val="tx1"/>
                </a:solidFill>
              </a:rPr>
              <a:t> and </a:t>
            </a:r>
            <a:r>
              <a:rPr lang="en-US" sz="1400" u="sng" kern="1200" dirty="0" smtClean="0">
                <a:solidFill>
                  <a:schemeClr val="tx1"/>
                </a:solidFill>
                <a:hlinkClick r:id="rId4"/>
              </a:rPr>
              <a:t>LOINC-195</a:t>
            </a:r>
            <a:r>
              <a:rPr lang="en-US" sz="1400" i="1" dirty="0"/>
              <a:t>)</a:t>
            </a:r>
            <a:endParaRPr lang="en-US" kern="12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590788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equivalent LOINC Terms: 14 Amphetamine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62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endParaRPr lang="en-US" kern="12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590788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equivalent LOINC Terms: 6 bacteria identification Terms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081" y="2882341"/>
            <a:ext cx="7143750" cy="714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181" y="3768697"/>
            <a:ext cx="7067550" cy="704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506" y="4610775"/>
            <a:ext cx="7172325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524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6 equivalencies a result of similar Terms being mapped the same and marked fully defined</a:t>
            </a:r>
          </a:p>
          <a:p>
            <a:pPr lvl="1"/>
            <a:r>
              <a:rPr lang="en-US" dirty="0" smtClean="0"/>
              <a:t>Previous </a:t>
            </a:r>
            <a:r>
              <a:rPr lang="en-US" dirty="0" smtClean="0"/>
              <a:t>solution (2014-2015) determined with IHTSDO internal team that these should be equivalent</a:t>
            </a:r>
          </a:p>
          <a:p>
            <a:pPr lvl="1"/>
            <a:r>
              <a:rPr lang="en-US" dirty="0" smtClean="0"/>
              <a:t>Discussion in April 2016 Business Meeting that these should be mapped with different techniques such as </a:t>
            </a:r>
            <a:r>
              <a:rPr lang="en-US" dirty="0" err="1" smtClean="0"/>
              <a:t>biotyping</a:t>
            </a:r>
            <a:r>
              <a:rPr lang="en-US" dirty="0" smtClean="0"/>
              <a:t> </a:t>
            </a:r>
            <a:r>
              <a:rPr lang="en-US" dirty="0"/>
              <a:t>(264788002), serotyping ( 258075003), phage typing (to be created)</a:t>
            </a:r>
            <a:endParaRPr lang="en-US" dirty="0" smtClean="0"/>
          </a:p>
          <a:p>
            <a:pPr indent="-342900" defTabSz="457200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en-US" i="1" dirty="0" smtClean="0"/>
              <a:t>Action: Create new typing technique concept and remap these Terms using the technique concepts so equivalencies do not occur </a:t>
            </a:r>
            <a:r>
              <a:rPr lang="en-US" sz="1400" i="1" dirty="0" smtClean="0"/>
              <a:t>(JIRA tickets: </a:t>
            </a:r>
            <a:r>
              <a:rPr lang="en-US" sz="1400" u="sng" kern="1200" dirty="0">
                <a:solidFill>
                  <a:schemeClr val="tx1"/>
                </a:solidFill>
                <a:hlinkClick r:id="rId3"/>
              </a:rPr>
              <a:t>LOINC-160</a:t>
            </a:r>
            <a:r>
              <a:rPr lang="en-US" sz="1400" u="sng" kern="1200" dirty="0">
                <a:solidFill>
                  <a:schemeClr val="tx1"/>
                </a:solidFill>
              </a:rPr>
              <a:t>, </a:t>
            </a:r>
            <a:r>
              <a:rPr lang="en-US" sz="1400" u="sng" kern="1200" dirty="0" smtClean="0">
                <a:solidFill>
                  <a:schemeClr val="tx1"/>
                </a:solidFill>
                <a:hlinkClick r:id="rId4"/>
              </a:rPr>
              <a:t>LOINC-173</a:t>
            </a:r>
            <a:r>
              <a:rPr lang="en-US" sz="1400" u="sng" kern="1200" dirty="0" smtClean="0">
                <a:solidFill>
                  <a:schemeClr val="tx1"/>
                </a:solidFill>
              </a:rPr>
              <a:t>, etc.)</a:t>
            </a:r>
            <a:endParaRPr lang="en-US" sz="1400" kern="12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593939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equivalent LOINC Terms</a:t>
            </a:r>
            <a:r>
              <a:rPr lang="en-CA" dirty="0"/>
              <a:t>: 6 </a:t>
            </a:r>
            <a:r>
              <a:rPr lang="en-CA" dirty="0" smtClean="0"/>
              <a:t>bacteria </a:t>
            </a:r>
            <a:r>
              <a:rPr lang="en-CA" dirty="0"/>
              <a:t>identification </a:t>
            </a:r>
            <a:r>
              <a:rPr lang="en-CA" dirty="0" smtClean="0"/>
              <a:t>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03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marL="129541" indent="0">
              <a:buNone/>
            </a:pPr>
            <a:endParaRPr lang="en-US" kern="12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590788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equivalent LOINC Terms: 20 duplicate Terms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87" y="2196606"/>
            <a:ext cx="7019925" cy="676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037" y="3180746"/>
            <a:ext cx="6981825" cy="4476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887" y="3981946"/>
            <a:ext cx="7000875" cy="657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937" y="4992696"/>
            <a:ext cx="71913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781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20 equivalencies are a result of duplication within LOINC</a:t>
            </a:r>
          </a:p>
          <a:p>
            <a:pPr lvl="1"/>
            <a:r>
              <a:rPr lang="en-US" dirty="0" smtClean="0"/>
              <a:t>Have been confirmed by RII or are being considered by RII</a:t>
            </a:r>
          </a:p>
          <a:p>
            <a:pPr lvl="1"/>
            <a:r>
              <a:rPr lang="en-US" dirty="0" smtClean="0"/>
              <a:t>RII plan to deprecate most of the duplicate Parts and Terms</a:t>
            </a:r>
          </a:p>
          <a:p>
            <a:pPr lvl="1"/>
            <a:r>
              <a:rPr lang="en-US" dirty="0" smtClean="0"/>
              <a:t>For the “unadjusted” Terms, RII has already marked them as discouraged and mapped them to the generic term</a:t>
            </a:r>
          </a:p>
          <a:p>
            <a:r>
              <a:rPr lang="en-US" i="1" dirty="0" smtClean="0"/>
              <a:t>Action: </a:t>
            </a:r>
          </a:p>
          <a:p>
            <a:pPr lvl="1"/>
            <a:r>
              <a:rPr lang="en-US" i="1" dirty="0" smtClean="0"/>
              <a:t>Remove duplicate </a:t>
            </a:r>
            <a:r>
              <a:rPr lang="en-US" i="1" dirty="0" smtClean="0"/>
              <a:t>Parts and Terms from project files after they are removed from LOINC </a:t>
            </a:r>
            <a:r>
              <a:rPr lang="en-US" sz="1000" i="1" dirty="0" smtClean="0"/>
              <a:t>(JIRA tickets: </a:t>
            </a:r>
            <a:r>
              <a:rPr lang="en-US" sz="1000" dirty="0" smtClean="0">
                <a:hlinkClick r:id="rId3"/>
              </a:rPr>
              <a:t>LOINC-152</a:t>
            </a:r>
            <a:r>
              <a:rPr lang="en-US" sz="1000" kern="1200" dirty="0" smtClean="0"/>
              <a:t>, </a:t>
            </a:r>
            <a:r>
              <a:rPr lang="en-US" sz="1000" u="sng" dirty="0" smtClean="0">
                <a:hlinkClick r:id="rId4"/>
              </a:rPr>
              <a:t>LOINC-158</a:t>
            </a:r>
            <a:r>
              <a:rPr lang="en-US" sz="1000" u="sng" dirty="0" smtClean="0"/>
              <a:t>, </a:t>
            </a:r>
            <a:r>
              <a:rPr lang="en-US" sz="1000" dirty="0" smtClean="0">
                <a:hlinkClick r:id="rId5"/>
              </a:rPr>
              <a:t>LOINC-149</a:t>
            </a:r>
            <a:r>
              <a:rPr lang="en-US" sz="1000" dirty="0" smtClean="0"/>
              <a:t>, </a:t>
            </a:r>
            <a:r>
              <a:rPr lang="en-US" sz="1000" dirty="0" smtClean="0">
                <a:hlinkClick r:id="rId6"/>
              </a:rPr>
              <a:t>LOINC-155</a:t>
            </a:r>
            <a:r>
              <a:rPr lang="en-US" sz="1000" dirty="0" smtClean="0"/>
              <a:t>)</a:t>
            </a:r>
            <a:endParaRPr lang="en-US" sz="1000" dirty="0"/>
          </a:p>
          <a:p>
            <a:pPr lvl="1"/>
            <a:r>
              <a:rPr lang="en-US" i="1" dirty="0" smtClean="0">
                <a:latin typeface="+mn-lt"/>
              </a:rPr>
              <a:t>Update documentation to include these duplicates until the time they are removed from LOINC</a:t>
            </a:r>
          </a:p>
          <a:p>
            <a:pPr lvl="1"/>
            <a:r>
              <a:rPr lang="en-US" i="1" dirty="0" smtClean="0">
                <a:latin typeface="+mn-lt"/>
              </a:rPr>
              <a:t>Update documentation to explain the status of the “unadjusted” Terms </a:t>
            </a:r>
            <a:r>
              <a:rPr lang="en-US" sz="1000" i="1" dirty="0" smtClean="0">
                <a:latin typeface="+mn-lt"/>
              </a:rPr>
              <a:t>(JIRA ticket: </a:t>
            </a:r>
            <a:r>
              <a:rPr lang="en-US" sz="1000" dirty="0" smtClean="0">
                <a:hlinkClick r:id="rId7"/>
              </a:rPr>
              <a:t>LOINC-187</a:t>
            </a:r>
            <a:r>
              <a:rPr lang="en-US" sz="1000" kern="1200" dirty="0">
                <a:latin typeface="+mn-lt"/>
              </a:rPr>
              <a:t>)</a:t>
            </a:r>
            <a:endParaRPr lang="en-US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345" y="590788"/>
            <a:ext cx="7335795" cy="507995"/>
          </a:xfrm>
        </p:spPr>
        <p:txBody>
          <a:bodyPr/>
          <a:lstStyle/>
          <a:p>
            <a:r>
              <a:rPr lang="en-CA" dirty="0" smtClean="0"/>
              <a:t>Classification metrics – equivalent LOINC Terms: 20 duplicate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955141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</Template>
  <TotalTime>1766</TotalTime>
  <Words>825</Words>
  <Application>Microsoft Office PowerPoint</Application>
  <PresentationFormat>On-screen Show (4:3)</PresentationFormat>
  <Paragraphs>77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Museo 300</vt:lpstr>
      <vt:lpstr>Museo 500</vt:lpstr>
      <vt:lpstr>IHTSDO PPT Template 2014</vt:lpstr>
      <vt:lpstr>Review of Feedback from Melissa Mary (bioMerieux) on LOINC – SNOMED CT Cooperation Project phase 3 Alpha release </vt:lpstr>
      <vt:lpstr>Background</vt:lpstr>
      <vt:lpstr>Classification metrics –  equivalent LOINC Terms</vt:lpstr>
      <vt:lpstr>Classification metrics – equivalent LOINC Terms: 14 Amphetamine Terms</vt:lpstr>
      <vt:lpstr>Classification metrics – equivalent LOINC Terms: 14 Amphetamine Terms</vt:lpstr>
      <vt:lpstr>Classification metrics – equivalent LOINC Terms: 6 bacteria identification Terms</vt:lpstr>
      <vt:lpstr>Classification metrics – equivalent LOINC Terms: 6 bacteria identification Terms</vt:lpstr>
      <vt:lpstr>Classification metrics – equivalent LOINC Terms: 20 duplicate Terms</vt:lpstr>
      <vt:lpstr>Classification metrics – equivalent LOINC Terms: 20 duplicate Terms</vt:lpstr>
      <vt:lpstr>Classification metrics – equivalent LOINC Terms: 6 inconsistent/unclear Terms</vt:lpstr>
      <vt:lpstr>Classification metrics – equivalent LOINC Terms: 6 inconsistent/unclear Terms</vt:lpstr>
      <vt:lpstr>Classification metrics – subClassOf inference</vt:lpstr>
      <vt:lpstr>Classification metrics – subClassOf inference</vt:lpstr>
      <vt:lpstr>Improvement of tests query  using SNOMED CT ontology</vt:lpstr>
    </vt:vector>
  </TitlesOfParts>
  <Manager/>
  <Company>IHTSDO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Farzaneh</dc:creator>
  <cp:keywords/>
  <dc:description/>
  <cp:lastModifiedBy>Sue Santamaria</cp:lastModifiedBy>
  <cp:revision>75</cp:revision>
  <dcterms:created xsi:type="dcterms:W3CDTF">2015-09-10T18:03:02Z</dcterms:created>
  <dcterms:modified xsi:type="dcterms:W3CDTF">2016-07-25T19:55:31Z</dcterms:modified>
  <cp:category/>
</cp:coreProperties>
</file>