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64" r:id="rId2"/>
    <p:sldId id="300" r:id="rId3"/>
    <p:sldId id="303" r:id="rId4"/>
    <p:sldId id="304" r:id="rId5"/>
    <p:sldId id="301" r:id="rId6"/>
    <p:sldId id="302" r:id="rId7"/>
    <p:sldId id="307" r:id="rId8"/>
    <p:sldId id="305" r:id="rId9"/>
    <p:sldId id="260" r:id="rId10"/>
    <p:sldId id="261" r:id="rId11"/>
    <p:sldId id="313" r:id="rId12"/>
    <p:sldId id="314" r:id="rId13"/>
    <p:sldId id="263" r:id="rId14"/>
    <p:sldId id="296" r:id="rId15"/>
    <p:sldId id="297" r:id="rId16"/>
    <p:sldId id="306" r:id="rId17"/>
    <p:sldId id="308" r:id="rId18"/>
    <p:sldId id="309" r:id="rId19"/>
    <p:sldId id="310" r:id="rId20"/>
    <p:sldId id="311" r:id="rId21"/>
    <p:sldId id="31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D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58"/>
    <p:restoredTop sz="96727"/>
  </p:normalViewPr>
  <p:slideViewPr>
    <p:cSldViewPr snapToGrid="0" snapToObjects="1" showGuides="1">
      <p:cViewPr varScale="1">
        <p:scale>
          <a:sx n="111" d="100"/>
          <a:sy n="111" d="100"/>
        </p:scale>
        <p:origin x="560" y="192"/>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12/4/24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2511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58" name="Shape 15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060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97" name="Shape 9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6574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1" name="Shape 81"/>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8344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58396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39" name="Shape 13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192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dirty="0"/>
          </a:p>
        </p:txBody>
      </p:sp>
      <p:sp>
        <p:nvSpPr>
          <p:cNvPr id="166" name="Shape 16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42063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67943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latin typeface="Arial"/>
                <a:ea typeface="Arial"/>
                <a:cs typeface="Arial"/>
                <a:sym typeface="Arial"/>
              </a:rPr>
              <a:pPr algn="r">
                <a:buClr>
                  <a:srgbClr val="888888"/>
                </a:buClr>
                <a:buSzPct val="25000"/>
              </a:pPr>
              <a:t>‹#›</a:t>
            </a:fld>
            <a:endParaRPr lang="en-US" sz="1100">
              <a:solidFill>
                <a:srgbClr val="888888"/>
              </a:solidFill>
              <a:latin typeface="Arial"/>
              <a:ea typeface="Arial"/>
              <a:cs typeface="Arial"/>
              <a:sym typeface="Arial"/>
            </a:endParaRPr>
          </a:p>
        </p:txBody>
      </p:sp>
      <p:sp>
        <p:nvSpPr>
          <p:cNvPr id="22" name="Shape 22"/>
          <p:cNvSpPr txBox="1">
            <a:spLocks noGrp="1"/>
          </p:cNvSpPr>
          <p:nvPr>
            <p:ph type="body" idx="1"/>
          </p:nvPr>
        </p:nvSpPr>
        <p:spPr>
          <a:xfrm>
            <a:off x="609600" y="1452309"/>
            <a:ext cx="109728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3" name="Shape 23"/>
          <p:cNvSpPr txBox="1">
            <a:spLocks noGrp="1"/>
          </p:cNvSpPr>
          <p:nvPr>
            <p:ph type="title"/>
          </p:nvPr>
        </p:nvSpPr>
        <p:spPr>
          <a:xfrm>
            <a:off x="609600" y="714357"/>
            <a:ext cx="8789389"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4" name="Shape 24"/>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Tree>
    <p:extLst>
      <p:ext uri="{BB962C8B-B14F-4D97-AF65-F5344CB8AC3E}">
        <p14:creationId xmlns:p14="http://schemas.microsoft.com/office/powerpoint/2010/main" val="1513850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6">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8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4894" y="0"/>
            <a:ext cx="12192000" cy="6858000"/>
          </a:xfrm>
          <a:prstGeom prst="rect">
            <a:avLst/>
          </a:prstGeom>
          <a:noFill/>
          <a:ln>
            <a:noFill/>
          </a:ln>
        </p:spPr>
      </p:pic>
      <p:sp>
        <p:nvSpPr>
          <p:cNvPr id="254" name="Google Shape;254;p1"/>
          <p:cNvSpPr/>
          <p:nvPr/>
        </p:nvSpPr>
        <p:spPr>
          <a:xfrm>
            <a:off x="-14683" y="-6401"/>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2000344" y="2264593"/>
            <a:ext cx="8201100" cy="1926249"/>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marL="0" lvl="0" indent="0" algn="ctr" rtl="0">
              <a:lnSpc>
                <a:spcPct val="90000"/>
              </a:lnSpc>
              <a:spcBef>
                <a:spcPts val="0"/>
              </a:spcBef>
              <a:spcAft>
                <a:spcPts val="0"/>
              </a:spcAft>
              <a:buClr>
                <a:schemeClr val="lt1"/>
              </a:buClr>
              <a:buSzPts val="6000"/>
              <a:buFont typeface="Helvetica Neue"/>
              <a:buNone/>
            </a:pPr>
            <a:r>
              <a:rPr lang="en-US" b="0" i="0" dirty="0">
                <a:solidFill>
                  <a:schemeClr val="lt1"/>
                </a:solidFill>
              </a:rPr>
              <a:t>Clinical Engagement Strategy 2020 - 25</a:t>
            </a:r>
            <a:endParaRPr dirty="0"/>
          </a:p>
        </p:txBody>
      </p:sp>
      <p:pic>
        <p:nvPicPr>
          <p:cNvPr id="259" name="Google Shape;259;p1"/>
          <p:cNvPicPr preferRelativeResize="0"/>
          <p:nvPr/>
        </p:nvPicPr>
        <p:blipFill>
          <a:blip r:embed="rId4"/>
          <a:srcRect/>
          <a:stretch/>
        </p:blipFill>
        <p:spPr>
          <a:xfrm>
            <a:off x="2290492" y="5913205"/>
            <a:ext cx="7620805"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4565945" y="642633"/>
            <a:ext cx="3069899" cy="1364400"/>
          </a:xfrm>
          <a:prstGeom prst="rect">
            <a:avLst/>
          </a:prstGeom>
          <a:noFill/>
          <a:ln>
            <a:noFill/>
          </a:ln>
        </p:spPr>
      </p:pic>
    </p:spTree>
    <p:extLst>
      <p:ext uri="{BB962C8B-B14F-4D97-AF65-F5344CB8AC3E}">
        <p14:creationId xmlns:p14="http://schemas.microsoft.com/office/powerpoint/2010/main" val="27845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10</a:t>
            </a:fld>
            <a:endParaRPr lang="en-US" sz="1100">
              <a:solidFill>
                <a:srgbClr val="888888"/>
              </a:solidFill>
              <a:latin typeface="Arial"/>
              <a:ea typeface="Arial"/>
              <a:cs typeface="Arial"/>
              <a:sym typeface="Arial"/>
            </a:endParaRPr>
          </a:p>
        </p:txBody>
      </p:sp>
      <p:sp>
        <p:nvSpPr>
          <p:cNvPr id="92" name="Shape 92"/>
          <p:cNvSpPr txBox="1">
            <a:spLocks noGrp="1"/>
          </p:cNvSpPr>
          <p:nvPr>
            <p:ph type="body" idx="1"/>
          </p:nvPr>
        </p:nvSpPr>
        <p:spPr>
          <a:xfrm>
            <a:off x="701040" y="1452309"/>
            <a:ext cx="9509760" cy="4658007"/>
          </a:xfrm>
          <a:prstGeom prst="rect">
            <a:avLst/>
          </a:prstGeom>
          <a:noFill/>
          <a:ln>
            <a:noFill/>
          </a:ln>
        </p:spPr>
        <p:txBody>
          <a:bodyPr vert="horz" lIns="91425" tIns="91425" rIns="91425" bIns="91425" rtlCol="0" anchor="t" anchorCtr="0">
            <a:noAutofit/>
          </a:bodyPr>
          <a:lstStyle/>
          <a:p>
            <a:pPr marL="586741" indent="-459740">
              <a:spcBef>
                <a:spcPts val="0"/>
              </a:spcBef>
              <a:spcAft>
                <a:spcPts val="0"/>
              </a:spcAft>
              <a:buFont typeface="Arial"/>
              <a:buAutoNum type="arabicPeriod"/>
            </a:pPr>
            <a:r>
              <a:rPr lang="en-US" sz="1800" dirty="0">
                <a:solidFill>
                  <a:srgbClr val="005DC4"/>
                </a:solidFill>
              </a:rPr>
              <a:t>Demonstrate successful large-scale implementations of SNOMED CT</a:t>
            </a:r>
          </a:p>
          <a:p>
            <a:pPr marL="586741" indent="-459740">
              <a:spcBef>
                <a:spcPts val="200"/>
              </a:spcBef>
              <a:spcAft>
                <a:spcPts val="0"/>
              </a:spcAft>
              <a:buFont typeface="Arial"/>
              <a:buAutoNum type="arabicPeriod"/>
            </a:pPr>
            <a:r>
              <a:rPr lang="en-US" sz="1800" dirty="0">
                <a:solidFill>
                  <a:srgbClr val="005DC4"/>
                </a:solidFill>
              </a:rPr>
              <a:t>Remove barriers to adoption for our customers and stakeholders</a:t>
            </a:r>
          </a:p>
          <a:p>
            <a:pPr marL="586741" indent="-459740">
              <a:spcBef>
                <a:spcPts val="200"/>
              </a:spcBef>
              <a:spcAft>
                <a:spcPts val="0"/>
              </a:spcAft>
              <a:buFont typeface="Arial"/>
              <a:buAutoNum type="arabicPeriod"/>
            </a:pPr>
            <a:r>
              <a:rPr lang="en-US" sz="1800" dirty="0">
                <a:solidFill>
                  <a:srgbClr val="005DC4"/>
                </a:solidFill>
              </a:rPr>
              <a:t>Enable continuous development of our product to meet customer requirements</a:t>
            </a:r>
          </a:p>
          <a:p>
            <a:pPr marL="586741" indent="-459740">
              <a:spcBef>
                <a:spcPts val="200"/>
              </a:spcBef>
              <a:spcAft>
                <a:spcPts val="0"/>
              </a:spcAft>
              <a:buFont typeface="Arial"/>
              <a:buAutoNum type="arabicPeriod"/>
            </a:pPr>
            <a:r>
              <a:rPr lang="en-US" sz="1800" dirty="0">
                <a:solidFill>
                  <a:srgbClr val="005DC4"/>
                </a:solidFill>
              </a:rPr>
              <a:t>Provide scalable products and services that drive SNOMED CT adoption</a:t>
            </a:r>
          </a:p>
          <a:p>
            <a:pPr marL="586741" indent="-459740">
              <a:spcBef>
                <a:spcPts val="200"/>
              </a:spcBef>
              <a:spcAft>
                <a:spcPts val="0"/>
              </a:spcAft>
              <a:buFont typeface="Arial"/>
              <a:buAutoNum type="arabicPeriod"/>
            </a:pPr>
            <a:r>
              <a:rPr lang="en-US" sz="1800" dirty="0">
                <a:solidFill>
                  <a:srgbClr val="005DC4"/>
                </a:solidFill>
              </a:rPr>
              <a:t>Set new trends and shape new technologies that increase the overall use of SNOMED CT</a:t>
            </a:r>
          </a:p>
          <a:p>
            <a:pPr marL="586741" indent="-459740">
              <a:spcBef>
                <a:spcPts val="200"/>
              </a:spcBef>
              <a:spcAft>
                <a:spcPts val="0"/>
              </a:spcAft>
              <a:buNone/>
            </a:pPr>
            <a:endParaRPr sz="1800" dirty="0">
              <a:solidFill>
                <a:srgbClr val="005DC4"/>
              </a:solidFill>
            </a:endParaRPr>
          </a:p>
          <a:p>
            <a:pPr marL="586741" indent="-459740">
              <a:spcBef>
                <a:spcPts val="200"/>
              </a:spcBef>
              <a:spcAft>
                <a:spcPts val="0"/>
              </a:spcAft>
              <a:buNone/>
            </a:pPr>
            <a:endParaRPr sz="1800" dirty="0">
              <a:solidFill>
                <a:srgbClr val="005DC4"/>
              </a:solidFill>
            </a:endParaRPr>
          </a:p>
          <a:p>
            <a:pPr marL="586741" indent="-459740">
              <a:spcBef>
                <a:spcPts val="200"/>
              </a:spcBef>
              <a:spcAft>
                <a:spcPts val="0"/>
              </a:spcAft>
              <a:buNone/>
            </a:pPr>
            <a:endParaRPr sz="1800" dirty="0">
              <a:solidFill>
                <a:srgbClr val="005DC4"/>
              </a:solidFill>
            </a:endParaRPr>
          </a:p>
          <a:p>
            <a:pPr marL="586741" indent="-459740">
              <a:spcBef>
                <a:spcPts val="200"/>
              </a:spcBef>
              <a:spcAft>
                <a:spcPts val="0"/>
              </a:spcAft>
              <a:buNone/>
            </a:pPr>
            <a:endParaRPr sz="1800" dirty="0">
              <a:solidFill>
                <a:srgbClr val="005DC4"/>
              </a:solidFill>
            </a:endParaRPr>
          </a:p>
        </p:txBody>
      </p:sp>
      <p:sp>
        <p:nvSpPr>
          <p:cNvPr id="93" name="Shape 93"/>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IHTSDO strategic directions</a:t>
            </a:r>
          </a:p>
        </p:txBody>
      </p:sp>
      <p:sp>
        <p:nvSpPr>
          <p:cNvPr id="2" name="TextBox 1">
            <a:extLst>
              <a:ext uri="{FF2B5EF4-FFF2-40B4-BE49-F238E27FC236}">
                <a16:creationId xmlns:a16="http://schemas.microsoft.com/office/drawing/2014/main" id="{9F49FA10-37B4-BF98-5378-0EE877B1F077}"/>
              </a:ext>
            </a:extLst>
          </p:cNvPr>
          <p:cNvSpPr txBox="1"/>
          <p:nvPr/>
        </p:nvSpPr>
        <p:spPr>
          <a:xfrm>
            <a:off x="1981200" y="3558320"/>
            <a:ext cx="8887428" cy="2308324"/>
          </a:xfrm>
          <a:prstGeom prst="rect">
            <a:avLst/>
          </a:prstGeom>
          <a:noFill/>
        </p:spPr>
        <p:txBody>
          <a:bodyPr wrap="square" rtlCol="0">
            <a:spAutoFit/>
          </a:bodyPr>
          <a:lstStyle/>
          <a:p>
            <a:pPr marL="285750" indent="-285750">
              <a:buFont typeface="Arial" panose="020B0604020202020204" pitchFamily="34" charset="0"/>
              <a:buChar char="•"/>
            </a:pPr>
            <a:r>
              <a:rPr lang="en-GB" dirty="0"/>
              <a:t>Needs updating</a:t>
            </a:r>
          </a:p>
          <a:p>
            <a:pPr marL="285750" indent="-285750">
              <a:buFont typeface="Arial" panose="020B0604020202020204" pitchFamily="34" charset="0"/>
              <a:buChar char="•"/>
            </a:pPr>
            <a:r>
              <a:rPr lang="en-GB" dirty="0"/>
              <a:t>Focus on low digital maturity</a:t>
            </a:r>
          </a:p>
          <a:p>
            <a:pPr marL="285750" indent="-285750">
              <a:buFont typeface="Arial" panose="020B0604020202020204" pitchFamily="34" charset="0"/>
              <a:buChar char="•"/>
            </a:pPr>
            <a:r>
              <a:rPr lang="en-GB" dirty="0"/>
              <a:t> - links to </a:t>
            </a:r>
            <a:r>
              <a:rPr lang="en-GB" dirty="0" err="1"/>
              <a:t>Bahmi</a:t>
            </a:r>
            <a:r>
              <a:rPr lang="en-GB" dirty="0"/>
              <a:t> clinical groups ??????</a:t>
            </a:r>
          </a:p>
          <a:p>
            <a:pPr marL="285750" indent="-285750">
              <a:buFont typeface="Arial" panose="020B0604020202020204" pitchFamily="34" charset="0"/>
              <a:buChar char="•"/>
            </a:pPr>
            <a:r>
              <a:rPr lang="en-GB" dirty="0"/>
              <a:t> - base clinical implementation guide . . . . </a:t>
            </a:r>
          </a:p>
          <a:p>
            <a:pPr marL="285750" indent="-285750">
              <a:buFont typeface="Arial" panose="020B0604020202020204" pitchFamily="34" charset="0"/>
              <a:buChar char="•"/>
            </a:pPr>
            <a:r>
              <a:rPr lang="en-GB" dirty="0"/>
              <a:t> - links to Essential Medicines list and WHO vaccination list</a:t>
            </a:r>
          </a:p>
          <a:p>
            <a:endParaRPr lang="en-GB" dirty="0"/>
          </a:p>
          <a:p>
            <a:r>
              <a:rPr lang="en-GB" dirty="0"/>
              <a:t>*** Chat to implementation support team – links to CE in implementation strategy</a:t>
            </a:r>
          </a:p>
          <a:p>
            <a:endParaRPr lang="en-GB" dirty="0"/>
          </a:p>
        </p:txBody>
      </p:sp>
    </p:spTree>
    <p:extLst>
      <p:ext uri="{BB962C8B-B14F-4D97-AF65-F5344CB8AC3E}">
        <p14:creationId xmlns:p14="http://schemas.microsoft.com/office/powerpoint/2010/main" val="254654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823D10-17D6-FB5E-460E-865F074EABD4}"/>
              </a:ext>
            </a:extLst>
          </p:cNvPr>
          <p:cNvSpPr>
            <a:spLocks noGrp="1"/>
          </p:cNvSpPr>
          <p:nvPr>
            <p:ph type="body" idx="1"/>
          </p:nvPr>
        </p:nvSpPr>
        <p:spPr/>
        <p:txBody>
          <a:bodyPr>
            <a:normAutofit/>
          </a:bodyPr>
          <a:lstStyle/>
          <a:p>
            <a:pPr>
              <a:buFont typeface="Arial" panose="020B0604020202020204" pitchFamily="34" charset="0"/>
              <a:buChar char="•"/>
            </a:pPr>
            <a:r>
              <a:rPr lang="en-GB" sz="2000" dirty="0"/>
              <a:t> CGU</a:t>
            </a:r>
          </a:p>
          <a:p>
            <a:pPr lvl="1">
              <a:buFont typeface="Arial" panose="020B0604020202020204" pitchFamily="34" charset="0"/>
              <a:buChar char="•"/>
            </a:pPr>
            <a:r>
              <a:rPr lang="en-GB" sz="1800" dirty="0"/>
              <a:t> 2 x Barts Health ???, more focused on management roles in Barts</a:t>
            </a:r>
          </a:p>
          <a:p>
            <a:pPr lvl="1">
              <a:buFont typeface="Arial" panose="020B0604020202020204" pitchFamily="34" charset="0"/>
              <a:buChar char="•"/>
            </a:pPr>
            <a:r>
              <a:rPr lang="en-GB" sz="1800" dirty="0"/>
              <a:t> UK - Kathy </a:t>
            </a:r>
            <a:r>
              <a:rPr lang="en-GB" sz="1800" dirty="0" err="1"/>
              <a:t>Sudlow</a:t>
            </a:r>
            <a:r>
              <a:rPr lang="en-GB" sz="1800" dirty="0"/>
              <a:t> report, build on  . . . (published - Sept 2024)</a:t>
            </a:r>
          </a:p>
          <a:p>
            <a:pPr lvl="2">
              <a:buFont typeface="Arial" panose="020B0604020202020204" pitchFamily="34" charset="0"/>
              <a:buChar char="•"/>
            </a:pPr>
            <a:r>
              <a:rPr lang="en-GB" sz="1800" dirty="0"/>
              <a:t> Develop clinical analytic functionality as a best practice/pilot</a:t>
            </a:r>
          </a:p>
          <a:p>
            <a:pPr>
              <a:buFont typeface="Arial" panose="020B0604020202020204" pitchFamily="34" charset="0"/>
              <a:buChar char="•"/>
            </a:pPr>
            <a:r>
              <a:rPr lang="en-GB" sz="2000" dirty="0"/>
              <a:t> Tina - presenting at Vitalis 2025</a:t>
            </a:r>
          </a:p>
          <a:p>
            <a:pPr lvl="1">
              <a:buFont typeface="Arial" panose="020B0604020202020204" pitchFamily="34" charset="0"/>
              <a:buChar char="•"/>
            </a:pPr>
            <a:r>
              <a:rPr lang="en-GB" sz="1600" dirty="0"/>
              <a:t> Other opportunities</a:t>
            </a:r>
          </a:p>
          <a:p>
            <a:pPr>
              <a:buFont typeface="Arial" panose="020B0604020202020204" pitchFamily="34" charset="0"/>
              <a:buChar char="•"/>
            </a:pPr>
            <a:r>
              <a:rPr lang="en-GB" sz="2000" dirty="0"/>
              <a:t> Research engagement</a:t>
            </a:r>
          </a:p>
          <a:p>
            <a:pPr lvl="1">
              <a:buFont typeface="Arial" panose="020B0604020202020204" pitchFamily="34" charset="0"/>
              <a:buChar char="•"/>
            </a:pPr>
            <a:r>
              <a:rPr lang="en-GB" sz="1800" dirty="0"/>
              <a:t> Build on the clinical/research engagement side</a:t>
            </a:r>
          </a:p>
          <a:p>
            <a:pPr lvl="1">
              <a:buFont typeface="Arial" panose="020B0604020202020204" pitchFamily="34" charset="0"/>
              <a:buChar char="•"/>
            </a:pPr>
            <a:r>
              <a:rPr lang="en-GB" sz="1800" dirty="0"/>
              <a:t> Build on links with OHDSI</a:t>
            </a:r>
          </a:p>
          <a:p>
            <a:pPr>
              <a:buFont typeface="Arial" panose="020B0604020202020204" pitchFamily="34" charset="0"/>
              <a:buChar char="•"/>
            </a:pPr>
            <a:r>
              <a:rPr lang="en-GB" sz="2000" dirty="0"/>
              <a:t> Implementation</a:t>
            </a:r>
          </a:p>
          <a:p>
            <a:pPr lvl="1">
              <a:buFont typeface="Arial" panose="020B0604020202020204" pitchFamily="34" charset="0"/>
              <a:buChar char="•"/>
            </a:pPr>
            <a:r>
              <a:rPr lang="en-GB" sz="1800" dirty="0"/>
              <a:t> Leverage developments</a:t>
            </a:r>
          </a:p>
          <a:p>
            <a:pPr>
              <a:buFont typeface="Arial" panose="020B0604020202020204" pitchFamily="34" charset="0"/>
              <a:buChar char="•"/>
            </a:pPr>
            <a:r>
              <a:rPr lang="en-GB" sz="2000" dirty="0"/>
              <a:t> Education</a:t>
            </a:r>
          </a:p>
          <a:p>
            <a:pPr lvl="1">
              <a:buFont typeface="Arial" panose="020B0604020202020204" pitchFamily="34" charset="0"/>
              <a:buChar char="•"/>
            </a:pPr>
            <a:r>
              <a:rPr lang="en-GB" sz="1800" dirty="0"/>
              <a:t> SNOMED for Clinicians - review, with potentially updating</a:t>
            </a:r>
          </a:p>
          <a:p>
            <a:pPr lvl="1">
              <a:buFont typeface="Arial" panose="020B0604020202020204" pitchFamily="34" charset="0"/>
              <a:buChar char="•"/>
            </a:pPr>
            <a:endParaRPr lang="en-GB" sz="1800" dirty="0"/>
          </a:p>
          <a:p>
            <a:pPr lvl="1">
              <a:buFont typeface="Arial" panose="020B0604020202020204" pitchFamily="34" charset="0"/>
              <a:buChar char="•"/>
            </a:pPr>
            <a:endParaRPr lang="en-GB" sz="1800" dirty="0"/>
          </a:p>
        </p:txBody>
      </p:sp>
      <p:sp>
        <p:nvSpPr>
          <p:cNvPr id="3" name="Title 2">
            <a:extLst>
              <a:ext uri="{FF2B5EF4-FFF2-40B4-BE49-F238E27FC236}">
                <a16:creationId xmlns:a16="http://schemas.microsoft.com/office/drawing/2014/main" id="{0960C0B8-3A80-2634-8E78-E8F2E6B7F694}"/>
              </a:ext>
            </a:extLst>
          </p:cNvPr>
          <p:cNvSpPr>
            <a:spLocks noGrp="1"/>
          </p:cNvSpPr>
          <p:nvPr>
            <p:ph type="title"/>
          </p:nvPr>
        </p:nvSpPr>
        <p:spPr/>
        <p:txBody>
          <a:bodyPr>
            <a:normAutofit fontScale="90000"/>
          </a:bodyPr>
          <a:lstStyle/>
          <a:p>
            <a:r>
              <a:rPr lang="en-GB" dirty="0"/>
              <a:t>Clinical ambassadors</a:t>
            </a:r>
          </a:p>
        </p:txBody>
      </p:sp>
    </p:spTree>
    <p:extLst>
      <p:ext uri="{BB962C8B-B14F-4D97-AF65-F5344CB8AC3E}">
        <p14:creationId xmlns:p14="http://schemas.microsoft.com/office/powerpoint/2010/main" val="3442016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A5B51A-99DC-8FB9-5C5A-82C7163794CF}"/>
              </a:ext>
            </a:extLst>
          </p:cNvPr>
          <p:cNvSpPr>
            <a:spLocks noGrp="1"/>
          </p:cNvSpPr>
          <p:nvPr>
            <p:ph type="body" idx="1"/>
          </p:nvPr>
        </p:nvSpPr>
        <p:spPr>
          <a:xfrm>
            <a:off x="609600" y="1452309"/>
            <a:ext cx="10687291" cy="4658007"/>
          </a:xfrm>
        </p:spPr>
        <p:txBody>
          <a:bodyPr>
            <a:normAutofit fontScale="92500" lnSpcReduction="10000"/>
          </a:bodyPr>
          <a:lstStyle/>
          <a:p>
            <a:pPr>
              <a:buFont typeface="Arial" panose="020B0604020202020204" pitchFamily="34" charset="0"/>
              <a:buChar char="•"/>
            </a:pPr>
            <a:r>
              <a:rPr lang="en-GB" dirty="0"/>
              <a:t> IGR involved in all</a:t>
            </a:r>
          </a:p>
          <a:p>
            <a:pPr lvl="1">
              <a:buFont typeface="Arial" panose="020B0604020202020204" pitchFamily="34" charset="0"/>
              <a:buChar char="•"/>
            </a:pPr>
            <a:r>
              <a:rPr lang="en-GB" dirty="0"/>
              <a:t> Admin</a:t>
            </a:r>
          </a:p>
          <a:p>
            <a:pPr lvl="1">
              <a:buFont typeface="Arial" panose="020B0604020202020204" pitchFamily="34" charset="0"/>
              <a:buChar char="•"/>
            </a:pPr>
            <a:r>
              <a:rPr lang="en-GB" dirty="0"/>
              <a:t> No more . . . ????</a:t>
            </a:r>
          </a:p>
          <a:p>
            <a:pPr lvl="1">
              <a:buFont typeface="Arial" panose="020B0604020202020204" pitchFamily="34" charset="0"/>
              <a:buChar char="•"/>
            </a:pPr>
            <a:r>
              <a:rPr lang="en-GB" dirty="0"/>
              <a:t> Alternative delivery, e.g. approach to Endocrine (terminology only)</a:t>
            </a:r>
          </a:p>
          <a:p>
            <a:pPr lvl="1">
              <a:buFont typeface="Arial" panose="020B0604020202020204" pitchFamily="34" charset="0"/>
              <a:buChar char="•"/>
            </a:pPr>
            <a:r>
              <a:rPr lang="en-GB" dirty="0"/>
              <a:t> Twice yearly overall meeting (f2f - feedback from project groups) - wider scale engagement</a:t>
            </a:r>
          </a:p>
          <a:p>
            <a:pPr>
              <a:buFont typeface="Arial" panose="020B0604020202020204" pitchFamily="34" charset="0"/>
              <a:buChar char="•"/>
            </a:pPr>
            <a:r>
              <a:rPr lang="en-GB" dirty="0"/>
              <a:t> Terminology only</a:t>
            </a:r>
          </a:p>
          <a:p>
            <a:pPr>
              <a:buFont typeface="Arial" panose="020B0604020202020204" pitchFamily="34" charset="0"/>
              <a:buChar char="•"/>
            </a:pPr>
            <a:r>
              <a:rPr lang="en-GB" dirty="0"/>
              <a:t> Implementation</a:t>
            </a:r>
          </a:p>
          <a:p>
            <a:pPr>
              <a:buFont typeface="Arial" panose="020B0604020202020204" pitchFamily="34" charset="0"/>
              <a:buChar char="•"/>
            </a:pPr>
            <a:r>
              <a:rPr lang="en-GB" dirty="0"/>
              <a:t> Vendor implementation</a:t>
            </a:r>
          </a:p>
          <a:p>
            <a:pPr>
              <a:buFont typeface="Arial" panose="020B0604020202020204" pitchFamily="34" charset="0"/>
              <a:buChar char="•"/>
            </a:pPr>
            <a:r>
              <a:rPr lang="en-GB" dirty="0"/>
              <a:t> Clinical project group (start) - blossoms into a CRG ?????</a:t>
            </a:r>
          </a:p>
          <a:p>
            <a:pPr>
              <a:buFont typeface="Arial" panose="020B0604020202020204" pitchFamily="34" charset="0"/>
              <a:buChar char="•"/>
            </a:pPr>
            <a:r>
              <a:rPr lang="en-GB" dirty="0"/>
              <a:t> Nursing - focus on a particular area, clarity around where Nursing CRG (QA process) fits in the ICNP structure (no link to ICNP governance process)</a:t>
            </a:r>
          </a:p>
          <a:p>
            <a:pPr>
              <a:buFont typeface="Arial" panose="020B0604020202020204" pitchFamily="34" charset="0"/>
              <a:buChar char="•"/>
            </a:pPr>
            <a:r>
              <a:rPr lang="en-GB" dirty="0"/>
              <a:t> </a:t>
            </a:r>
          </a:p>
          <a:p>
            <a:pPr>
              <a:buFont typeface="Arial" panose="020B0604020202020204" pitchFamily="34" charset="0"/>
              <a:buChar char="•"/>
            </a:pPr>
            <a:r>
              <a:rPr lang="en-GB" dirty="0"/>
              <a:t> </a:t>
            </a:r>
          </a:p>
        </p:txBody>
      </p:sp>
      <p:sp>
        <p:nvSpPr>
          <p:cNvPr id="3" name="Title 2">
            <a:extLst>
              <a:ext uri="{FF2B5EF4-FFF2-40B4-BE49-F238E27FC236}">
                <a16:creationId xmlns:a16="http://schemas.microsoft.com/office/drawing/2014/main" id="{A3FD9DC0-046B-6634-BBBB-27727D673868}"/>
              </a:ext>
            </a:extLst>
          </p:cNvPr>
          <p:cNvSpPr>
            <a:spLocks noGrp="1"/>
          </p:cNvSpPr>
          <p:nvPr>
            <p:ph type="title"/>
          </p:nvPr>
        </p:nvSpPr>
        <p:spPr/>
        <p:txBody>
          <a:bodyPr>
            <a:normAutofit fontScale="90000"/>
          </a:bodyPr>
          <a:lstStyle/>
          <a:p>
            <a:r>
              <a:rPr lang="en-GB" dirty="0"/>
              <a:t>CRGs - Clinical Reference Groups</a:t>
            </a:r>
          </a:p>
        </p:txBody>
      </p:sp>
    </p:spTree>
    <p:extLst>
      <p:ext uri="{BB962C8B-B14F-4D97-AF65-F5344CB8AC3E}">
        <p14:creationId xmlns:p14="http://schemas.microsoft.com/office/powerpoint/2010/main" val="3422683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13</a:t>
            </a:fld>
            <a:endParaRPr lang="en-US" sz="1100">
              <a:solidFill>
                <a:srgbClr val="888888"/>
              </a:solidFill>
              <a:latin typeface="Arial"/>
              <a:ea typeface="Arial"/>
              <a:cs typeface="Arial"/>
              <a:sym typeface="Arial"/>
            </a:endParaRPr>
          </a:p>
        </p:txBody>
      </p:sp>
      <p:sp>
        <p:nvSpPr>
          <p:cNvPr id="142" name="Shape 142"/>
          <p:cNvSpPr txBox="1">
            <a:spLocks noGrp="1"/>
          </p:cNvSpPr>
          <p:nvPr>
            <p:ph type="body" idx="1"/>
          </p:nvPr>
        </p:nvSpPr>
        <p:spPr>
          <a:xfrm>
            <a:off x="701040" y="1452309"/>
            <a:ext cx="9509760" cy="3049353"/>
          </a:xfrm>
          <a:prstGeom prst="rect">
            <a:avLst/>
          </a:prstGeom>
          <a:noFill/>
          <a:ln>
            <a:noFill/>
          </a:ln>
        </p:spPr>
        <p:txBody>
          <a:bodyPr vert="horz" lIns="91425" tIns="91425" rIns="91425" bIns="91425" rtlCol="0" anchor="t" anchorCtr="0">
            <a:noAutofit/>
          </a:bodyPr>
          <a:lstStyle/>
          <a:p>
            <a:pPr marL="469900" indent="-342900">
              <a:spcBef>
                <a:spcPts val="0"/>
              </a:spcBef>
              <a:spcAft>
                <a:spcPts val="0"/>
              </a:spcAft>
              <a:buFont typeface="Arial" panose="020B0604020202020204" pitchFamily="34" charset="0"/>
              <a:buChar char="•"/>
            </a:pPr>
            <a:r>
              <a:rPr lang="en-US" dirty="0"/>
              <a:t>Healthcare Professions Coordination Group (HPCG)</a:t>
            </a:r>
          </a:p>
          <a:p>
            <a:pPr marL="469900" indent="-342900">
              <a:spcBef>
                <a:spcPts val="200"/>
              </a:spcBef>
              <a:spcAft>
                <a:spcPts val="0"/>
              </a:spcAft>
              <a:buFont typeface="Arial" panose="020B0604020202020204" pitchFamily="34" charset="0"/>
              <a:buChar char="•"/>
            </a:pPr>
            <a:r>
              <a:rPr lang="en-US" dirty="0">
                <a:solidFill>
                  <a:srgbClr val="FF0000"/>
                </a:solidFill>
              </a:rPr>
              <a:t>Professional Special Interest Groups (SIG’s)</a:t>
            </a:r>
          </a:p>
          <a:p>
            <a:pPr marL="469900" indent="-342900">
              <a:spcBef>
                <a:spcPts val="200"/>
              </a:spcBef>
              <a:spcAft>
                <a:spcPts val="0"/>
              </a:spcAft>
              <a:buFont typeface="Arial" panose="020B0604020202020204" pitchFamily="34" charset="0"/>
              <a:buChar char="•"/>
            </a:pPr>
            <a:r>
              <a:rPr lang="en-US" dirty="0"/>
              <a:t>IHTSDO SNOMED CT Authoring team - experienced clinicians</a:t>
            </a:r>
          </a:p>
          <a:p>
            <a:pPr marL="469900" indent="-342900">
              <a:spcBef>
                <a:spcPts val="200"/>
              </a:spcBef>
              <a:spcAft>
                <a:spcPts val="0"/>
              </a:spcAft>
              <a:buFont typeface="Arial" panose="020B0604020202020204" pitchFamily="34" charset="0"/>
              <a:buChar char="•"/>
            </a:pPr>
            <a:r>
              <a:rPr lang="en-US" dirty="0"/>
              <a:t>Clinical collaborations e.g. ICN, WONCA, </a:t>
            </a:r>
            <a:r>
              <a:rPr lang="en-US" dirty="0" err="1"/>
              <a:t>WASPaLM</a:t>
            </a:r>
            <a:endParaRPr lang="en-US" dirty="0"/>
          </a:p>
          <a:p>
            <a:pPr marL="469900" indent="-342900">
              <a:spcBef>
                <a:spcPts val="200"/>
              </a:spcBef>
              <a:spcAft>
                <a:spcPts val="0"/>
              </a:spcAft>
              <a:buFont typeface="Arial" panose="020B0604020202020204" pitchFamily="34" charset="0"/>
              <a:buChar char="•"/>
            </a:pPr>
            <a:r>
              <a:rPr lang="en-US" dirty="0"/>
              <a:t>Content development projects – clinicians as Subject Matter Experts</a:t>
            </a:r>
          </a:p>
          <a:p>
            <a:pPr marL="469900" indent="-342900">
              <a:spcBef>
                <a:spcPts val="200"/>
              </a:spcBef>
              <a:spcAft>
                <a:spcPts val="0"/>
              </a:spcAft>
              <a:buFont typeface="Arial" panose="020B0604020202020204" pitchFamily="34" charset="0"/>
              <a:buChar char="•"/>
            </a:pPr>
            <a:r>
              <a:rPr lang="en-US" dirty="0"/>
              <a:t>Clinical quality assurance of specific areas of SNOMED CT under review, </a:t>
            </a:r>
            <a:r>
              <a:rPr lang="en-US" dirty="0">
                <a:solidFill>
                  <a:srgbClr val="00B0F0"/>
                </a:solidFill>
              </a:rPr>
              <a:t>driven by the content development roadmap</a:t>
            </a:r>
          </a:p>
        </p:txBody>
      </p:sp>
      <p:sp>
        <p:nvSpPr>
          <p:cNvPr id="143" name="Shape 143"/>
          <p:cNvSpPr txBox="1">
            <a:spLocks noGrp="1"/>
          </p:cNvSpPr>
          <p:nvPr>
            <p:ph type="title"/>
          </p:nvPr>
        </p:nvSpPr>
        <p:spPr>
          <a:xfrm>
            <a:off x="1981200" y="560775"/>
            <a:ext cx="6592042" cy="507995"/>
          </a:xfrm>
          <a:prstGeom prst="rect">
            <a:avLst/>
          </a:prstGeom>
          <a:noFill/>
          <a:ln>
            <a:noFill/>
          </a:ln>
        </p:spPr>
        <p:txBody>
          <a:bodyPr vert="horz" lIns="91425" tIns="91425" rIns="91425" bIns="91425" rtlCol="0" anchor="ctr" anchorCtr="0">
            <a:noAutofit/>
          </a:bodyPr>
          <a:lstStyle/>
          <a:p>
            <a:pPr>
              <a:buSzPct val="25000"/>
            </a:pPr>
            <a:r>
              <a:rPr lang="en-US"/>
              <a:t>Clinical Engagement – current state</a:t>
            </a:r>
          </a:p>
        </p:txBody>
      </p:sp>
      <p:sp>
        <p:nvSpPr>
          <p:cNvPr id="4" name="TextBox 3">
            <a:extLst>
              <a:ext uri="{FF2B5EF4-FFF2-40B4-BE49-F238E27FC236}">
                <a16:creationId xmlns:a16="http://schemas.microsoft.com/office/drawing/2014/main" id="{2F3912B6-F75E-E750-7C48-2E2D895B71F3}"/>
              </a:ext>
            </a:extLst>
          </p:cNvPr>
          <p:cNvSpPr txBox="1"/>
          <p:nvPr/>
        </p:nvSpPr>
        <p:spPr>
          <a:xfrm>
            <a:off x="3863822" y="4885201"/>
            <a:ext cx="3697359" cy="1477328"/>
          </a:xfrm>
          <a:prstGeom prst="rect">
            <a:avLst/>
          </a:prstGeom>
          <a:noFill/>
        </p:spPr>
        <p:txBody>
          <a:bodyPr wrap="none" rtlCol="0">
            <a:spAutoFit/>
          </a:bodyPr>
          <a:lstStyle/>
          <a:p>
            <a:pPr marL="285750" indent="-285750">
              <a:buFont typeface="Arial" panose="020B0604020202020204" pitchFamily="34" charset="0"/>
              <a:buChar char="•"/>
            </a:pPr>
            <a:r>
              <a:rPr lang="en-GB" dirty="0"/>
              <a:t>Needs updating . . . .</a:t>
            </a:r>
          </a:p>
          <a:p>
            <a:pPr marL="285750" indent="-285750">
              <a:buFont typeface="Arial" panose="020B0604020202020204" pitchFamily="34" charset="0"/>
              <a:buChar char="•"/>
            </a:pPr>
            <a:r>
              <a:rPr lang="en-GB" dirty="0"/>
              <a:t>Clinical leads</a:t>
            </a:r>
          </a:p>
          <a:p>
            <a:pPr marL="285750" indent="-285750">
              <a:buFont typeface="Arial" panose="020B0604020202020204" pitchFamily="34" charset="0"/>
              <a:buChar char="•"/>
            </a:pPr>
            <a:r>
              <a:rPr lang="en-GB" dirty="0"/>
              <a:t>SMT</a:t>
            </a:r>
          </a:p>
          <a:p>
            <a:pPr marL="285750" indent="-285750">
              <a:buFont typeface="Arial" panose="020B0604020202020204" pitchFamily="34" charset="0"/>
              <a:buChar char="•"/>
            </a:pPr>
            <a:r>
              <a:rPr lang="en-GB" dirty="0"/>
              <a:t>+</a:t>
            </a:r>
          </a:p>
          <a:p>
            <a:pPr marL="285750" indent="-285750">
              <a:buFont typeface="Arial" panose="020B0604020202020204" pitchFamily="34" charset="0"/>
              <a:buChar char="•"/>
            </a:pPr>
            <a:r>
              <a:rPr lang="en-GB" dirty="0"/>
              <a:t>ADD SLIDE – clinical collaboration</a:t>
            </a:r>
          </a:p>
        </p:txBody>
      </p:sp>
    </p:spTree>
    <p:extLst>
      <p:ext uri="{BB962C8B-B14F-4D97-AF65-F5344CB8AC3E}">
        <p14:creationId xmlns:p14="http://schemas.microsoft.com/office/powerpoint/2010/main" val="752596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14</a:t>
            </a:fld>
            <a:endParaRPr lang="en-US" sz="1100">
              <a:solidFill>
                <a:srgbClr val="888888"/>
              </a:solidFill>
              <a:latin typeface="Arial"/>
              <a:ea typeface="Arial"/>
              <a:cs typeface="Arial"/>
              <a:sym typeface="Arial"/>
            </a:endParaRPr>
          </a:p>
        </p:txBody>
      </p:sp>
      <p:sp>
        <p:nvSpPr>
          <p:cNvPr id="169" name="Shape 169"/>
          <p:cNvSpPr txBox="1">
            <a:spLocks noGrp="1"/>
          </p:cNvSpPr>
          <p:nvPr>
            <p:ph type="body" idx="1"/>
          </p:nvPr>
        </p:nvSpPr>
        <p:spPr>
          <a:xfrm>
            <a:off x="472440" y="1465295"/>
            <a:ext cx="10774680" cy="3440814"/>
          </a:xfrm>
          <a:prstGeom prst="rect">
            <a:avLst/>
          </a:prstGeom>
          <a:noFill/>
          <a:ln>
            <a:noFill/>
          </a:ln>
        </p:spPr>
        <p:txBody>
          <a:bodyPr vert="horz" lIns="91425" tIns="91425" rIns="91425" bIns="91425" rtlCol="0" anchor="t" anchorCtr="0">
            <a:noAutofit/>
          </a:bodyPr>
          <a:lstStyle/>
          <a:p>
            <a:pPr marL="469900" lvl="1" indent="-342900">
              <a:spcBef>
                <a:spcPts val="0"/>
              </a:spcBef>
              <a:spcAft>
                <a:spcPts val="0"/>
              </a:spcAft>
              <a:buClr>
                <a:srgbClr val="0055B0"/>
              </a:buClr>
              <a:buFont typeface="Arial" panose="020B0604020202020204" pitchFamily="34" charset="0"/>
              <a:buChar char="•"/>
            </a:pPr>
            <a:r>
              <a:rPr lang="en-US" sz="1800" dirty="0">
                <a:solidFill>
                  <a:srgbClr val="005DC4"/>
                </a:solidFill>
              </a:rPr>
              <a:t>Raise the profile of SNOMED CT for clinicians locally/nationally/globally</a:t>
            </a:r>
          </a:p>
          <a:p>
            <a:pPr marL="469900" indent="-342900">
              <a:spcBef>
                <a:spcPts val="200"/>
              </a:spcBef>
              <a:spcAft>
                <a:spcPts val="0"/>
              </a:spcAft>
              <a:buFont typeface="Arial" panose="020B0604020202020204" pitchFamily="34" charset="0"/>
              <a:buChar char="•"/>
            </a:pPr>
            <a:r>
              <a:rPr lang="en-US" sz="1800" dirty="0">
                <a:solidFill>
                  <a:srgbClr val="005DC4"/>
                </a:solidFill>
              </a:rPr>
              <a:t>Increase number and depth of knowledge of health care professional ambassadors/SMEs for SNOMED CT </a:t>
            </a:r>
          </a:p>
          <a:p>
            <a:pPr marL="469900" indent="-342900">
              <a:spcBef>
                <a:spcPts val="200"/>
              </a:spcBef>
              <a:spcAft>
                <a:spcPts val="0"/>
              </a:spcAft>
              <a:buFont typeface="Arial" panose="020B0604020202020204" pitchFamily="34" charset="0"/>
              <a:buChar char="•"/>
            </a:pPr>
            <a:r>
              <a:rPr lang="en-US" sz="1800" i="1" dirty="0">
                <a:solidFill>
                  <a:srgbClr val="FF0000"/>
                </a:solidFill>
              </a:rPr>
              <a:t>Identify and gather use case examples from clinical and research perspectives to demonstrate benefits of using SNOMED CT  - LINK TO “SNOMED IN ACTION” – ADD TO WORKPLAN</a:t>
            </a:r>
          </a:p>
          <a:p>
            <a:pPr marL="469900" indent="-342900">
              <a:spcBef>
                <a:spcPts val="200"/>
              </a:spcBef>
              <a:spcAft>
                <a:spcPts val="0"/>
              </a:spcAft>
              <a:buFont typeface="Arial" panose="020B0604020202020204" pitchFamily="34" charset="0"/>
              <a:buChar char="•"/>
            </a:pPr>
            <a:r>
              <a:rPr lang="en-US" sz="1800" dirty="0">
                <a:solidFill>
                  <a:srgbClr val="005DC4"/>
                </a:solidFill>
              </a:rPr>
              <a:t>Increase the access to relevant SNOMED CT educational </a:t>
            </a:r>
            <a:r>
              <a:rPr lang="en-US" sz="1800" dirty="0">
                <a:solidFill>
                  <a:srgbClr val="00B0F0"/>
                </a:solidFill>
              </a:rPr>
              <a:t>and implementation </a:t>
            </a:r>
            <a:r>
              <a:rPr lang="en-US" sz="1800" dirty="0">
                <a:solidFill>
                  <a:srgbClr val="005DC4"/>
                </a:solidFill>
              </a:rPr>
              <a:t>materials for healthcare professionals</a:t>
            </a:r>
          </a:p>
          <a:p>
            <a:pPr marL="469900" indent="-342900">
              <a:spcBef>
                <a:spcPts val="200"/>
              </a:spcBef>
              <a:spcAft>
                <a:spcPts val="0"/>
              </a:spcAft>
              <a:buFont typeface="Arial" panose="020B0604020202020204" pitchFamily="34" charset="0"/>
              <a:buChar char="•"/>
            </a:pPr>
            <a:r>
              <a:rPr lang="en-US" sz="1800" dirty="0">
                <a:solidFill>
                  <a:srgbClr val="005DC4"/>
                </a:solidFill>
              </a:rPr>
              <a:t>Identify key clinical requirements/priorities/trends to inform IHTSDO products and services</a:t>
            </a:r>
          </a:p>
          <a:p>
            <a:pPr marL="469900" lvl="1" indent="-342900">
              <a:spcBef>
                <a:spcPts val="200"/>
              </a:spcBef>
              <a:spcAft>
                <a:spcPts val="0"/>
              </a:spcAft>
              <a:buClr>
                <a:srgbClr val="0055B0"/>
              </a:buClr>
              <a:buFont typeface="Arial" panose="020B0604020202020204" pitchFamily="34" charset="0"/>
              <a:buChar char="•"/>
            </a:pPr>
            <a:r>
              <a:rPr lang="en-US" sz="1800" dirty="0">
                <a:solidFill>
                  <a:srgbClr val="005DC4"/>
                </a:solidFill>
              </a:rPr>
              <a:t>Demonstrate high value clinical </a:t>
            </a:r>
            <a:r>
              <a:rPr lang="en-US" sz="1800" dirty="0">
                <a:solidFill>
                  <a:srgbClr val="00B0F0"/>
                </a:solidFill>
              </a:rPr>
              <a:t>analytics</a:t>
            </a:r>
            <a:r>
              <a:rPr lang="en-US" sz="1800" dirty="0">
                <a:solidFill>
                  <a:srgbClr val="005DC4"/>
                </a:solidFill>
              </a:rPr>
              <a:t> support capabilities of SNOMED CT</a:t>
            </a:r>
          </a:p>
          <a:p>
            <a:pPr marL="469900" lvl="1" indent="-342900">
              <a:spcBef>
                <a:spcPts val="200"/>
              </a:spcBef>
              <a:spcAft>
                <a:spcPts val="0"/>
              </a:spcAft>
              <a:buClr>
                <a:srgbClr val="0055B0"/>
              </a:buClr>
              <a:buFont typeface="Arial" panose="020B0604020202020204" pitchFamily="34" charset="0"/>
              <a:buChar char="•"/>
            </a:pPr>
            <a:r>
              <a:rPr lang="en-US" sz="1800" dirty="0">
                <a:solidFill>
                  <a:srgbClr val="005DC4"/>
                </a:solidFill>
              </a:rPr>
              <a:t>Identify clinically focused </a:t>
            </a:r>
            <a:r>
              <a:rPr lang="en-US" sz="1800" dirty="0">
                <a:solidFill>
                  <a:srgbClr val="00B0F0"/>
                </a:solidFill>
              </a:rPr>
              <a:t>implementation</a:t>
            </a:r>
            <a:r>
              <a:rPr lang="en-US" sz="1800" dirty="0">
                <a:solidFill>
                  <a:srgbClr val="005DC4"/>
                </a:solidFill>
              </a:rPr>
              <a:t> opportunities to demonstrate SNOMED CT usage</a:t>
            </a:r>
            <a:endParaRPr sz="1600" dirty="0">
              <a:solidFill>
                <a:srgbClr val="005DC4"/>
              </a:solidFill>
            </a:endParaRPr>
          </a:p>
        </p:txBody>
      </p:sp>
      <p:sp>
        <p:nvSpPr>
          <p:cNvPr id="170" name="Shape 170"/>
          <p:cNvSpPr txBox="1">
            <a:spLocks noGrp="1"/>
          </p:cNvSpPr>
          <p:nvPr>
            <p:ph type="title"/>
          </p:nvPr>
        </p:nvSpPr>
        <p:spPr>
          <a:xfrm>
            <a:off x="1773716" y="297475"/>
            <a:ext cx="7370284" cy="649473"/>
          </a:xfrm>
          <a:prstGeom prst="rect">
            <a:avLst/>
          </a:prstGeom>
          <a:noFill/>
          <a:ln>
            <a:noFill/>
          </a:ln>
        </p:spPr>
        <p:txBody>
          <a:bodyPr vert="horz" lIns="91425" tIns="91425" rIns="91425" bIns="91425" rtlCol="0" anchor="ctr" anchorCtr="0">
            <a:noAutofit/>
          </a:bodyPr>
          <a:lstStyle/>
          <a:p>
            <a:pPr>
              <a:buSzPct val="25000"/>
            </a:pPr>
            <a:r>
              <a:rPr lang="en-US" dirty="0"/>
              <a:t>Clinical engagement goals/objectives to support IHTSDO strategic direction</a:t>
            </a:r>
          </a:p>
        </p:txBody>
      </p:sp>
      <p:sp>
        <p:nvSpPr>
          <p:cNvPr id="2" name="TextBox 1">
            <a:extLst>
              <a:ext uri="{FF2B5EF4-FFF2-40B4-BE49-F238E27FC236}">
                <a16:creationId xmlns:a16="http://schemas.microsoft.com/office/drawing/2014/main" id="{70F9D345-245C-E9A6-F629-C16DE7EC6BFB}"/>
              </a:ext>
            </a:extLst>
          </p:cNvPr>
          <p:cNvSpPr txBox="1"/>
          <p:nvPr/>
        </p:nvSpPr>
        <p:spPr>
          <a:xfrm>
            <a:off x="2755012" y="4675070"/>
            <a:ext cx="8143898" cy="2031325"/>
          </a:xfrm>
          <a:prstGeom prst="rect">
            <a:avLst/>
          </a:prstGeom>
          <a:noFill/>
        </p:spPr>
        <p:txBody>
          <a:bodyPr wrap="square" rtlCol="0">
            <a:spAutoFit/>
          </a:bodyPr>
          <a:lstStyle/>
          <a:p>
            <a:pPr marL="285750" indent="-285750">
              <a:buFont typeface="Arial" panose="020B0604020202020204" pitchFamily="34" charset="0"/>
              <a:buChar char="•"/>
            </a:pPr>
            <a:r>
              <a:rPr lang="en-GB" dirty="0"/>
              <a:t>Review goals currently coming out of the strategy – USE WORDING FROM THE STRATEGY</a:t>
            </a:r>
          </a:p>
          <a:p>
            <a:pPr marL="285750" indent="-285750">
              <a:buFont typeface="Arial" panose="020B0604020202020204" pitchFamily="34" charset="0"/>
              <a:buChar char="•"/>
            </a:pPr>
            <a:r>
              <a:rPr lang="en-GB" dirty="0"/>
              <a:t>Terminology integrator</a:t>
            </a:r>
          </a:p>
          <a:p>
            <a:pPr marL="285750" indent="-285750">
              <a:buFont typeface="Arial" panose="020B0604020202020204" pitchFamily="34" charset="0"/>
              <a:buChar char="•"/>
            </a:pPr>
            <a:r>
              <a:rPr lang="en-GB" dirty="0"/>
              <a:t>Clinical collaborations</a:t>
            </a:r>
          </a:p>
          <a:p>
            <a:pPr marL="285750" indent="-285750">
              <a:buFont typeface="Arial" panose="020B0604020202020204" pitchFamily="34" charset="0"/>
              <a:buChar char="•"/>
            </a:pPr>
            <a:r>
              <a:rPr lang="en-GB" b="1" dirty="0"/>
              <a:t>ADD SLIDE IN APPENDIX </a:t>
            </a:r>
            <a:r>
              <a:rPr lang="en-GB" dirty="0"/>
              <a:t>- Clinical networks and each of the goals/objectives</a:t>
            </a:r>
          </a:p>
          <a:p>
            <a:pPr marL="285750" indent="-285750">
              <a:buFont typeface="Arial" panose="020B0604020202020204" pitchFamily="34" charset="0"/>
              <a:buChar char="•"/>
            </a:pPr>
            <a:r>
              <a:rPr lang="en-GB" dirty="0"/>
              <a:t> (Workplan – in Europe use country driven schedule for webinars, based on South American approach).</a:t>
            </a:r>
          </a:p>
        </p:txBody>
      </p:sp>
    </p:spTree>
    <p:extLst>
      <p:ext uri="{BB962C8B-B14F-4D97-AF65-F5344CB8AC3E}">
        <p14:creationId xmlns:p14="http://schemas.microsoft.com/office/powerpoint/2010/main" val="4007437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15</a:t>
            </a:fld>
            <a:endParaRPr lang="en-US" sz="1100">
              <a:solidFill>
                <a:srgbClr val="888888"/>
              </a:solidFill>
              <a:latin typeface="Arial"/>
              <a:ea typeface="Arial"/>
              <a:cs typeface="Arial"/>
              <a:sym typeface="Arial"/>
            </a:endParaRPr>
          </a:p>
        </p:txBody>
      </p:sp>
      <p:sp>
        <p:nvSpPr>
          <p:cNvPr id="177" name="Shape 177"/>
          <p:cNvSpPr txBox="1">
            <a:spLocks noGrp="1"/>
          </p:cNvSpPr>
          <p:nvPr>
            <p:ph type="body" idx="1"/>
          </p:nvPr>
        </p:nvSpPr>
        <p:spPr>
          <a:xfrm>
            <a:off x="472440" y="1452309"/>
            <a:ext cx="10652760" cy="3581509"/>
          </a:xfrm>
          <a:prstGeom prst="rect">
            <a:avLst/>
          </a:prstGeom>
          <a:noFill/>
          <a:ln>
            <a:noFill/>
          </a:ln>
        </p:spPr>
        <p:txBody>
          <a:bodyPr vert="horz" lIns="91425" tIns="91425" rIns="91425" bIns="91425" rtlCol="0" anchor="t" anchorCtr="0">
            <a:noAutofit/>
          </a:bodyPr>
          <a:lstStyle/>
          <a:p>
            <a:pPr marL="469900" indent="-342900">
              <a:spcBef>
                <a:spcPts val="0"/>
              </a:spcBef>
              <a:spcAft>
                <a:spcPts val="0"/>
              </a:spcAft>
              <a:buFont typeface="Arial" panose="020B0604020202020204" pitchFamily="34" charset="0"/>
              <a:buChar char="•"/>
            </a:pPr>
            <a:r>
              <a:rPr lang="en-US" sz="1800" dirty="0"/>
              <a:t>There will be an annual international work plan which will include global clinical engagement activities</a:t>
            </a:r>
          </a:p>
          <a:p>
            <a:pPr marL="469900" indent="-342900">
              <a:spcBef>
                <a:spcPts val="200"/>
              </a:spcBef>
              <a:spcAft>
                <a:spcPts val="0"/>
              </a:spcAft>
              <a:buFont typeface="Arial" panose="020B0604020202020204" pitchFamily="34" charset="0"/>
              <a:buChar char="•"/>
            </a:pPr>
            <a:r>
              <a:rPr lang="en-US" sz="1800" dirty="0"/>
              <a:t>Each region will develop and agree on an annual work plan based on a common framework and the agreed goals/objectives</a:t>
            </a:r>
          </a:p>
          <a:p>
            <a:pPr marL="469900" indent="-342900">
              <a:spcBef>
                <a:spcPts val="200"/>
              </a:spcBef>
              <a:spcAft>
                <a:spcPts val="0"/>
              </a:spcAft>
              <a:buFont typeface="Arial" panose="020B0604020202020204" pitchFamily="34" charset="0"/>
              <a:buChar char="•"/>
            </a:pPr>
            <a:r>
              <a:rPr lang="en-US" sz="1800" dirty="0"/>
              <a:t>All clinical engagement plans will deliver on the strategic direction for the IHTSDO and will be a collaborative effort with the CSRM team functions.</a:t>
            </a:r>
          </a:p>
          <a:p>
            <a:pPr marL="469900" indent="-342900">
              <a:spcBef>
                <a:spcPts val="200"/>
              </a:spcBef>
              <a:spcAft>
                <a:spcPts val="0"/>
              </a:spcAft>
              <a:buFont typeface="Arial" panose="020B0604020202020204" pitchFamily="34" charset="0"/>
              <a:buChar char="•"/>
            </a:pPr>
            <a:r>
              <a:rPr lang="en-US" sz="1800" dirty="0"/>
              <a:t>All clinical engagement activities within Member countries will be undertaken only following consultation with the relevant national authority</a:t>
            </a:r>
          </a:p>
          <a:p>
            <a:pPr marL="469900" indent="-342900">
              <a:spcBef>
                <a:spcPts val="200"/>
              </a:spcBef>
              <a:spcAft>
                <a:spcPts val="0"/>
              </a:spcAft>
              <a:buFont typeface="Arial" panose="020B0604020202020204" pitchFamily="34" charset="0"/>
              <a:buChar char="•"/>
            </a:pPr>
            <a:r>
              <a:rPr lang="en-US" sz="1800" dirty="0"/>
              <a:t>All clinical engagement activities will need to coordinate with relevant IHTSDO Lines of Business in order to ensure appropriate and timely delivery</a:t>
            </a:r>
          </a:p>
          <a:p>
            <a:pPr marL="469900" indent="-342900">
              <a:spcBef>
                <a:spcPts val="200"/>
              </a:spcBef>
              <a:spcAft>
                <a:spcPts val="0"/>
              </a:spcAft>
              <a:buFont typeface="Arial" panose="020B0604020202020204" pitchFamily="34" charset="0"/>
              <a:buChar char="•"/>
            </a:pPr>
            <a:r>
              <a:rPr lang="en-US" sz="1800" dirty="0"/>
              <a:t>Each clinical engagement lead will report on activities to ensure linkages and shared learnings are optimized</a:t>
            </a:r>
          </a:p>
          <a:p>
            <a:pPr marL="584200" indent="-457200">
              <a:spcBef>
                <a:spcPts val="200"/>
              </a:spcBef>
              <a:spcAft>
                <a:spcPts val="0"/>
              </a:spcAft>
              <a:buFont typeface="Arial" panose="020B0604020202020204" pitchFamily="34" charset="0"/>
              <a:buChar char="•"/>
            </a:pPr>
            <a:endParaRPr dirty="0"/>
          </a:p>
        </p:txBody>
      </p:sp>
      <p:sp>
        <p:nvSpPr>
          <p:cNvPr id="178" name="Shape 178"/>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Work plan approach</a:t>
            </a:r>
          </a:p>
        </p:txBody>
      </p:sp>
      <p:sp>
        <p:nvSpPr>
          <p:cNvPr id="2" name="TextBox 1">
            <a:extLst>
              <a:ext uri="{FF2B5EF4-FFF2-40B4-BE49-F238E27FC236}">
                <a16:creationId xmlns:a16="http://schemas.microsoft.com/office/drawing/2014/main" id="{A25CB5E5-2895-81F4-7A79-3D60DBFE6B09}"/>
              </a:ext>
            </a:extLst>
          </p:cNvPr>
          <p:cNvSpPr txBox="1"/>
          <p:nvPr/>
        </p:nvSpPr>
        <p:spPr>
          <a:xfrm>
            <a:off x="3195782" y="5717309"/>
            <a:ext cx="4671792" cy="646331"/>
          </a:xfrm>
          <a:prstGeom prst="rect">
            <a:avLst/>
          </a:prstGeom>
          <a:noFill/>
        </p:spPr>
        <p:txBody>
          <a:bodyPr wrap="none" rtlCol="0">
            <a:spAutoFit/>
          </a:bodyPr>
          <a:lstStyle/>
          <a:p>
            <a:pPr marL="285750" indent="-285750">
              <a:buFont typeface="Arial" panose="020B0604020202020204" pitchFamily="34" charset="0"/>
              <a:buChar char="•"/>
            </a:pPr>
            <a:r>
              <a:rPr lang="en-GB" dirty="0"/>
              <a:t>REMOVE SLIDE</a:t>
            </a:r>
          </a:p>
          <a:p>
            <a:pPr marL="285750" indent="-285750">
              <a:buFont typeface="Arial" panose="020B0604020202020204" pitchFamily="34" charset="0"/>
              <a:buChar char="•"/>
            </a:pPr>
            <a:r>
              <a:rPr lang="en-GB" dirty="0"/>
              <a:t>Use previous slide to identify workplan areas</a:t>
            </a:r>
          </a:p>
        </p:txBody>
      </p:sp>
    </p:spTree>
    <p:extLst>
      <p:ext uri="{BB962C8B-B14F-4D97-AF65-F5344CB8AC3E}">
        <p14:creationId xmlns:p14="http://schemas.microsoft.com/office/powerpoint/2010/main" val="907002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11FFA2-F774-D1CB-87BB-3CB35B2FF46A}"/>
              </a:ext>
            </a:extLst>
          </p:cNvPr>
          <p:cNvSpPr>
            <a:spLocks noGrp="1"/>
          </p:cNvSpPr>
          <p:nvPr>
            <p:ph type="body" idx="1"/>
          </p:nvPr>
        </p:nvSpPr>
        <p:spPr/>
        <p:txBody>
          <a:bodyPr/>
          <a:lstStyle/>
          <a:p>
            <a:pPr marL="279400" indent="0">
              <a:buNone/>
            </a:pPr>
            <a:r>
              <a:rPr lang="en-GB" dirty="0"/>
              <a:t>Strategy 2025-30</a:t>
            </a:r>
          </a:p>
          <a:p>
            <a:pPr marL="279400" indent="0">
              <a:buNone/>
            </a:pPr>
            <a:r>
              <a:rPr lang="en-GB" dirty="0"/>
              <a:t>Workplan updates on annual cycle</a:t>
            </a:r>
          </a:p>
          <a:p>
            <a:r>
              <a:rPr lang="en-GB" dirty="0"/>
              <a:t>WORKPLANS for each of the strategy objectives</a:t>
            </a:r>
          </a:p>
          <a:p>
            <a:r>
              <a:rPr lang="en-GB" dirty="0"/>
              <a:t>KPI’s – frequency to be defined</a:t>
            </a:r>
          </a:p>
        </p:txBody>
      </p:sp>
      <p:sp>
        <p:nvSpPr>
          <p:cNvPr id="3" name="Title 2">
            <a:extLst>
              <a:ext uri="{FF2B5EF4-FFF2-40B4-BE49-F238E27FC236}">
                <a16:creationId xmlns:a16="http://schemas.microsoft.com/office/drawing/2014/main" id="{9F262752-FFC7-9590-0111-10B6F7E6393C}"/>
              </a:ext>
            </a:extLst>
          </p:cNvPr>
          <p:cNvSpPr>
            <a:spLocks noGrp="1"/>
          </p:cNvSpPr>
          <p:nvPr>
            <p:ph type="title"/>
          </p:nvPr>
        </p:nvSpPr>
        <p:spPr/>
        <p:txBody>
          <a:bodyPr>
            <a:normAutofit fontScale="90000"/>
          </a:bodyPr>
          <a:lstStyle/>
          <a:p>
            <a:r>
              <a:rPr lang="en-GB" dirty="0"/>
              <a:t>Slides to ADD</a:t>
            </a:r>
          </a:p>
        </p:txBody>
      </p:sp>
    </p:spTree>
    <p:extLst>
      <p:ext uri="{BB962C8B-B14F-4D97-AF65-F5344CB8AC3E}">
        <p14:creationId xmlns:p14="http://schemas.microsoft.com/office/powerpoint/2010/main" val="4005635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53EBD26-7177-B48F-C915-21399909D458}"/>
              </a:ext>
            </a:extLst>
          </p:cNvPr>
          <p:cNvSpPr>
            <a:spLocks noGrp="1"/>
          </p:cNvSpPr>
          <p:nvPr>
            <p:ph type="body" idx="1"/>
          </p:nvPr>
        </p:nvSpPr>
        <p:spPr/>
        <p:txBody>
          <a:bodyPr/>
          <a:lstStyle/>
          <a:p>
            <a:r>
              <a:rPr lang="en-GB" dirty="0"/>
              <a:t>CRGs</a:t>
            </a:r>
          </a:p>
          <a:p>
            <a:pPr lvl="1"/>
            <a:r>
              <a:rPr lang="en-GB" dirty="0"/>
              <a:t>Working groups – dentistry/nutrition/cancer synoptic (started with key-project focus) issues</a:t>
            </a:r>
          </a:p>
          <a:p>
            <a:pPr lvl="1"/>
            <a:r>
              <a:rPr lang="en-GB" dirty="0"/>
              <a:t>Mental health, anaesthesia, pathology, (nursing) ???? lost at the moment</a:t>
            </a:r>
          </a:p>
          <a:p>
            <a:pPr lvl="1"/>
            <a:r>
              <a:rPr lang="en-GB" b="1" dirty="0"/>
              <a:t>* * * </a:t>
            </a:r>
            <a:r>
              <a:rPr lang="en-GB" dirty="0"/>
              <a:t>leadership/focus are key</a:t>
            </a:r>
          </a:p>
          <a:p>
            <a:pPr lvl="1"/>
            <a:r>
              <a:rPr lang="en-GB" dirty="0"/>
              <a:t>Mental health group – get Elaine to chair</a:t>
            </a:r>
          </a:p>
          <a:p>
            <a:pPr lvl="1"/>
            <a:r>
              <a:rPr lang="en-GB" dirty="0"/>
              <a:t>Anaesthesia – content focused, support from Jane and me, with some support from Monica (Jane to f/u)</a:t>
            </a:r>
          </a:p>
          <a:p>
            <a:pPr lvl="1"/>
            <a:r>
              <a:rPr lang="en-GB" dirty="0"/>
              <a:t>Pathology – no </a:t>
            </a:r>
            <a:r>
              <a:rPr lang="en-GB" dirty="0" err="1"/>
              <a:t>req’t</a:t>
            </a:r>
            <a:r>
              <a:rPr lang="en-GB" dirty="0"/>
              <a:t> for over-arching group, working groups continue (task and finish), keep in person pathology sessions (April, October)</a:t>
            </a:r>
          </a:p>
          <a:p>
            <a:pPr lvl="1"/>
            <a:r>
              <a:rPr lang="en-GB" b="1" dirty="0"/>
              <a:t>FUNDAMENTAL CHANGE TO PRINCIPLES </a:t>
            </a:r>
            <a:r>
              <a:rPr lang="en-GB" dirty="0"/>
              <a:t>- Start with project groups, then these move to CRGs</a:t>
            </a:r>
          </a:p>
          <a:p>
            <a:pPr lvl="1"/>
            <a:r>
              <a:rPr lang="en-GB" dirty="0"/>
              <a:t>Nursing – letting it run at the moment . . . </a:t>
            </a:r>
            <a:r>
              <a:rPr lang="en-GB" i="1" dirty="0"/>
              <a:t>Focus</a:t>
            </a:r>
            <a:r>
              <a:rPr lang="en-GB" dirty="0"/>
              <a:t> . . . NIC, NOC, NANDA at present</a:t>
            </a:r>
          </a:p>
          <a:p>
            <a:pPr lvl="1"/>
            <a:endParaRPr lang="en-GB" dirty="0"/>
          </a:p>
          <a:p>
            <a:pPr lvl="1"/>
            <a:endParaRPr lang="en-GB" dirty="0"/>
          </a:p>
          <a:p>
            <a:pPr lvl="1"/>
            <a:endParaRPr lang="en-GB" dirty="0"/>
          </a:p>
        </p:txBody>
      </p:sp>
      <p:sp>
        <p:nvSpPr>
          <p:cNvPr id="3" name="Title 2">
            <a:extLst>
              <a:ext uri="{FF2B5EF4-FFF2-40B4-BE49-F238E27FC236}">
                <a16:creationId xmlns:a16="http://schemas.microsoft.com/office/drawing/2014/main" id="{D6ABC92C-09A2-0228-075A-EE7275B9F975}"/>
              </a:ext>
            </a:extLst>
          </p:cNvPr>
          <p:cNvSpPr>
            <a:spLocks noGrp="1"/>
          </p:cNvSpPr>
          <p:nvPr>
            <p:ph type="title"/>
          </p:nvPr>
        </p:nvSpPr>
        <p:spPr/>
        <p:txBody>
          <a:bodyPr>
            <a:normAutofit fontScale="90000"/>
          </a:bodyPr>
          <a:lstStyle/>
          <a:p>
            <a:r>
              <a:rPr lang="en-GB" dirty="0"/>
              <a:t>* * * General discussion/approach * * * </a:t>
            </a:r>
          </a:p>
        </p:txBody>
      </p:sp>
    </p:spTree>
    <p:extLst>
      <p:ext uri="{BB962C8B-B14F-4D97-AF65-F5344CB8AC3E}">
        <p14:creationId xmlns:p14="http://schemas.microsoft.com/office/powerpoint/2010/main" val="28372342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9EF553-629F-DCFF-FB43-AD9AE513F526}"/>
              </a:ext>
            </a:extLst>
          </p:cNvPr>
          <p:cNvSpPr>
            <a:spLocks noGrp="1"/>
          </p:cNvSpPr>
          <p:nvPr>
            <p:ph type="body" idx="1"/>
          </p:nvPr>
        </p:nvSpPr>
        <p:spPr/>
        <p:txBody>
          <a:bodyPr/>
          <a:lstStyle/>
          <a:p>
            <a:r>
              <a:rPr lang="en-GB" dirty="0"/>
              <a:t>How do you engage, and maintain the interest . . . </a:t>
            </a:r>
          </a:p>
          <a:p>
            <a:r>
              <a:rPr lang="en-GB" dirty="0"/>
              <a:t>Clinical webinars (gather interest and support), focused topics for each webinar, create shared space to encourage questions/discussions, with idea of future webinar focused on these questions/discussions</a:t>
            </a:r>
          </a:p>
        </p:txBody>
      </p:sp>
      <p:sp>
        <p:nvSpPr>
          <p:cNvPr id="3" name="Title 2">
            <a:extLst>
              <a:ext uri="{FF2B5EF4-FFF2-40B4-BE49-F238E27FC236}">
                <a16:creationId xmlns:a16="http://schemas.microsoft.com/office/drawing/2014/main" id="{E0F66A36-959A-B655-F842-98EB51980178}"/>
              </a:ext>
            </a:extLst>
          </p:cNvPr>
          <p:cNvSpPr>
            <a:spLocks noGrp="1"/>
          </p:cNvSpPr>
          <p:nvPr>
            <p:ph type="title"/>
          </p:nvPr>
        </p:nvSpPr>
        <p:spPr/>
        <p:txBody>
          <a:bodyPr>
            <a:normAutofit fontScale="90000"/>
          </a:bodyPr>
          <a:lstStyle/>
          <a:p>
            <a:r>
              <a:rPr lang="en-GB" dirty="0"/>
              <a:t>Networks</a:t>
            </a:r>
          </a:p>
        </p:txBody>
      </p:sp>
    </p:spTree>
    <p:extLst>
      <p:ext uri="{BB962C8B-B14F-4D97-AF65-F5344CB8AC3E}">
        <p14:creationId xmlns:p14="http://schemas.microsoft.com/office/powerpoint/2010/main" val="100538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3D6F52-2FB6-21DB-310A-9FDBB4D23461}"/>
              </a:ext>
            </a:extLst>
          </p:cNvPr>
          <p:cNvSpPr>
            <a:spLocks noGrp="1"/>
          </p:cNvSpPr>
          <p:nvPr>
            <p:ph type="body" idx="1"/>
          </p:nvPr>
        </p:nvSpPr>
        <p:spPr/>
        <p:txBody>
          <a:bodyPr>
            <a:normAutofit/>
          </a:bodyPr>
          <a:lstStyle/>
          <a:p>
            <a:pPr marL="469900" lvl="1" indent="-342900">
              <a:spcBef>
                <a:spcPts val="0"/>
              </a:spcBef>
              <a:spcAft>
                <a:spcPts val="0"/>
              </a:spcAft>
              <a:buClr>
                <a:srgbClr val="0055B0"/>
              </a:buClr>
              <a:buFont typeface="Arial" panose="020B0604020202020204" pitchFamily="34" charset="0"/>
              <a:buChar char="•"/>
            </a:pPr>
            <a:r>
              <a:rPr lang="en-US" sz="1800" dirty="0">
                <a:solidFill>
                  <a:srgbClr val="005DC4"/>
                </a:solidFill>
              </a:rPr>
              <a:t>Raise the profile of SNOMED CT for clinicians locally/nationally/globally</a:t>
            </a:r>
          </a:p>
          <a:p>
            <a:pPr marL="469900" lvl="1" indent="-342900">
              <a:spcBef>
                <a:spcPts val="0"/>
              </a:spcBef>
              <a:spcAft>
                <a:spcPts val="0"/>
              </a:spcAft>
              <a:buClr>
                <a:srgbClr val="0055B0"/>
              </a:buClr>
              <a:buFont typeface="Arial" panose="020B0604020202020204" pitchFamily="34" charset="0"/>
              <a:buChar char="•"/>
            </a:pPr>
            <a:endParaRPr lang="en-US" sz="1800" dirty="0">
              <a:solidFill>
                <a:srgbClr val="005DC4"/>
              </a:solidFill>
            </a:endParaRPr>
          </a:p>
          <a:p>
            <a:pPr marL="869950" lvl="2" indent="-342900">
              <a:spcBef>
                <a:spcPts val="0"/>
              </a:spcBef>
              <a:spcAft>
                <a:spcPts val="0"/>
              </a:spcAft>
              <a:buClr>
                <a:srgbClr val="0055B0"/>
              </a:buClr>
              <a:buFont typeface="Wingdings" pitchFamily="2" charset="2"/>
              <a:buChar char="§"/>
            </a:pPr>
            <a:r>
              <a:rPr lang="en-US" sz="1800" dirty="0">
                <a:solidFill>
                  <a:srgbClr val="005DC4"/>
                </a:solidFill>
              </a:rPr>
              <a:t>Network development, webinars, communications, conference presentations, links to member engagement activities, links to educational institutions</a:t>
            </a:r>
          </a:p>
          <a:p>
            <a:pPr marL="469900" lvl="1" indent="-342900">
              <a:spcBef>
                <a:spcPts val="0"/>
              </a:spcBef>
              <a:spcAft>
                <a:spcPts val="0"/>
              </a:spcAft>
              <a:buClr>
                <a:srgbClr val="0055B0"/>
              </a:buClr>
              <a:buFont typeface="Arial" panose="020B0604020202020204" pitchFamily="34" charset="0"/>
              <a:buChar char="•"/>
            </a:pPr>
            <a:endParaRPr lang="en-US" sz="1800" dirty="0">
              <a:solidFill>
                <a:srgbClr val="005DC4"/>
              </a:solidFill>
            </a:endParaRPr>
          </a:p>
          <a:p>
            <a:pPr marL="469900" indent="-342900">
              <a:spcBef>
                <a:spcPts val="200"/>
              </a:spcBef>
              <a:spcAft>
                <a:spcPts val="0"/>
              </a:spcAft>
              <a:buFont typeface="Arial" panose="020B0604020202020204" pitchFamily="34" charset="0"/>
              <a:buChar char="•"/>
            </a:pPr>
            <a:r>
              <a:rPr lang="en-US" sz="1800" dirty="0">
                <a:solidFill>
                  <a:srgbClr val="005DC4"/>
                </a:solidFill>
              </a:rPr>
              <a:t>Increase number and depth of knowledge of health care professional ambassadors/SMEs for SNOMED CT </a:t>
            </a: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pPr marL="869950" lvl="1" indent="-342900">
              <a:spcBef>
                <a:spcPts val="200"/>
              </a:spcBef>
              <a:spcAft>
                <a:spcPts val="0"/>
              </a:spcAft>
              <a:buFont typeface="Arial" panose="020B0604020202020204" pitchFamily="34" charset="0"/>
              <a:buChar char="•"/>
            </a:pPr>
            <a:r>
              <a:rPr lang="en-US" sz="1400" dirty="0">
                <a:solidFill>
                  <a:srgbClr val="005DC4"/>
                </a:solidFill>
              </a:rPr>
              <a:t>As above, find opportunities for them to present on SI’s behalf</a:t>
            </a:r>
          </a:p>
          <a:p>
            <a:pPr marL="869950" lvl="1" indent="-342900">
              <a:spcBef>
                <a:spcPts val="200"/>
              </a:spcBef>
              <a:spcAft>
                <a:spcPts val="0"/>
              </a:spcAft>
              <a:buFont typeface="Arial" panose="020B0604020202020204" pitchFamily="34" charset="0"/>
              <a:buChar char="•"/>
            </a:pPr>
            <a:r>
              <a:rPr lang="en-US" sz="1400" dirty="0">
                <a:solidFill>
                  <a:srgbClr val="005DC4"/>
                </a:solidFill>
              </a:rPr>
              <a:t>Development of in-house training </a:t>
            </a:r>
            <a:r>
              <a:rPr lang="en-US" sz="1400" dirty="0" err="1">
                <a:solidFill>
                  <a:srgbClr val="005DC4"/>
                </a:solidFill>
              </a:rPr>
              <a:t>programme</a:t>
            </a:r>
            <a:endParaRPr lang="en-US" sz="1400" dirty="0">
              <a:solidFill>
                <a:srgbClr val="005DC4"/>
              </a:solidFill>
            </a:endParaRP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endParaRPr lang="en-GB" dirty="0"/>
          </a:p>
        </p:txBody>
      </p:sp>
      <p:sp>
        <p:nvSpPr>
          <p:cNvPr id="3" name="Title 2">
            <a:extLst>
              <a:ext uri="{FF2B5EF4-FFF2-40B4-BE49-F238E27FC236}">
                <a16:creationId xmlns:a16="http://schemas.microsoft.com/office/drawing/2014/main" id="{1E4E5526-56CD-71BB-F886-02AA5FC5303A}"/>
              </a:ext>
            </a:extLst>
          </p:cNvPr>
          <p:cNvSpPr>
            <a:spLocks noGrp="1"/>
          </p:cNvSpPr>
          <p:nvPr>
            <p:ph type="title"/>
          </p:nvPr>
        </p:nvSpPr>
        <p:spPr/>
        <p:txBody>
          <a:bodyPr>
            <a:normAutofit fontScale="90000"/>
          </a:bodyPr>
          <a:lstStyle/>
          <a:p>
            <a:r>
              <a:rPr lang="en-GB" dirty="0"/>
              <a:t>Workplan</a:t>
            </a:r>
          </a:p>
        </p:txBody>
      </p:sp>
    </p:spTree>
    <p:extLst>
      <p:ext uri="{BB962C8B-B14F-4D97-AF65-F5344CB8AC3E}">
        <p14:creationId xmlns:p14="http://schemas.microsoft.com/office/powerpoint/2010/main" val="2486876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8A9434-804C-AC48-A748-A3FEED060F53}"/>
              </a:ext>
            </a:extLst>
          </p:cNvPr>
          <p:cNvSpPr>
            <a:spLocks noGrp="1"/>
          </p:cNvSpPr>
          <p:nvPr>
            <p:ph type="title"/>
          </p:nvPr>
        </p:nvSpPr>
        <p:spPr/>
        <p:txBody>
          <a:bodyPr>
            <a:normAutofit fontScale="90000"/>
          </a:bodyPr>
          <a:lstStyle/>
          <a:p>
            <a:r>
              <a:rPr lang="en-US" dirty="0"/>
              <a:t>The importance of clinical engagement</a:t>
            </a:r>
          </a:p>
        </p:txBody>
      </p:sp>
      <p:sp>
        <p:nvSpPr>
          <p:cNvPr id="4" name="Shape 59">
            <a:extLst>
              <a:ext uri="{FF2B5EF4-FFF2-40B4-BE49-F238E27FC236}">
                <a16:creationId xmlns:a16="http://schemas.microsoft.com/office/drawing/2014/main" id="{03C9BEAE-FEA6-9444-8E37-F6C2C891AF83}"/>
              </a:ext>
            </a:extLst>
          </p:cNvPr>
          <p:cNvSpPr txBox="1">
            <a:spLocks noGrp="1"/>
          </p:cNvSpPr>
          <p:nvPr>
            <p:ph type="body" idx="1"/>
          </p:nvPr>
        </p:nvSpPr>
        <p:spPr>
          <a:xfrm>
            <a:off x="609600" y="1590568"/>
            <a:ext cx="10498267" cy="3535348"/>
          </a:xfrm>
          <a:prstGeom prst="rect">
            <a:avLst/>
          </a:prstGeom>
          <a:noFill/>
          <a:ln>
            <a:noFill/>
          </a:ln>
        </p:spPr>
        <p:txBody>
          <a:bodyPr vert="horz" lIns="91425" tIns="91425" rIns="91425" bIns="91425"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541" indent="-2541">
              <a:spcBef>
                <a:spcPts val="0"/>
              </a:spcBef>
              <a:buSzPct val="25000"/>
              <a:buFont typeface="Arial" panose="020B0604020202020204" pitchFamily="34" charset="0"/>
              <a:buNone/>
            </a:pPr>
            <a:r>
              <a:rPr lang="en-US" sz="2400" dirty="0">
                <a:solidFill>
                  <a:srgbClr val="0070C0"/>
                </a:solidFill>
                <a:latin typeface="Arial" panose="020B0604020202020204" pitchFamily="34" charset="0"/>
                <a:cs typeface="Arial" panose="020B0604020202020204" pitchFamily="34" charset="0"/>
              </a:rPr>
              <a:t>“Clinicians are frequently the first to hear, see and identify patient conditions and findings that need documentation.  Further, clinicians are in a unique position to see correlations between the items that need documentation.  Being able to contribute to terms, definitions, and the valuable relationships available within SNOMED CT improves usability.  Working with the entire design team for an EHR allows for better presentation, and proper representation that may significantly contribute to timeliness, efficiency, and, most important, improved care outcomes”.</a:t>
            </a:r>
          </a:p>
          <a:p>
            <a:pPr marL="129541" indent="-2541">
              <a:spcBef>
                <a:spcPts val="0"/>
              </a:spcBef>
              <a:buSzPct val="25000"/>
              <a:buFont typeface="Arial" panose="020B0604020202020204" pitchFamily="34" charset="0"/>
              <a:buNone/>
            </a:pPr>
            <a:endParaRPr lang="en-US" sz="2400" dirty="0">
              <a:solidFill>
                <a:srgbClr val="0070C0"/>
              </a:solidFill>
              <a:latin typeface="Arial" panose="020B0604020202020204" pitchFamily="34" charset="0"/>
              <a:cs typeface="Arial" panose="020B0604020202020204" pitchFamily="34" charset="0"/>
            </a:endParaRPr>
          </a:p>
          <a:p>
            <a:pPr marL="129541" indent="-2541" algn="r">
              <a:spcBef>
                <a:spcPts val="200"/>
              </a:spcBef>
              <a:buSzPct val="25000"/>
              <a:buFont typeface="Arial" panose="020B0604020202020204" pitchFamily="34" charset="0"/>
              <a:buNone/>
            </a:pPr>
            <a:r>
              <a:rPr lang="en-US" sz="1800" dirty="0">
                <a:solidFill>
                  <a:srgbClr val="0070C0"/>
                </a:solidFill>
              </a:rPr>
              <a:t>Mark </a:t>
            </a:r>
            <a:r>
              <a:rPr lang="en-US" sz="1800" dirty="0" err="1">
                <a:solidFill>
                  <a:srgbClr val="0070C0"/>
                </a:solidFill>
              </a:rPr>
              <a:t>Jurkovitch</a:t>
            </a:r>
            <a:r>
              <a:rPr lang="en-US" sz="1800" dirty="0">
                <a:solidFill>
                  <a:srgbClr val="0070C0"/>
                </a:solidFill>
              </a:rPr>
              <a:t>, Chair, SNOMED Dentistry Clinical Reference Group</a:t>
            </a:r>
          </a:p>
          <a:p>
            <a:pPr marL="129541" indent="-2541">
              <a:spcBef>
                <a:spcPts val="200"/>
              </a:spcBef>
              <a:buSzPct val="25000"/>
              <a:buFont typeface="Arial" panose="020B0604020202020204" pitchFamily="34" charset="0"/>
              <a:buNone/>
            </a:pPr>
            <a:endParaRPr lang="en-US" dirty="0">
              <a:solidFill>
                <a:srgbClr val="0070C0"/>
              </a:solidFill>
            </a:endParaRPr>
          </a:p>
        </p:txBody>
      </p:sp>
      <p:sp>
        <p:nvSpPr>
          <p:cNvPr id="2" name="TextBox 1">
            <a:extLst>
              <a:ext uri="{FF2B5EF4-FFF2-40B4-BE49-F238E27FC236}">
                <a16:creationId xmlns:a16="http://schemas.microsoft.com/office/drawing/2014/main" id="{F3A70A7E-72A8-5DBF-6617-5CD22B0BD1A2}"/>
              </a:ext>
            </a:extLst>
          </p:cNvPr>
          <p:cNvSpPr txBox="1"/>
          <p:nvPr/>
        </p:nvSpPr>
        <p:spPr>
          <a:xfrm>
            <a:off x="1582615" y="5697415"/>
            <a:ext cx="5704639" cy="369332"/>
          </a:xfrm>
          <a:prstGeom prst="rect">
            <a:avLst/>
          </a:prstGeom>
          <a:noFill/>
        </p:spPr>
        <p:txBody>
          <a:bodyPr wrap="none" rtlCol="0">
            <a:spAutoFit/>
          </a:bodyPr>
          <a:lstStyle/>
          <a:p>
            <a:r>
              <a:rPr lang="en-GB" dirty="0"/>
              <a:t>Need to include implementation and clinical collaborations</a:t>
            </a:r>
          </a:p>
        </p:txBody>
      </p:sp>
    </p:spTree>
    <p:extLst>
      <p:ext uri="{BB962C8B-B14F-4D97-AF65-F5344CB8AC3E}">
        <p14:creationId xmlns:p14="http://schemas.microsoft.com/office/powerpoint/2010/main" val="3833045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2F267F-E327-E866-DF2E-68864769995B}"/>
              </a:ext>
            </a:extLst>
          </p:cNvPr>
          <p:cNvSpPr>
            <a:spLocks noGrp="1"/>
          </p:cNvSpPr>
          <p:nvPr>
            <p:ph type="body" idx="1"/>
          </p:nvPr>
        </p:nvSpPr>
        <p:spPr/>
        <p:txBody>
          <a:bodyPr>
            <a:normAutofit lnSpcReduction="10000"/>
          </a:bodyPr>
          <a:lstStyle/>
          <a:p>
            <a:pPr marL="469900" indent="-342900">
              <a:spcBef>
                <a:spcPts val="200"/>
              </a:spcBef>
              <a:spcAft>
                <a:spcPts val="0"/>
              </a:spcAft>
              <a:buFont typeface="Arial" panose="020B0604020202020204" pitchFamily="34" charset="0"/>
              <a:buChar char="•"/>
            </a:pPr>
            <a:r>
              <a:rPr lang="en-US" sz="1800" i="1" dirty="0">
                <a:solidFill>
                  <a:srgbClr val="FF0000"/>
                </a:solidFill>
              </a:rPr>
              <a:t>Identify and gather use case examples from clinical and research perspectives to demonstrate benefits of using SNOMED CT  - LINK TO “SNOMED IN ACTION” – ADD TO WORKPLAN</a:t>
            </a:r>
          </a:p>
          <a:p>
            <a:pPr marL="469900" indent="-342900">
              <a:spcBef>
                <a:spcPts val="200"/>
              </a:spcBef>
              <a:spcAft>
                <a:spcPts val="0"/>
              </a:spcAft>
              <a:buFont typeface="Arial" panose="020B0604020202020204" pitchFamily="34" charset="0"/>
              <a:buChar char="•"/>
            </a:pPr>
            <a:endParaRPr lang="en-US" sz="1800" i="1" dirty="0">
              <a:solidFill>
                <a:srgbClr val="FF0000"/>
              </a:solidFill>
            </a:endParaRPr>
          </a:p>
          <a:p>
            <a:pPr marL="869950" lvl="1" indent="-342900">
              <a:spcBef>
                <a:spcPts val="200"/>
              </a:spcBef>
              <a:spcAft>
                <a:spcPts val="0"/>
              </a:spcAft>
              <a:buFont typeface="Arial" panose="020B0604020202020204" pitchFamily="34" charset="0"/>
              <a:buChar char="•"/>
            </a:pPr>
            <a:r>
              <a:rPr lang="en-US" sz="1400" i="1" dirty="0">
                <a:solidFill>
                  <a:srgbClr val="FF0000"/>
                </a:solidFill>
              </a:rPr>
              <a:t>Transition towards a direct link to SNOMED In Action, expands use case to include details of delivery</a:t>
            </a:r>
          </a:p>
          <a:p>
            <a:pPr marL="469900" indent="-342900">
              <a:spcBef>
                <a:spcPts val="200"/>
              </a:spcBef>
              <a:spcAft>
                <a:spcPts val="0"/>
              </a:spcAft>
              <a:buFont typeface="Arial" panose="020B0604020202020204" pitchFamily="34" charset="0"/>
              <a:buChar char="•"/>
            </a:pPr>
            <a:endParaRPr lang="en-US" sz="1800" i="1" dirty="0">
              <a:solidFill>
                <a:srgbClr val="FF0000"/>
              </a:solidFill>
            </a:endParaRPr>
          </a:p>
          <a:p>
            <a:pPr marL="469900" indent="-342900">
              <a:spcBef>
                <a:spcPts val="200"/>
              </a:spcBef>
              <a:spcAft>
                <a:spcPts val="0"/>
              </a:spcAft>
              <a:buFont typeface="Arial" panose="020B0604020202020204" pitchFamily="34" charset="0"/>
              <a:buChar char="•"/>
            </a:pPr>
            <a:r>
              <a:rPr lang="en-US" sz="1800" dirty="0">
                <a:solidFill>
                  <a:srgbClr val="005DC4"/>
                </a:solidFill>
              </a:rPr>
              <a:t>Increase the access to relevant SNOMED CT educational </a:t>
            </a:r>
            <a:r>
              <a:rPr lang="en-US" sz="1800" dirty="0">
                <a:solidFill>
                  <a:srgbClr val="00B0F0"/>
                </a:solidFill>
              </a:rPr>
              <a:t>and implementation </a:t>
            </a:r>
            <a:r>
              <a:rPr lang="en-US" sz="1800" dirty="0">
                <a:solidFill>
                  <a:srgbClr val="005DC4"/>
                </a:solidFill>
              </a:rPr>
              <a:t>materials for healthcare professionals</a:t>
            </a: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pPr marL="869950" lvl="1" indent="-342900">
              <a:spcBef>
                <a:spcPts val="200"/>
              </a:spcBef>
              <a:spcAft>
                <a:spcPts val="0"/>
              </a:spcAft>
              <a:buFont typeface="Arial" panose="020B0604020202020204" pitchFamily="34" charset="0"/>
              <a:buChar char="•"/>
            </a:pPr>
            <a:r>
              <a:rPr lang="en-US" sz="1400" dirty="0">
                <a:solidFill>
                  <a:srgbClr val="005DC4"/>
                </a:solidFill>
              </a:rPr>
              <a:t>Clinical pathway, CI guides, links to use ambassadors for educational sessions</a:t>
            </a:r>
          </a:p>
          <a:p>
            <a:pPr marL="869950" lvl="1" indent="-342900">
              <a:spcBef>
                <a:spcPts val="200"/>
              </a:spcBef>
              <a:spcAft>
                <a:spcPts val="0"/>
              </a:spcAft>
              <a:buFont typeface="Arial" panose="020B0604020202020204" pitchFamily="34" charset="0"/>
              <a:buChar char="•"/>
            </a:pPr>
            <a:r>
              <a:rPr lang="en-US" sz="1400" dirty="0">
                <a:solidFill>
                  <a:srgbClr val="005DC4"/>
                </a:solidFill>
              </a:rPr>
              <a:t>Clinical library – “one stop shop”</a:t>
            </a: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pPr marL="469900" indent="-342900">
              <a:spcBef>
                <a:spcPts val="200"/>
              </a:spcBef>
              <a:spcAft>
                <a:spcPts val="0"/>
              </a:spcAft>
              <a:buFont typeface="Arial" panose="020B0604020202020204" pitchFamily="34" charset="0"/>
              <a:buChar char="•"/>
            </a:pPr>
            <a:r>
              <a:rPr lang="en-US" sz="1800" dirty="0">
                <a:solidFill>
                  <a:srgbClr val="005DC4"/>
                </a:solidFill>
              </a:rPr>
              <a:t>Identify key clinical requirements/priorities/trends to inform SNOMED International products and services</a:t>
            </a: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pPr marL="869950" lvl="1" indent="-342900">
              <a:spcBef>
                <a:spcPts val="200"/>
              </a:spcBef>
              <a:spcAft>
                <a:spcPts val="0"/>
              </a:spcAft>
              <a:buFont typeface="Arial" panose="020B0604020202020204" pitchFamily="34" charset="0"/>
              <a:buChar char="•"/>
            </a:pPr>
            <a:r>
              <a:rPr lang="en-US" sz="1400" dirty="0">
                <a:solidFill>
                  <a:srgbClr val="005DC4"/>
                </a:solidFill>
              </a:rPr>
              <a:t>Link to content development roadmap, CRG priorities (BAU, trends)</a:t>
            </a:r>
          </a:p>
          <a:p>
            <a:pPr marL="869950" lvl="1" indent="-342900">
              <a:spcBef>
                <a:spcPts val="200"/>
              </a:spcBef>
              <a:spcAft>
                <a:spcPts val="0"/>
              </a:spcAft>
              <a:buFont typeface="Arial" panose="020B0604020202020204" pitchFamily="34" charset="0"/>
              <a:buChar char="•"/>
            </a:pPr>
            <a:r>
              <a:rPr lang="en-US" sz="1400" dirty="0">
                <a:solidFill>
                  <a:srgbClr val="005DC4"/>
                </a:solidFill>
              </a:rPr>
              <a:t>(* * * * need to develop process * * * *)</a:t>
            </a:r>
          </a:p>
          <a:p>
            <a:pPr marL="869950" lvl="1" indent="-342900">
              <a:spcBef>
                <a:spcPts val="200"/>
              </a:spcBef>
              <a:spcAft>
                <a:spcPts val="0"/>
              </a:spcAft>
              <a:buFont typeface="Arial" panose="020B0604020202020204" pitchFamily="34" charset="0"/>
              <a:buChar char="•"/>
            </a:pPr>
            <a:r>
              <a:rPr lang="en-US" sz="1400" dirty="0">
                <a:solidFill>
                  <a:srgbClr val="005DC4"/>
                </a:solidFill>
              </a:rPr>
              <a:t>Internal staff need to monitor clinical trends – internal and external</a:t>
            </a:r>
          </a:p>
          <a:p>
            <a:pPr marL="469900" indent="-342900">
              <a:spcBef>
                <a:spcPts val="200"/>
              </a:spcBef>
              <a:spcAft>
                <a:spcPts val="0"/>
              </a:spcAft>
              <a:buFont typeface="Arial" panose="020B0604020202020204" pitchFamily="34" charset="0"/>
              <a:buChar char="•"/>
            </a:pPr>
            <a:endParaRPr lang="en-US" sz="1800" dirty="0">
              <a:solidFill>
                <a:srgbClr val="005DC4"/>
              </a:solidFill>
            </a:endParaRPr>
          </a:p>
          <a:p>
            <a:endParaRPr lang="en-GB" dirty="0"/>
          </a:p>
        </p:txBody>
      </p:sp>
      <p:sp>
        <p:nvSpPr>
          <p:cNvPr id="3" name="Title 2">
            <a:extLst>
              <a:ext uri="{FF2B5EF4-FFF2-40B4-BE49-F238E27FC236}">
                <a16:creationId xmlns:a16="http://schemas.microsoft.com/office/drawing/2014/main" id="{3E7104B1-80BC-7FC9-2678-334D08B9BFDC}"/>
              </a:ext>
            </a:extLst>
          </p:cNvPr>
          <p:cNvSpPr>
            <a:spLocks noGrp="1"/>
          </p:cNvSpPr>
          <p:nvPr>
            <p:ph type="title"/>
          </p:nvPr>
        </p:nvSpPr>
        <p:spPr/>
        <p:txBody>
          <a:bodyPr>
            <a:normAutofit fontScale="90000"/>
          </a:bodyPr>
          <a:lstStyle/>
          <a:p>
            <a:r>
              <a:rPr lang="en-GB" dirty="0"/>
              <a:t>Workplan</a:t>
            </a:r>
          </a:p>
        </p:txBody>
      </p:sp>
    </p:spTree>
    <p:extLst>
      <p:ext uri="{BB962C8B-B14F-4D97-AF65-F5344CB8AC3E}">
        <p14:creationId xmlns:p14="http://schemas.microsoft.com/office/powerpoint/2010/main" val="24591501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6A21B8-3D24-2FD3-CD4C-7AC0AA077C92}"/>
              </a:ext>
            </a:extLst>
          </p:cNvPr>
          <p:cNvSpPr>
            <a:spLocks noGrp="1"/>
          </p:cNvSpPr>
          <p:nvPr>
            <p:ph type="body" idx="1"/>
          </p:nvPr>
        </p:nvSpPr>
        <p:spPr/>
        <p:txBody>
          <a:bodyPr>
            <a:normAutofit/>
          </a:bodyPr>
          <a:lstStyle/>
          <a:p>
            <a:pPr marL="469900" lvl="1" indent="-342900">
              <a:spcBef>
                <a:spcPts val="200"/>
              </a:spcBef>
              <a:spcAft>
                <a:spcPts val="0"/>
              </a:spcAft>
              <a:buClr>
                <a:srgbClr val="0055B0"/>
              </a:buClr>
              <a:buFont typeface="Arial" panose="020B0604020202020204" pitchFamily="34" charset="0"/>
              <a:buChar char="•"/>
            </a:pPr>
            <a:r>
              <a:rPr lang="en-US" sz="2400" dirty="0">
                <a:solidFill>
                  <a:srgbClr val="005DC4"/>
                </a:solidFill>
              </a:rPr>
              <a:t>Identify clinically focused </a:t>
            </a:r>
            <a:r>
              <a:rPr lang="en-US" sz="2400" dirty="0">
                <a:solidFill>
                  <a:srgbClr val="00B0F0"/>
                </a:solidFill>
              </a:rPr>
              <a:t>implementation</a:t>
            </a:r>
            <a:r>
              <a:rPr lang="en-US" sz="2400" dirty="0">
                <a:solidFill>
                  <a:srgbClr val="005DC4"/>
                </a:solidFill>
              </a:rPr>
              <a:t> opportunities to demonstrate SNOMED CT usage, including high value clinical </a:t>
            </a:r>
            <a:r>
              <a:rPr lang="en-US" sz="2400" dirty="0">
                <a:solidFill>
                  <a:srgbClr val="00B0F0"/>
                </a:solidFill>
              </a:rPr>
              <a:t>analytics</a:t>
            </a:r>
            <a:r>
              <a:rPr lang="en-US" sz="2400" dirty="0">
                <a:solidFill>
                  <a:srgbClr val="005DC4"/>
                </a:solidFill>
              </a:rPr>
              <a:t> support capabilities </a:t>
            </a:r>
          </a:p>
          <a:p>
            <a:pPr marL="469900" lvl="1" indent="-342900">
              <a:spcBef>
                <a:spcPts val="200"/>
              </a:spcBef>
              <a:spcAft>
                <a:spcPts val="0"/>
              </a:spcAft>
              <a:buClr>
                <a:srgbClr val="0055B0"/>
              </a:buClr>
              <a:buFont typeface="Arial" panose="020B0604020202020204" pitchFamily="34" charset="0"/>
              <a:buChar char="•"/>
            </a:pPr>
            <a:endParaRPr lang="en-US" sz="2400" dirty="0">
              <a:solidFill>
                <a:srgbClr val="005DC4"/>
              </a:solidFill>
            </a:endParaRPr>
          </a:p>
          <a:p>
            <a:pPr marL="869950" lvl="2" indent="-342900">
              <a:spcBef>
                <a:spcPts val="200"/>
              </a:spcBef>
              <a:spcAft>
                <a:spcPts val="0"/>
              </a:spcAft>
              <a:buClr>
                <a:srgbClr val="0055B0"/>
              </a:buClr>
              <a:buFont typeface="Arial" panose="020B0604020202020204" pitchFamily="34" charset="0"/>
              <a:buChar char="•"/>
            </a:pPr>
            <a:r>
              <a:rPr lang="en-US" sz="2400" dirty="0">
                <a:solidFill>
                  <a:srgbClr val="005DC4"/>
                </a:solidFill>
              </a:rPr>
              <a:t>Identify opportunities, and work with implementation support team to develop tooling/support</a:t>
            </a:r>
          </a:p>
          <a:p>
            <a:pPr marL="869950" lvl="2" indent="-342900">
              <a:spcBef>
                <a:spcPts val="200"/>
              </a:spcBef>
              <a:spcAft>
                <a:spcPts val="0"/>
              </a:spcAft>
              <a:buClr>
                <a:srgbClr val="0055B0"/>
              </a:buClr>
              <a:buFont typeface="Arial" panose="020B0604020202020204" pitchFamily="34" charset="0"/>
              <a:buChar char="•"/>
            </a:pPr>
            <a:r>
              <a:rPr lang="en-US" sz="2400" dirty="0">
                <a:solidFill>
                  <a:srgbClr val="005DC4"/>
                </a:solidFill>
              </a:rPr>
              <a:t>Identify and provide documentation on exemplars (feed to SNOMED In Action, also ? Ambassadors), to include lessons learned</a:t>
            </a:r>
          </a:p>
          <a:p>
            <a:pPr marL="469900" lvl="1" indent="-342900">
              <a:spcBef>
                <a:spcPts val="200"/>
              </a:spcBef>
              <a:spcAft>
                <a:spcPts val="0"/>
              </a:spcAft>
              <a:buClr>
                <a:srgbClr val="0055B0"/>
              </a:buClr>
              <a:buFont typeface="Arial" panose="020B0604020202020204" pitchFamily="34" charset="0"/>
              <a:buChar char="•"/>
            </a:pPr>
            <a:endParaRPr lang="en-US" sz="2400" dirty="0">
              <a:solidFill>
                <a:srgbClr val="005DC4"/>
              </a:solidFill>
            </a:endParaRPr>
          </a:p>
          <a:p>
            <a:pPr marL="469900" lvl="1" indent="-342900">
              <a:spcBef>
                <a:spcPts val="200"/>
              </a:spcBef>
              <a:spcAft>
                <a:spcPts val="0"/>
              </a:spcAft>
              <a:buClr>
                <a:srgbClr val="0055B0"/>
              </a:buClr>
              <a:buFont typeface="Arial" panose="020B0604020202020204" pitchFamily="34" charset="0"/>
              <a:buChar char="•"/>
            </a:pPr>
            <a:endParaRPr lang="en-US" sz="2400" dirty="0">
              <a:solidFill>
                <a:srgbClr val="005DC4"/>
              </a:solidFill>
            </a:endParaRPr>
          </a:p>
          <a:p>
            <a:pPr marL="869950" lvl="2" indent="-342900">
              <a:spcBef>
                <a:spcPts val="200"/>
              </a:spcBef>
              <a:spcAft>
                <a:spcPts val="0"/>
              </a:spcAft>
              <a:buClr>
                <a:srgbClr val="0055B0"/>
              </a:buClr>
              <a:buFont typeface="Arial" panose="020B0604020202020204" pitchFamily="34" charset="0"/>
              <a:buChar char="•"/>
            </a:pPr>
            <a:endParaRPr lang="en-US" dirty="0">
              <a:solidFill>
                <a:srgbClr val="005DC4"/>
              </a:solidFill>
            </a:endParaRPr>
          </a:p>
          <a:p>
            <a:endParaRPr lang="en-GB" dirty="0"/>
          </a:p>
        </p:txBody>
      </p:sp>
      <p:sp>
        <p:nvSpPr>
          <p:cNvPr id="3" name="Title 2">
            <a:extLst>
              <a:ext uri="{FF2B5EF4-FFF2-40B4-BE49-F238E27FC236}">
                <a16:creationId xmlns:a16="http://schemas.microsoft.com/office/drawing/2014/main" id="{1FE7DF51-A522-D9F2-12C6-2E0412DC24C5}"/>
              </a:ext>
            </a:extLst>
          </p:cNvPr>
          <p:cNvSpPr>
            <a:spLocks noGrp="1"/>
          </p:cNvSpPr>
          <p:nvPr>
            <p:ph type="title"/>
          </p:nvPr>
        </p:nvSpPr>
        <p:spPr/>
        <p:txBody>
          <a:bodyPr>
            <a:normAutofit fontScale="90000"/>
          </a:bodyPr>
          <a:lstStyle/>
          <a:p>
            <a:r>
              <a:rPr lang="en-GB" dirty="0"/>
              <a:t>Workplan</a:t>
            </a:r>
          </a:p>
        </p:txBody>
      </p:sp>
    </p:spTree>
    <p:extLst>
      <p:ext uri="{BB962C8B-B14F-4D97-AF65-F5344CB8AC3E}">
        <p14:creationId xmlns:p14="http://schemas.microsoft.com/office/powerpoint/2010/main" val="387037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3</a:t>
            </a:fld>
            <a:endParaRPr lang="en-US" sz="1100">
              <a:solidFill>
                <a:srgbClr val="888888"/>
              </a:solidFill>
              <a:latin typeface="Arial"/>
              <a:ea typeface="Arial"/>
              <a:cs typeface="Arial"/>
              <a:sym typeface="Arial"/>
            </a:endParaRPr>
          </a:p>
        </p:txBody>
      </p:sp>
      <p:sp>
        <p:nvSpPr>
          <p:cNvPr id="150" name="Shape 150"/>
          <p:cNvSpPr txBox="1">
            <a:spLocks noGrp="1"/>
          </p:cNvSpPr>
          <p:nvPr>
            <p:ph type="title"/>
          </p:nvPr>
        </p:nvSpPr>
        <p:spPr>
          <a:xfrm>
            <a:off x="1981200" y="473478"/>
            <a:ext cx="6592042" cy="507995"/>
          </a:xfrm>
          <a:prstGeom prst="rect">
            <a:avLst/>
          </a:prstGeom>
          <a:noFill/>
          <a:ln>
            <a:noFill/>
          </a:ln>
        </p:spPr>
        <p:txBody>
          <a:bodyPr vert="horz" lIns="91425" tIns="91425" rIns="91425" bIns="91425" rtlCol="0" anchor="ctr" anchorCtr="0">
            <a:noAutofit/>
          </a:bodyPr>
          <a:lstStyle/>
          <a:p>
            <a:pPr>
              <a:buSzPct val="25000"/>
            </a:pPr>
            <a:r>
              <a:rPr lang="en-US" sz="3200">
                <a:latin typeface="Trebuchet MS"/>
                <a:ea typeface="Trebuchet MS"/>
                <a:cs typeface="Trebuchet MS"/>
                <a:sym typeface="Trebuchet MS"/>
              </a:rPr>
              <a:t>Vision of Clinical Engagement</a:t>
            </a:r>
          </a:p>
        </p:txBody>
      </p:sp>
      <p:sp>
        <p:nvSpPr>
          <p:cNvPr id="151" name="Shape 151"/>
          <p:cNvSpPr txBox="1">
            <a:spLocks noGrp="1"/>
          </p:cNvSpPr>
          <p:nvPr>
            <p:ph type="body" idx="1"/>
          </p:nvPr>
        </p:nvSpPr>
        <p:spPr>
          <a:xfrm>
            <a:off x="636329" y="1639785"/>
            <a:ext cx="5034708" cy="1333040"/>
          </a:xfrm>
          <a:prstGeom prst="rect">
            <a:avLst/>
          </a:prstGeom>
          <a:solidFill>
            <a:srgbClr val="D0D0F4"/>
          </a:solidFill>
          <a:ln w="28575" cap="flat" cmpd="sng">
            <a:solidFill>
              <a:schemeClr val="accent2"/>
            </a:solidFill>
            <a:prstDash val="solid"/>
            <a:round/>
            <a:headEnd type="none" w="med" len="med"/>
            <a:tailEnd type="none" w="med" len="med"/>
          </a:ln>
        </p:spPr>
        <p:txBody>
          <a:bodyPr vert="horz" lIns="91425" tIns="91425" rIns="91425" bIns="91425" rtlCol="0" anchor="t" anchorCtr="0">
            <a:noAutofit/>
          </a:bodyPr>
          <a:lstStyle/>
          <a:p>
            <a:pPr marL="129541" indent="-2541">
              <a:spcBef>
                <a:spcPts val="0"/>
              </a:spcBef>
              <a:spcAft>
                <a:spcPts val="0"/>
              </a:spcAft>
              <a:buSzPct val="25000"/>
              <a:buNone/>
            </a:pPr>
            <a:r>
              <a:rPr lang="en-US" dirty="0">
                <a:solidFill>
                  <a:srgbClr val="7030A0"/>
                </a:solidFill>
              </a:rPr>
              <a:t>To ensure that all activities of the IHTSDO are influenced by global clinical communities</a:t>
            </a:r>
          </a:p>
        </p:txBody>
      </p:sp>
      <p:sp>
        <p:nvSpPr>
          <p:cNvPr id="152" name="Shape 152"/>
          <p:cNvSpPr txBox="1"/>
          <p:nvPr/>
        </p:nvSpPr>
        <p:spPr>
          <a:xfrm>
            <a:off x="5483236" y="4772803"/>
            <a:ext cx="5671944" cy="1421175"/>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indent="-2541">
              <a:buClr>
                <a:srgbClr val="0055B0"/>
              </a:buClr>
              <a:buSzPct val="25000"/>
            </a:pPr>
            <a:r>
              <a:rPr lang="en-US" sz="2400" dirty="0">
                <a:solidFill>
                  <a:srgbClr val="7030A0"/>
                </a:solidFill>
                <a:latin typeface="Arial"/>
                <a:ea typeface="Arial"/>
                <a:cs typeface="Arial"/>
                <a:sym typeface="Arial"/>
              </a:rPr>
              <a:t>IHTSDO’s culture has a progressive and sustainable approach to engaging clinicians </a:t>
            </a:r>
          </a:p>
        </p:txBody>
      </p:sp>
      <p:pic>
        <p:nvPicPr>
          <p:cNvPr id="153" name="Shape 153"/>
          <p:cNvPicPr preferRelativeResize="0"/>
          <p:nvPr/>
        </p:nvPicPr>
        <p:blipFill rotWithShape="1">
          <a:blip r:embed="rId3">
            <a:alphaModFix/>
          </a:blip>
          <a:srcRect/>
          <a:stretch/>
        </p:blipFill>
        <p:spPr>
          <a:xfrm>
            <a:off x="7987427" y="1462355"/>
            <a:ext cx="3167753" cy="3033577"/>
          </a:xfrm>
          <a:prstGeom prst="rect">
            <a:avLst/>
          </a:prstGeom>
          <a:noFill/>
          <a:ln>
            <a:noFill/>
          </a:ln>
        </p:spPr>
      </p:pic>
      <p:pic>
        <p:nvPicPr>
          <p:cNvPr id="154" name="Shape 154"/>
          <p:cNvPicPr preferRelativeResize="0"/>
          <p:nvPr/>
        </p:nvPicPr>
        <p:blipFill rotWithShape="1">
          <a:blip r:embed="rId4">
            <a:alphaModFix/>
          </a:blip>
          <a:srcRect/>
          <a:stretch/>
        </p:blipFill>
        <p:spPr>
          <a:xfrm>
            <a:off x="1295396" y="4005256"/>
            <a:ext cx="2909178" cy="2188722"/>
          </a:xfrm>
          <a:prstGeom prst="rect">
            <a:avLst/>
          </a:prstGeom>
          <a:noFill/>
          <a:ln>
            <a:noFill/>
          </a:ln>
        </p:spPr>
      </p:pic>
    </p:spTree>
    <p:extLst>
      <p:ext uri="{BB962C8B-B14F-4D97-AF65-F5344CB8AC3E}">
        <p14:creationId xmlns:p14="http://schemas.microsoft.com/office/powerpoint/2010/main" val="1697886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4</a:t>
            </a:fld>
            <a:endParaRPr lang="en-US" sz="1100">
              <a:solidFill>
                <a:srgbClr val="888888"/>
              </a:solidFill>
              <a:latin typeface="Arial"/>
              <a:ea typeface="Arial"/>
              <a:cs typeface="Arial"/>
              <a:sym typeface="Arial"/>
            </a:endParaRPr>
          </a:p>
        </p:txBody>
      </p:sp>
      <p:sp>
        <p:nvSpPr>
          <p:cNvPr id="161" name="Shape 161"/>
          <p:cNvSpPr txBox="1">
            <a:spLocks noGrp="1"/>
          </p:cNvSpPr>
          <p:nvPr>
            <p:ph type="body" idx="1"/>
          </p:nvPr>
        </p:nvSpPr>
        <p:spPr>
          <a:xfrm>
            <a:off x="899410" y="1485636"/>
            <a:ext cx="9761095" cy="4658007"/>
          </a:xfrm>
          <a:prstGeom prst="rect">
            <a:avLst/>
          </a:prstGeom>
          <a:noFill/>
          <a:ln>
            <a:noFill/>
          </a:ln>
        </p:spPr>
        <p:txBody>
          <a:bodyPr vert="horz" lIns="91425" tIns="91425" rIns="91425" bIns="91425" rtlCol="0" anchor="t" anchorCtr="0">
            <a:noAutofit/>
          </a:bodyPr>
          <a:lstStyle/>
          <a:p>
            <a:pPr marL="469900" indent="-342900">
              <a:spcBef>
                <a:spcPts val="200"/>
              </a:spcBef>
              <a:spcAft>
                <a:spcPts val="0"/>
              </a:spcAft>
              <a:buFont typeface="Arial" panose="020B0604020202020204" pitchFamily="34" charset="0"/>
              <a:buChar char="•"/>
            </a:pPr>
            <a:r>
              <a:rPr lang="en-US" sz="2000" dirty="0"/>
              <a:t>Raising the profile of clinical engagement within the </a:t>
            </a:r>
            <a:r>
              <a:rPr lang="en-US" sz="2000" dirty="0" err="1"/>
              <a:t>organisation</a:t>
            </a:r>
            <a:endParaRPr lang="en-US" sz="2000" dirty="0"/>
          </a:p>
          <a:p>
            <a:pPr marL="469900" indent="-342900">
              <a:spcBef>
                <a:spcPts val="200"/>
              </a:spcBef>
              <a:spcAft>
                <a:spcPts val="0"/>
              </a:spcAft>
              <a:buFont typeface="Arial" panose="020B0604020202020204" pitchFamily="34" charset="0"/>
              <a:buChar char="•"/>
            </a:pPr>
            <a:r>
              <a:rPr lang="en-US" sz="2000" dirty="0"/>
              <a:t>Consistency of approach across the regions of the world in terms of clinical engagement</a:t>
            </a:r>
          </a:p>
          <a:p>
            <a:pPr marL="469900" indent="-342900">
              <a:spcBef>
                <a:spcPts val="200"/>
              </a:spcBef>
              <a:spcAft>
                <a:spcPts val="0"/>
              </a:spcAft>
              <a:buFont typeface="Arial" panose="020B0604020202020204" pitchFamily="34" charset="0"/>
              <a:buChar char="•"/>
            </a:pPr>
            <a:r>
              <a:rPr lang="en-US" sz="2000" dirty="0"/>
              <a:t>Clinical engagement encompasses all healthcare professional groups globally</a:t>
            </a:r>
          </a:p>
          <a:p>
            <a:pPr marL="469900" indent="-342900">
              <a:spcBef>
                <a:spcPts val="200"/>
              </a:spcBef>
              <a:spcAft>
                <a:spcPts val="0"/>
              </a:spcAft>
              <a:buFont typeface="Arial" panose="020B0604020202020204" pitchFamily="34" charset="0"/>
              <a:buChar char="•"/>
            </a:pPr>
            <a:r>
              <a:rPr lang="en-US" sz="2000" dirty="0"/>
              <a:t>Consistent and timely communication with National Release Centers and all relevant stakeholders</a:t>
            </a:r>
          </a:p>
          <a:p>
            <a:pPr marL="469900" indent="-342900">
              <a:spcBef>
                <a:spcPts val="200"/>
              </a:spcBef>
              <a:spcAft>
                <a:spcPts val="0"/>
              </a:spcAft>
              <a:buFont typeface="Arial" panose="020B0604020202020204" pitchFamily="34" charset="0"/>
              <a:buChar char="•"/>
            </a:pPr>
            <a:r>
              <a:rPr lang="en-US" sz="2000" dirty="0"/>
              <a:t>Foster and encourage a culture of open engagement and discussion between clinicians</a:t>
            </a:r>
          </a:p>
          <a:p>
            <a:pPr marL="469900" indent="-342900">
              <a:spcBef>
                <a:spcPts val="200"/>
              </a:spcBef>
              <a:spcAft>
                <a:spcPts val="0"/>
              </a:spcAft>
              <a:buFont typeface="Arial" panose="020B0604020202020204" pitchFamily="34" charset="0"/>
              <a:buChar char="•"/>
            </a:pPr>
            <a:r>
              <a:rPr lang="en-US" sz="2000" dirty="0"/>
              <a:t>Continuous leverage of experience and shared learning across the regions</a:t>
            </a:r>
          </a:p>
          <a:p>
            <a:pPr marL="469900" indent="-342900">
              <a:spcBef>
                <a:spcPts val="200"/>
              </a:spcBef>
              <a:spcAft>
                <a:spcPts val="0"/>
              </a:spcAft>
              <a:buFont typeface="Arial" panose="020B0604020202020204" pitchFamily="34" charset="0"/>
              <a:buChar char="•"/>
            </a:pPr>
            <a:r>
              <a:rPr lang="en-US" sz="2000" dirty="0"/>
              <a:t>Assuring the clinical quality and relevance of SNOMED International products and services</a:t>
            </a:r>
          </a:p>
          <a:p>
            <a:pPr marL="469900" indent="-342900">
              <a:spcBef>
                <a:spcPts val="200"/>
              </a:spcBef>
              <a:spcAft>
                <a:spcPts val="0"/>
              </a:spcAft>
              <a:buFont typeface="Arial" panose="020B0604020202020204" pitchFamily="34" charset="0"/>
              <a:buChar char="•"/>
            </a:pPr>
            <a:endParaRPr sz="2000" dirty="0"/>
          </a:p>
        </p:txBody>
      </p:sp>
      <p:sp>
        <p:nvSpPr>
          <p:cNvPr id="162" name="Shape 162"/>
          <p:cNvSpPr txBox="1">
            <a:spLocks noGrp="1"/>
          </p:cNvSpPr>
          <p:nvPr>
            <p:ph type="title"/>
          </p:nvPr>
        </p:nvSpPr>
        <p:spPr>
          <a:xfrm>
            <a:off x="617095" y="460359"/>
            <a:ext cx="6592042" cy="507995"/>
          </a:xfrm>
          <a:prstGeom prst="rect">
            <a:avLst/>
          </a:prstGeom>
          <a:noFill/>
          <a:ln>
            <a:noFill/>
          </a:ln>
        </p:spPr>
        <p:txBody>
          <a:bodyPr vert="horz" lIns="91425" tIns="91425" rIns="91425" bIns="91425" rtlCol="0" anchor="ctr" anchorCtr="0">
            <a:noAutofit/>
          </a:bodyPr>
          <a:lstStyle/>
          <a:p>
            <a:pPr>
              <a:buSzPct val="25000"/>
            </a:pPr>
            <a:r>
              <a:rPr lang="en-US" dirty="0"/>
              <a:t>Principles</a:t>
            </a:r>
          </a:p>
        </p:txBody>
      </p:sp>
      <p:sp>
        <p:nvSpPr>
          <p:cNvPr id="2" name="TextBox 1">
            <a:extLst>
              <a:ext uri="{FF2B5EF4-FFF2-40B4-BE49-F238E27FC236}">
                <a16:creationId xmlns:a16="http://schemas.microsoft.com/office/drawing/2014/main" id="{C4A0118D-B6AA-AD1C-5B64-2DBD70AE53B3}"/>
              </a:ext>
            </a:extLst>
          </p:cNvPr>
          <p:cNvSpPr txBox="1"/>
          <p:nvPr/>
        </p:nvSpPr>
        <p:spPr>
          <a:xfrm>
            <a:off x="1619418" y="5197312"/>
            <a:ext cx="9561657" cy="1200329"/>
          </a:xfrm>
          <a:prstGeom prst="rect">
            <a:avLst/>
          </a:prstGeom>
          <a:noFill/>
        </p:spPr>
        <p:txBody>
          <a:bodyPr wrap="none" rtlCol="0">
            <a:spAutoFit/>
          </a:bodyPr>
          <a:lstStyle/>
          <a:p>
            <a:r>
              <a:rPr lang="en-GB" dirty="0"/>
              <a:t>Act as terminology integrator to develop a common understanding</a:t>
            </a:r>
          </a:p>
          <a:p>
            <a:r>
              <a:rPr lang="en-GB" dirty="0"/>
              <a:t>Clinical collaborations</a:t>
            </a:r>
          </a:p>
          <a:p>
            <a:r>
              <a:rPr lang="en-GB" dirty="0"/>
              <a:t>Implementation </a:t>
            </a:r>
          </a:p>
          <a:p>
            <a:r>
              <a:rPr lang="en-GB" dirty="0"/>
              <a:t>Tracking emerging clinical requirements to define development areas (globally and users/members) </a:t>
            </a:r>
          </a:p>
        </p:txBody>
      </p:sp>
    </p:spTree>
    <p:extLst>
      <p:ext uri="{BB962C8B-B14F-4D97-AF65-F5344CB8AC3E}">
        <p14:creationId xmlns:p14="http://schemas.microsoft.com/office/powerpoint/2010/main" val="1516531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350766A-7033-4141-A8E3-0A5382073800}"/>
              </a:ext>
            </a:extLst>
          </p:cNvPr>
          <p:cNvSpPr>
            <a:spLocks noGrp="1"/>
          </p:cNvSpPr>
          <p:nvPr>
            <p:ph type="body" idx="1"/>
          </p:nvPr>
        </p:nvSpPr>
        <p:spPr/>
        <p:txBody>
          <a:bodyPr/>
          <a:lstStyle/>
          <a:p>
            <a:pPr marL="469900" indent="-342900">
              <a:spcBef>
                <a:spcPts val="0"/>
              </a:spcBef>
              <a:spcAft>
                <a:spcPts val="0"/>
              </a:spcAft>
              <a:buFont typeface="Arial" panose="020B0604020202020204" pitchFamily="34" charset="0"/>
              <a:buChar char="•"/>
            </a:pPr>
            <a:r>
              <a:rPr lang="en-US" dirty="0"/>
              <a:t>Informing direction of SNOMED International products and services</a:t>
            </a:r>
          </a:p>
          <a:p>
            <a:pPr marL="469900" indent="-342900">
              <a:spcBef>
                <a:spcPts val="200"/>
              </a:spcBef>
              <a:spcAft>
                <a:spcPts val="0"/>
              </a:spcAft>
              <a:buFont typeface="Arial" panose="020B0604020202020204" pitchFamily="34" charset="0"/>
              <a:buChar char="•"/>
            </a:pPr>
            <a:r>
              <a:rPr lang="en-US" dirty="0"/>
              <a:t>Improving quality, and thus clinical usability and acceptability, of SNOMED International products </a:t>
            </a:r>
            <a:r>
              <a:rPr lang="en-US" dirty="0">
                <a:solidFill>
                  <a:srgbClr val="005DC4"/>
                </a:solidFill>
              </a:rPr>
              <a:t>and</a:t>
            </a:r>
            <a:r>
              <a:rPr lang="en-US" dirty="0"/>
              <a:t> services, based on clinical knowledge and expertise</a:t>
            </a:r>
          </a:p>
          <a:p>
            <a:pPr marL="469900" indent="-342900">
              <a:spcBef>
                <a:spcPts val="200"/>
              </a:spcBef>
              <a:spcAft>
                <a:spcPts val="0"/>
              </a:spcAft>
              <a:buFont typeface="Arial" panose="020B0604020202020204" pitchFamily="34" charset="0"/>
              <a:buChar char="•"/>
            </a:pPr>
            <a:r>
              <a:rPr lang="en-US" dirty="0"/>
              <a:t>Identification of clinical champions who support and endorse the implementation of SNOMED CT and related products and services</a:t>
            </a:r>
          </a:p>
          <a:p>
            <a:pPr marL="469900" indent="-342900">
              <a:spcBef>
                <a:spcPts val="200"/>
              </a:spcBef>
              <a:spcAft>
                <a:spcPts val="0"/>
              </a:spcAft>
              <a:buFont typeface="Arial" panose="020B0604020202020204" pitchFamily="34" charset="0"/>
              <a:buChar char="•"/>
            </a:pPr>
            <a:r>
              <a:rPr lang="en-US" dirty="0"/>
              <a:t>Promote collaboration across healthcare professional groups that improve SNOMED International products and services</a:t>
            </a:r>
          </a:p>
        </p:txBody>
      </p:sp>
      <p:sp>
        <p:nvSpPr>
          <p:cNvPr id="3" name="Title 2">
            <a:extLst>
              <a:ext uri="{FF2B5EF4-FFF2-40B4-BE49-F238E27FC236}">
                <a16:creationId xmlns:a16="http://schemas.microsoft.com/office/drawing/2014/main" id="{D5941638-25F8-2840-84EF-E997D73E3FE7}"/>
              </a:ext>
            </a:extLst>
          </p:cNvPr>
          <p:cNvSpPr>
            <a:spLocks noGrp="1"/>
          </p:cNvSpPr>
          <p:nvPr>
            <p:ph type="title"/>
          </p:nvPr>
        </p:nvSpPr>
        <p:spPr>
          <a:xfrm>
            <a:off x="414728" y="369583"/>
            <a:ext cx="8789389" cy="507995"/>
          </a:xfrm>
        </p:spPr>
        <p:txBody>
          <a:bodyPr>
            <a:normAutofit fontScale="90000"/>
          </a:bodyPr>
          <a:lstStyle/>
          <a:p>
            <a:r>
              <a:rPr lang="en-US" dirty="0"/>
              <a:t>Benefits of clinical engagement to SNOMED International</a:t>
            </a:r>
          </a:p>
        </p:txBody>
      </p:sp>
      <p:sp>
        <p:nvSpPr>
          <p:cNvPr id="4" name="TextBox 3">
            <a:extLst>
              <a:ext uri="{FF2B5EF4-FFF2-40B4-BE49-F238E27FC236}">
                <a16:creationId xmlns:a16="http://schemas.microsoft.com/office/drawing/2014/main" id="{CCF81520-BA1C-6E9A-78E2-C02A125E5694}"/>
              </a:ext>
            </a:extLst>
          </p:cNvPr>
          <p:cNvSpPr txBox="1"/>
          <p:nvPr/>
        </p:nvSpPr>
        <p:spPr>
          <a:xfrm>
            <a:off x="3156438" y="5424854"/>
            <a:ext cx="7007752" cy="646331"/>
          </a:xfrm>
          <a:prstGeom prst="rect">
            <a:avLst/>
          </a:prstGeom>
          <a:noFill/>
        </p:spPr>
        <p:txBody>
          <a:bodyPr wrap="none" rtlCol="0">
            <a:spAutoFit/>
          </a:bodyPr>
          <a:lstStyle/>
          <a:p>
            <a:r>
              <a:rPr lang="en-GB" dirty="0"/>
              <a:t>Implementation requirements – clinical point of care and secondary uses</a:t>
            </a:r>
          </a:p>
          <a:p>
            <a:r>
              <a:rPr lang="en-GB" dirty="0"/>
              <a:t>Feedback from implementation</a:t>
            </a:r>
          </a:p>
        </p:txBody>
      </p:sp>
    </p:spTree>
    <p:extLst>
      <p:ext uri="{BB962C8B-B14F-4D97-AF65-F5344CB8AC3E}">
        <p14:creationId xmlns:p14="http://schemas.microsoft.com/office/powerpoint/2010/main" val="4111224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BF7F95-D71C-C944-A1F0-CFD7BEB1649D}"/>
              </a:ext>
            </a:extLst>
          </p:cNvPr>
          <p:cNvSpPr>
            <a:spLocks noGrp="1"/>
          </p:cNvSpPr>
          <p:nvPr>
            <p:ph type="title"/>
          </p:nvPr>
        </p:nvSpPr>
        <p:spPr/>
        <p:txBody>
          <a:bodyPr>
            <a:normAutofit fontScale="90000"/>
          </a:bodyPr>
          <a:lstStyle/>
          <a:p>
            <a:r>
              <a:rPr lang="en-US" dirty="0"/>
              <a:t>High level model for clinical engagement</a:t>
            </a:r>
          </a:p>
        </p:txBody>
      </p:sp>
      <p:sp>
        <p:nvSpPr>
          <p:cNvPr id="4" name="Slide Number Placeholder 1">
            <a:extLst>
              <a:ext uri="{FF2B5EF4-FFF2-40B4-BE49-F238E27FC236}">
                <a16:creationId xmlns:a16="http://schemas.microsoft.com/office/drawing/2014/main" id="{87CCA19C-4BE0-4641-B7DE-BE2B1231F5C9}"/>
              </a:ext>
            </a:extLst>
          </p:cNvPr>
          <p:cNvSpPr txBox="1">
            <a:spLocks/>
          </p:cNvSpPr>
          <p:nvPr/>
        </p:nvSpPr>
        <p:spPr>
          <a:xfrm>
            <a:off x="8061555" y="6354445"/>
            <a:ext cx="2133600" cy="29207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A2698-25A6-BB44-BDF3-496AA86874BD}" type="slidenum">
              <a:rPr lang="en-US" smtClean="0"/>
              <a:pPr/>
              <a:t>6</a:t>
            </a:fld>
            <a:endParaRPr lang="en-US" dirty="0"/>
          </a:p>
        </p:txBody>
      </p:sp>
      <p:sp>
        <p:nvSpPr>
          <p:cNvPr id="20" name="Rectangle 19">
            <a:extLst>
              <a:ext uri="{FF2B5EF4-FFF2-40B4-BE49-F238E27FC236}">
                <a16:creationId xmlns:a16="http://schemas.microsoft.com/office/drawing/2014/main" id="{DF26E1A6-440F-3C4A-90CB-E373584B9018}"/>
              </a:ext>
            </a:extLst>
          </p:cNvPr>
          <p:cNvSpPr/>
          <p:nvPr/>
        </p:nvSpPr>
        <p:spPr>
          <a:xfrm>
            <a:off x="691207" y="5859790"/>
            <a:ext cx="10504786" cy="461665"/>
          </a:xfrm>
          <a:prstGeom prst="rect">
            <a:avLst/>
          </a:prstGeom>
          <a:solidFill>
            <a:srgbClr val="005DC4"/>
          </a:solidFill>
        </p:spPr>
        <p:txBody>
          <a:bodyPr wrap="square" lIns="91440" tIns="45720" rIns="91440" bIns="45720">
            <a:spAutoFit/>
          </a:bodyPr>
          <a:lstStyle/>
          <a:p>
            <a:pPr algn="ctr"/>
            <a:r>
              <a:rPr lang="en-GB" sz="2400" dirty="0">
                <a:ln w="18415" cmpd="sng">
                  <a:solidFill>
                    <a:srgbClr val="FFFFFF"/>
                  </a:solidFill>
                  <a:prstDash val="solid"/>
                </a:ln>
                <a:solidFill>
                  <a:srgbClr val="FFFFFF"/>
                </a:solidFill>
                <a:effectLst>
                  <a:outerShdw blurRad="63500" dir="3600000" algn="tl" rotWithShape="0">
                    <a:srgbClr val="000000">
                      <a:alpha val="70000"/>
                    </a:srgbClr>
                  </a:outerShdw>
                </a:effectLst>
              </a:rPr>
              <a:t>SNOMED CT, enhanced by clinicians to support current and future clinical practice</a:t>
            </a:r>
          </a:p>
        </p:txBody>
      </p:sp>
      <p:sp>
        <p:nvSpPr>
          <p:cNvPr id="22" name="AutoShape 2">
            <a:extLst>
              <a:ext uri="{FF2B5EF4-FFF2-40B4-BE49-F238E27FC236}">
                <a16:creationId xmlns:a16="http://schemas.microsoft.com/office/drawing/2014/main" id="{A0BD2BED-40B4-644E-9B66-D3B6B48F5B69}"/>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Thought Bubble: Cloud 1">
            <a:extLst>
              <a:ext uri="{FF2B5EF4-FFF2-40B4-BE49-F238E27FC236}">
                <a16:creationId xmlns:a16="http://schemas.microsoft.com/office/drawing/2014/main" id="{1E9D4AA1-10AB-3840-8F77-B1D3204599D4}"/>
              </a:ext>
            </a:extLst>
          </p:cNvPr>
          <p:cNvSpPr/>
          <p:nvPr/>
        </p:nvSpPr>
        <p:spPr>
          <a:xfrm>
            <a:off x="489964" y="1579383"/>
            <a:ext cx="3318558" cy="898759"/>
          </a:xfrm>
          <a:prstGeom prst="cloudCallout">
            <a:avLst>
              <a:gd name="adj1" fmla="val 62905"/>
              <a:gd name="adj2" fmla="val 105192"/>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Clinically assured SNOMED CT content</a:t>
            </a:r>
          </a:p>
        </p:txBody>
      </p:sp>
      <p:sp>
        <p:nvSpPr>
          <p:cNvPr id="25" name="Thought Bubble: Cloud 1">
            <a:extLst>
              <a:ext uri="{FF2B5EF4-FFF2-40B4-BE49-F238E27FC236}">
                <a16:creationId xmlns:a16="http://schemas.microsoft.com/office/drawing/2014/main" id="{C57AA572-34C3-DE45-842F-6BE07B05B986}"/>
              </a:ext>
            </a:extLst>
          </p:cNvPr>
          <p:cNvSpPr/>
          <p:nvPr/>
        </p:nvSpPr>
        <p:spPr>
          <a:xfrm>
            <a:off x="293480" y="3473862"/>
            <a:ext cx="3711526" cy="1576385"/>
          </a:xfrm>
          <a:prstGeom prst="cloudCallout">
            <a:avLst>
              <a:gd name="adj1" fmla="val 62439"/>
              <a:gd name="adj2" fmla="val -35860"/>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Corporate clinical culture driving clinically supportive product development</a:t>
            </a:r>
          </a:p>
        </p:txBody>
      </p:sp>
      <p:sp>
        <p:nvSpPr>
          <p:cNvPr id="26" name="Thought Bubble: Cloud 1">
            <a:extLst>
              <a:ext uri="{FF2B5EF4-FFF2-40B4-BE49-F238E27FC236}">
                <a16:creationId xmlns:a16="http://schemas.microsoft.com/office/drawing/2014/main" id="{55D2B1A2-1D1F-CB41-ABBE-85FAF9298695}"/>
              </a:ext>
            </a:extLst>
          </p:cNvPr>
          <p:cNvSpPr/>
          <p:nvPr/>
        </p:nvSpPr>
        <p:spPr>
          <a:xfrm>
            <a:off x="3390016" y="4620849"/>
            <a:ext cx="4041311" cy="898759"/>
          </a:xfrm>
          <a:prstGeom prst="cloudCallout">
            <a:avLst>
              <a:gd name="adj1" fmla="val -2021"/>
              <a:gd name="adj2" fmla="val -15332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Clinically driven implementation support</a:t>
            </a:r>
          </a:p>
        </p:txBody>
      </p:sp>
      <p:sp>
        <p:nvSpPr>
          <p:cNvPr id="28" name="Thought Bubble: Cloud 1">
            <a:extLst>
              <a:ext uri="{FF2B5EF4-FFF2-40B4-BE49-F238E27FC236}">
                <a16:creationId xmlns:a16="http://schemas.microsoft.com/office/drawing/2014/main" id="{A36C197F-ACE2-8C45-BE2C-31C011FA741F}"/>
              </a:ext>
            </a:extLst>
          </p:cNvPr>
          <p:cNvSpPr/>
          <p:nvPr/>
        </p:nvSpPr>
        <p:spPr>
          <a:xfrm>
            <a:off x="4041310" y="1373520"/>
            <a:ext cx="3318558" cy="898759"/>
          </a:xfrm>
          <a:prstGeom prst="cloudCallout">
            <a:avLst>
              <a:gd name="adj1" fmla="val -10722"/>
              <a:gd name="adj2" fmla="val 126875"/>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Clinical input into future developments</a:t>
            </a:r>
          </a:p>
        </p:txBody>
      </p:sp>
      <p:sp>
        <p:nvSpPr>
          <p:cNvPr id="29" name="Thought Bubble: Cloud 1">
            <a:extLst>
              <a:ext uri="{FF2B5EF4-FFF2-40B4-BE49-F238E27FC236}">
                <a16:creationId xmlns:a16="http://schemas.microsoft.com/office/drawing/2014/main" id="{58C844D4-F646-2B4C-8623-5330B62E88EA}"/>
              </a:ext>
            </a:extLst>
          </p:cNvPr>
          <p:cNvSpPr/>
          <p:nvPr/>
        </p:nvSpPr>
        <p:spPr>
          <a:xfrm>
            <a:off x="7592656" y="1373520"/>
            <a:ext cx="3586537" cy="898759"/>
          </a:xfrm>
          <a:prstGeom prst="cloudCallout">
            <a:avLst>
              <a:gd name="adj1" fmla="val -67024"/>
              <a:gd name="adj2" fmla="val 12520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Timely responses to clinical advances</a:t>
            </a:r>
          </a:p>
        </p:txBody>
      </p:sp>
      <p:sp>
        <p:nvSpPr>
          <p:cNvPr id="30" name="Thought Bubble: Cloud 1">
            <a:extLst>
              <a:ext uri="{FF2B5EF4-FFF2-40B4-BE49-F238E27FC236}">
                <a16:creationId xmlns:a16="http://schemas.microsoft.com/office/drawing/2014/main" id="{75FF96CC-50B3-EC4D-B9B4-230FFA64EDE0}"/>
              </a:ext>
            </a:extLst>
          </p:cNvPr>
          <p:cNvSpPr/>
          <p:nvPr/>
        </p:nvSpPr>
        <p:spPr>
          <a:xfrm>
            <a:off x="8062180" y="3973374"/>
            <a:ext cx="3225413" cy="1576384"/>
          </a:xfrm>
          <a:prstGeom prst="cloudCallout">
            <a:avLst>
              <a:gd name="adj1" fmla="val -78579"/>
              <a:gd name="adj2" fmla="val -6930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Clinically responsive educational materials</a:t>
            </a:r>
          </a:p>
        </p:txBody>
      </p:sp>
      <p:sp>
        <p:nvSpPr>
          <p:cNvPr id="31" name="Thought Bubble: Cloud 1">
            <a:extLst>
              <a:ext uri="{FF2B5EF4-FFF2-40B4-BE49-F238E27FC236}">
                <a16:creationId xmlns:a16="http://schemas.microsoft.com/office/drawing/2014/main" id="{EC01C6B4-546E-934E-976A-38758C56BCF4}"/>
              </a:ext>
            </a:extLst>
          </p:cNvPr>
          <p:cNvSpPr/>
          <p:nvPr/>
        </p:nvSpPr>
        <p:spPr>
          <a:xfrm>
            <a:off x="7935298" y="2418136"/>
            <a:ext cx="3352295" cy="1220993"/>
          </a:xfrm>
          <a:prstGeom prst="cloudCallout">
            <a:avLst>
              <a:gd name="adj1" fmla="val -67439"/>
              <a:gd name="adj2" fmla="val 1591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Clinically supported derivatives (subsets/maps)</a:t>
            </a:r>
          </a:p>
        </p:txBody>
      </p:sp>
      <p:pic>
        <p:nvPicPr>
          <p:cNvPr id="33" name="Picture 32" descr="Icon&#10;&#10;Description automatically generated">
            <a:extLst>
              <a:ext uri="{FF2B5EF4-FFF2-40B4-BE49-F238E27FC236}">
                <a16:creationId xmlns:a16="http://schemas.microsoft.com/office/drawing/2014/main" id="{4A292425-54D9-3A42-8280-3CB07E7C2C9C}"/>
              </a:ext>
            </a:extLst>
          </p:cNvPr>
          <p:cNvPicPr>
            <a:picLocks noChangeAspect="1"/>
          </p:cNvPicPr>
          <p:nvPr/>
        </p:nvPicPr>
        <p:blipFill>
          <a:blip r:embed="rId2"/>
          <a:stretch>
            <a:fillRect/>
          </a:stretch>
        </p:blipFill>
        <p:spPr>
          <a:xfrm>
            <a:off x="3536503" y="3018245"/>
            <a:ext cx="3848412" cy="586966"/>
          </a:xfrm>
          <a:prstGeom prst="rect">
            <a:avLst/>
          </a:prstGeom>
        </p:spPr>
      </p:pic>
      <p:sp>
        <p:nvSpPr>
          <p:cNvPr id="2" name="TextBox 1">
            <a:extLst>
              <a:ext uri="{FF2B5EF4-FFF2-40B4-BE49-F238E27FC236}">
                <a16:creationId xmlns:a16="http://schemas.microsoft.com/office/drawing/2014/main" id="{68E6D4EB-2720-E5B6-535C-01DC0BEACC88}"/>
              </a:ext>
            </a:extLst>
          </p:cNvPr>
          <p:cNvSpPr txBox="1"/>
          <p:nvPr/>
        </p:nvSpPr>
        <p:spPr>
          <a:xfrm>
            <a:off x="489964" y="2855241"/>
            <a:ext cx="2225802" cy="369332"/>
          </a:xfrm>
          <a:prstGeom prst="rect">
            <a:avLst/>
          </a:prstGeom>
          <a:noFill/>
        </p:spPr>
        <p:txBody>
          <a:bodyPr wrap="none" rtlCol="0">
            <a:spAutoFit/>
          </a:bodyPr>
          <a:lstStyle/>
          <a:p>
            <a:r>
              <a:rPr lang="en-GB" dirty="0"/>
              <a:t>Clinical collaborations</a:t>
            </a:r>
          </a:p>
        </p:txBody>
      </p:sp>
      <p:sp>
        <p:nvSpPr>
          <p:cNvPr id="5" name="TextBox 4">
            <a:extLst>
              <a:ext uri="{FF2B5EF4-FFF2-40B4-BE49-F238E27FC236}">
                <a16:creationId xmlns:a16="http://schemas.microsoft.com/office/drawing/2014/main" id="{61B55AB8-750E-E3FF-CE19-D8A514B50074}"/>
              </a:ext>
            </a:extLst>
          </p:cNvPr>
          <p:cNvSpPr txBox="1"/>
          <p:nvPr/>
        </p:nvSpPr>
        <p:spPr>
          <a:xfrm>
            <a:off x="3685580" y="6461858"/>
            <a:ext cx="2518190" cy="369332"/>
          </a:xfrm>
          <a:prstGeom prst="rect">
            <a:avLst/>
          </a:prstGeom>
          <a:noFill/>
        </p:spPr>
        <p:txBody>
          <a:bodyPr wrap="none" rtlCol="0">
            <a:spAutoFit/>
          </a:bodyPr>
          <a:lstStyle/>
          <a:p>
            <a:r>
              <a:rPr lang="en-GB" dirty="0"/>
              <a:t>***REUSE THIS TAG-LINE</a:t>
            </a:r>
          </a:p>
        </p:txBody>
      </p:sp>
    </p:spTree>
    <p:extLst>
      <p:ext uri="{BB962C8B-B14F-4D97-AF65-F5344CB8AC3E}">
        <p14:creationId xmlns:p14="http://schemas.microsoft.com/office/powerpoint/2010/main" val="1672610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98D6F3-933F-67CB-F285-9D8332A9CD6F}"/>
              </a:ext>
            </a:extLst>
          </p:cNvPr>
          <p:cNvSpPr>
            <a:spLocks noGrp="1"/>
          </p:cNvSpPr>
          <p:nvPr>
            <p:ph type="body" idx="1"/>
          </p:nvPr>
        </p:nvSpPr>
        <p:spPr/>
        <p:txBody>
          <a:bodyPr/>
          <a:lstStyle/>
          <a:p>
            <a:endParaRPr lang="en-GB"/>
          </a:p>
        </p:txBody>
      </p:sp>
      <p:sp>
        <p:nvSpPr>
          <p:cNvPr id="3" name="Title 2">
            <a:extLst>
              <a:ext uri="{FF2B5EF4-FFF2-40B4-BE49-F238E27FC236}">
                <a16:creationId xmlns:a16="http://schemas.microsoft.com/office/drawing/2014/main" id="{FE21BE67-DB33-EC85-C2C4-820E6A2351CE}"/>
              </a:ext>
            </a:extLst>
          </p:cNvPr>
          <p:cNvSpPr>
            <a:spLocks noGrp="1"/>
          </p:cNvSpPr>
          <p:nvPr>
            <p:ph type="title"/>
          </p:nvPr>
        </p:nvSpPr>
        <p:spPr/>
        <p:txBody>
          <a:bodyPr>
            <a:normAutofit fontScale="90000"/>
          </a:bodyPr>
          <a:lstStyle/>
          <a:p>
            <a:r>
              <a:rPr lang="en-GB" dirty="0"/>
              <a:t>Internal stakeholders</a:t>
            </a:r>
          </a:p>
        </p:txBody>
      </p:sp>
    </p:spTree>
    <p:extLst>
      <p:ext uri="{BB962C8B-B14F-4D97-AF65-F5344CB8AC3E}">
        <p14:creationId xmlns:p14="http://schemas.microsoft.com/office/powerpoint/2010/main" val="20568165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8</a:t>
            </a:fld>
            <a:endParaRPr lang="en-US" sz="1100">
              <a:solidFill>
                <a:srgbClr val="888888"/>
              </a:solidFill>
              <a:latin typeface="Arial"/>
              <a:ea typeface="Arial"/>
              <a:cs typeface="Arial"/>
              <a:sym typeface="Arial"/>
            </a:endParaRPr>
          </a:p>
        </p:txBody>
      </p:sp>
      <p:sp>
        <p:nvSpPr>
          <p:cNvPr id="100" name="Shape 100"/>
          <p:cNvSpPr txBox="1">
            <a:spLocks noGrp="1"/>
          </p:cNvSpPr>
          <p:nvPr>
            <p:ph type="title"/>
          </p:nvPr>
        </p:nvSpPr>
        <p:spPr>
          <a:xfrm>
            <a:off x="567374" y="399718"/>
            <a:ext cx="6592042" cy="507995"/>
          </a:xfrm>
          <a:prstGeom prst="rect">
            <a:avLst/>
          </a:prstGeom>
          <a:noFill/>
          <a:ln>
            <a:noFill/>
          </a:ln>
        </p:spPr>
        <p:txBody>
          <a:bodyPr vert="horz" lIns="91425" tIns="91425" rIns="91425" bIns="91425" rtlCol="0" anchor="ctr" anchorCtr="0">
            <a:noAutofit/>
          </a:bodyPr>
          <a:lstStyle/>
          <a:p>
            <a:pPr>
              <a:buSzPct val="25000"/>
            </a:pPr>
            <a:r>
              <a:rPr lang="en-US" dirty="0"/>
              <a:t>Who are our clinical stakeholders?</a:t>
            </a:r>
          </a:p>
        </p:txBody>
      </p:sp>
      <p:sp>
        <p:nvSpPr>
          <p:cNvPr id="101" name="Shape 101"/>
          <p:cNvSpPr txBox="1"/>
          <p:nvPr/>
        </p:nvSpPr>
        <p:spPr>
          <a:xfrm>
            <a:off x="2921083" y="5865195"/>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Nurses</a:t>
            </a:r>
          </a:p>
        </p:txBody>
      </p:sp>
      <p:sp>
        <p:nvSpPr>
          <p:cNvPr id="102" name="Shape 102"/>
          <p:cNvSpPr/>
          <p:nvPr/>
        </p:nvSpPr>
        <p:spPr>
          <a:xfrm>
            <a:off x="4898967" y="4603292"/>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3" name="Shape 103"/>
          <p:cNvSpPr/>
          <p:nvPr/>
        </p:nvSpPr>
        <p:spPr>
          <a:xfrm>
            <a:off x="4098976" y="2133526"/>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4" name="Shape 104"/>
          <p:cNvSpPr/>
          <p:nvPr/>
        </p:nvSpPr>
        <p:spPr>
          <a:xfrm>
            <a:off x="2808595" y="2819039"/>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5" name="Shape 105"/>
          <p:cNvSpPr/>
          <p:nvPr/>
        </p:nvSpPr>
        <p:spPr>
          <a:xfrm>
            <a:off x="4437284" y="4297817"/>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6" name="Shape 106"/>
          <p:cNvSpPr/>
          <p:nvPr/>
        </p:nvSpPr>
        <p:spPr>
          <a:xfrm>
            <a:off x="3602269" y="4253006"/>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7" name="Shape 107"/>
          <p:cNvSpPr/>
          <p:nvPr/>
        </p:nvSpPr>
        <p:spPr>
          <a:xfrm>
            <a:off x="2874876" y="4471914"/>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8" name="Shape 108"/>
          <p:cNvSpPr/>
          <p:nvPr/>
        </p:nvSpPr>
        <p:spPr>
          <a:xfrm flipH="1">
            <a:off x="4038709" y="4675508"/>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9" name="Shape 109"/>
          <p:cNvSpPr/>
          <p:nvPr/>
        </p:nvSpPr>
        <p:spPr>
          <a:xfrm>
            <a:off x="2261672" y="2658220"/>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0" name="Shape 110"/>
          <p:cNvSpPr/>
          <p:nvPr/>
        </p:nvSpPr>
        <p:spPr>
          <a:xfrm>
            <a:off x="3277992" y="2361243"/>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1" name="Shape 111"/>
          <p:cNvSpPr/>
          <p:nvPr/>
        </p:nvSpPr>
        <p:spPr>
          <a:xfrm>
            <a:off x="1826593" y="2998776"/>
            <a:ext cx="303114" cy="1134738"/>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2" name="Shape 112"/>
          <p:cNvSpPr/>
          <p:nvPr/>
        </p:nvSpPr>
        <p:spPr>
          <a:xfrm>
            <a:off x="6270226" y="3951207"/>
            <a:ext cx="366768" cy="1373032"/>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3" name="Shape 113"/>
          <p:cNvSpPr/>
          <p:nvPr/>
        </p:nvSpPr>
        <p:spPr>
          <a:xfrm>
            <a:off x="8181281" y="4300566"/>
            <a:ext cx="397874" cy="1266836"/>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4" name="Shape 114"/>
          <p:cNvSpPr/>
          <p:nvPr/>
        </p:nvSpPr>
        <p:spPr>
          <a:xfrm>
            <a:off x="7666667" y="4442463"/>
            <a:ext cx="414851" cy="13379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5" name="Shape 115"/>
          <p:cNvSpPr/>
          <p:nvPr/>
        </p:nvSpPr>
        <p:spPr>
          <a:xfrm>
            <a:off x="6740783" y="4084821"/>
            <a:ext cx="562329" cy="1346410"/>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6" name="Shape 116"/>
          <p:cNvSpPr/>
          <p:nvPr/>
        </p:nvSpPr>
        <p:spPr>
          <a:xfrm>
            <a:off x="7199757" y="4797228"/>
            <a:ext cx="466902" cy="1373032"/>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7" name="Shape 117"/>
          <p:cNvSpPr/>
          <p:nvPr/>
        </p:nvSpPr>
        <p:spPr>
          <a:xfrm>
            <a:off x="8730239" y="2644357"/>
            <a:ext cx="318900" cy="937799"/>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8" name="Shape 118"/>
          <p:cNvSpPr/>
          <p:nvPr/>
        </p:nvSpPr>
        <p:spPr>
          <a:xfrm>
            <a:off x="6987973" y="1948793"/>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9" name="Shape 119"/>
          <p:cNvSpPr/>
          <p:nvPr/>
        </p:nvSpPr>
        <p:spPr>
          <a:xfrm>
            <a:off x="6681788" y="2457366"/>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0" name="Shape 120"/>
          <p:cNvSpPr/>
          <p:nvPr/>
        </p:nvSpPr>
        <p:spPr>
          <a:xfrm>
            <a:off x="7513640" y="2075078"/>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1" name="Shape 121"/>
          <p:cNvSpPr/>
          <p:nvPr/>
        </p:nvSpPr>
        <p:spPr>
          <a:xfrm>
            <a:off x="7934033" y="1761456"/>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2" name="Shape 122"/>
          <p:cNvSpPr/>
          <p:nvPr/>
        </p:nvSpPr>
        <p:spPr>
          <a:xfrm flipH="1">
            <a:off x="9331391" y="2246231"/>
            <a:ext cx="283349" cy="91381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3" name="Shape 123"/>
          <p:cNvSpPr/>
          <p:nvPr/>
        </p:nvSpPr>
        <p:spPr>
          <a:xfrm>
            <a:off x="9140622" y="2718759"/>
            <a:ext cx="271753" cy="865265"/>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4" name="Shape 124"/>
          <p:cNvSpPr/>
          <p:nvPr/>
        </p:nvSpPr>
        <p:spPr>
          <a:xfrm>
            <a:off x="9686240" y="2691153"/>
            <a:ext cx="250507" cy="937799"/>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5" name="Shape 125"/>
          <p:cNvSpPr/>
          <p:nvPr/>
        </p:nvSpPr>
        <p:spPr>
          <a:xfrm flipH="1">
            <a:off x="9433152" y="3190685"/>
            <a:ext cx="283349" cy="913818"/>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6" name="Shape 126"/>
          <p:cNvSpPr/>
          <p:nvPr/>
        </p:nvSpPr>
        <p:spPr>
          <a:xfrm flipH="1">
            <a:off x="3756122" y="2674478"/>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7" name="Shape 127"/>
          <p:cNvSpPr txBox="1"/>
          <p:nvPr/>
        </p:nvSpPr>
        <p:spPr>
          <a:xfrm>
            <a:off x="1737603" y="1920424"/>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Doctors</a:t>
            </a:r>
          </a:p>
        </p:txBody>
      </p:sp>
      <p:sp>
        <p:nvSpPr>
          <p:cNvPr id="128" name="Shape 128"/>
          <p:cNvSpPr txBox="1"/>
          <p:nvPr/>
        </p:nvSpPr>
        <p:spPr>
          <a:xfrm>
            <a:off x="6658692" y="3186149"/>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Allied Health Professionals</a:t>
            </a:r>
          </a:p>
        </p:txBody>
      </p:sp>
      <p:sp>
        <p:nvSpPr>
          <p:cNvPr id="129" name="Shape 129"/>
          <p:cNvSpPr txBox="1"/>
          <p:nvPr/>
        </p:nvSpPr>
        <p:spPr>
          <a:xfrm>
            <a:off x="6283477" y="6230647"/>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Clinical Colleges</a:t>
            </a:r>
          </a:p>
        </p:txBody>
      </p:sp>
      <p:sp>
        <p:nvSpPr>
          <p:cNvPr id="130" name="Shape 130"/>
          <p:cNvSpPr txBox="1"/>
          <p:nvPr/>
        </p:nvSpPr>
        <p:spPr>
          <a:xfrm>
            <a:off x="8420090" y="4203493"/>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Clinical Care Providers</a:t>
            </a:r>
          </a:p>
        </p:txBody>
      </p:sp>
      <p:sp>
        <p:nvSpPr>
          <p:cNvPr id="131" name="Shape 131"/>
          <p:cNvSpPr/>
          <p:nvPr/>
        </p:nvSpPr>
        <p:spPr>
          <a:xfrm>
            <a:off x="5040998" y="2257528"/>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2" name="Shape 132"/>
          <p:cNvSpPr/>
          <p:nvPr/>
        </p:nvSpPr>
        <p:spPr>
          <a:xfrm>
            <a:off x="4734812" y="2766101"/>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3" name="Shape 133"/>
          <p:cNvSpPr/>
          <p:nvPr/>
        </p:nvSpPr>
        <p:spPr>
          <a:xfrm>
            <a:off x="5566663" y="2383814"/>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4" name="Shape 134"/>
          <p:cNvSpPr/>
          <p:nvPr/>
        </p:nvSpPr>
        <p:spPr>
          <a:xfrm>
            <a:off x="5987056" y="2070191"/>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5" name="Shape 135"/>
          <p:cNvSpPr txBox="1"/>
          <p:nvPr/>
        </p:nvSpPr>
        <p:spPr>
          <a:xfrm>
            <a:off x="4711716" y="3615322"/>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Clinical</a:t>
            </a:r>
          </a:p>
          <a:p>
            <a:pPr algn="ctr">
              <a:buClr>
                <a:srgbClr val="000000"/>
              </a:buClr>
              <a:buSzPct val="25000"/>
            </a:pPr>
            <a:r>
              <a:rPr lang="en-US" sz="1400">
                <a:solidFill>
                  <a:srgbClr val="000000"/>
                </a:solidFill>
                <a:latin typeface="Arial"/>
                <a:ea typeface="Arial"/>
                <a:cs typeface="Arial"/>
                <a:sym typeface="Arial"/>
              </a:rPr>
              <a:t>Educators</a:t>
            </a:r>
          </a:p>
        </p:txBody>
      </p:sp>
      <p:sp>
        <p:nvSpPr>
          <p:cNvPr id="2" name="TextBox 1">
            <a:extLst>
              <a:ext uri="{FF2B5EF4-FFF2-40B4-BE49-F238E27FC236}">
                <a16:creationId xmlns:a16="http://schemas.microsoft.com/office/drawing/2014/main" id="{70D7DDBB-B839-98AC-BF85-1839988E7019}"/>
              </a:ext>
            </a:extLst>
          </p:cNvPr>
          <p:cNvSpPr txBox="1"/>
          <p:nvPr/>
        </p:nvSpPr>
        <p:spPr>
          <a:xfrm>
            <a:off x="308942" y="5233341"/>
            <a:ext cx="2203552" cy="923330"/>
          </a:xfrm>
          <a:prstGeom prst="rect">
            <a:avLst/>
          </a:prstGeom>
          <a:noFill/>
        </p:spPr>
        <p:txBody>
          <a:bodyPr wrap="none" rtlCol="0">
            <a:spAutoFit/>
          </a:bodyPr>
          <a:lstStyle/>
          <a:p>
            <a:r>
              <a:rPr lang="en-GB" dirty="0"/>
              <a:t>Professional bodies</a:t>
            </a:r>
          </a:p>
          <a:p>
            <a:r>
              <a:rPr lang="en-GB" dirty="0"/>
              <a:t>+</a:t>
            </a:r>
          </a:p>
          <a:p>
            <a:r>
              <a:rPr lang="en-GB" dirty="0"/>
              <a:t>Clinical implementers</a:t>
            </a:r>
          </a:p>
        </p:txBody>
      </p:sp>
    </p:spTree>
    <p:extLst>
      <p:ext uri="{BB962C8B-B14F-4D97-AF65-F5344CB8AC3E}">
        <p14:creationId xmlns:p14="http://schemas.microsoft.com/office/powerpoint/2010/main" val="1905492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9</a:t>
            </a:fld>
            <a:endParaRPr lang="en-US" sz="1100">
              <a:solidFill>
                <a:srgbClr val="888888"/>
              </a:solidFill>
              <a:latin typeface="Arial"/>
              <a:ea typeface="Arial"/>
              <a:cs typeface="Arial"/>
              <a:sym typeface="Arial"/>
            </a:endParaRPr>
          </a:p>
        </p:txBody>
      </p:sp>
      <p:sp>
        <p:nvSpPr>
          <p:cNvPr id="84" name="Shape 84"/>
          <p:cNvSpPr txBox="1">
            <a:spLocks noGrp="1"/>
          </p:cNvSpPr>
          <p:nvPr>
            <p:ph type="body" idx="1"/>
          </p:nvPr>
        </p:nvSpPr>
        <p:spPr>
          <a:xfrm>
            <a:off x="883920" y="1452309"/>
            <a:ext cx="9326880" cy="4658007"/>
          </a:xfrm>
          <a:prstGeom prst="rect">
            <a:avLst/>
          </a:prstGeom>
          <a:noFill/>
          <a:ln>
            <a:noFill/>
          </a:ln>
        </p:spPr>
        <p:txBody>
          <a:bodyPr vert="horz" lIns="91425" tIns="91425" rIns="91425" bIns="91425" rtlCol="0" anchor="t" anchorCtr="0">
            <a:noAutofit/>
          </a:bodyPr>
          <a:lstStyle/>
          <a:p>
            <a:pPr marL="469900" indent="-342900">
              <a:spcBef>
                <a:spcPts val="0"/>
              </a:spcBef>
              <a:spcAft>
                <a:spcPts val="0"/>
              </a:spcAft>
              <a:buFont typeface="Arial" panose="020B0604020202020204" pitchFamily="34" charset="0"/>
              <a:buChar char="•"/>
            </a:pPr>
            <a:r>
              <a:rPr lang="en-US" dirty="0"/>
              <a:t>Background</a:t>
            </a:r>
          </a:p>
          <a:p>
            <a:pPr marL="469900" indent="-342900">
              <a:spcBef>
                <a:spcPts val="200"/>
              </a:spcBef>
              <a:spcAft>
                <a:spcPts val="0"/>
              </a:spcAft>
              <a:buFont typeface="Arial" panose="020B0604020202020204" pitchFamily="34" charset="0"/>
              <a:buChar char="•"/>
            </a:pPr>
            <a:r>
              <a:rPr lang="en-US" dirty="0"/>
              <a:t>Vision for Clinical Engagement</a:t>
            </a:r>
          </a:p>
          <a:p>
            <a:pPr marL="469900" indent="-342900">
              <a:spcBef>
                <a:spcPts val="200"/>
              </a:spcBef>
              <a:spcAft>
                <a:spcPts val="0"/>
              </a:spcAft>
              <a:buFont typeface="Arial" panose="020B0604020202020204" pitchFamily="34" charset="0"/>
              <a:buChar char="•"/>
            </a:pPr>
            <a:r>
              <a:rPr lang="en-US" dirty="0"/>
              <a:t>Principles</a:t>
            </a:r>
          </a:p>
          <a:p>
            <a:pPr marL="469900" indent="-342900">
              <a:spcBef>
                <a:spcPts val="200"/>
              </a:spcBef>
              <a:spcAft>
                <a:spcPts val="0"/>
              </a:spcAft>
              <a:buFont typeface="Arial" panose="020B0604020202020204" pitchFamily="34" charset="0"/>
              <a:buChar char="•"/>
            </a:pPr>
            <a:r>
              <a:rPr lang="en-US" dirty="0"/>
              <a:t>Clinical engagement objectives</a:t>
            </a:r>
          </a:p>
          <a:p>
            <a:pPr marL="469900" indent="-342900">
              <a:spcBef>
                <a:spcPts val="200"/>
              </a:spcBef>
              <a:spcAft>
                <a:spcPts val="0"/>
              </a:spcAft>
              <a:buFont typeface="Arial" panose="020B0604020202020204" pitchFamily="34" charset="0"/>
              <a:buChar char="•"/>
            </a:pPr>
            <a:r>
              <a:rPr lang="en-US" dirty="0"/>
              <a:t>Implementation plans</a:t>
            </a:r>
          </a:p>
          <a:p>
            <a:pPr marL="901700" lvl="1" indent="-342900">
              <a:spcBef>
                <a:spcPts val="200"/>
              </a:spcBef>
              <a:spcAft>
                <a:spcPts val="0"/>
              </a:spcAft>
              <a:buFont typeface="Arial" panose="020B0604020202020204" pitchFamily="34" charset="0"/>
              <a:buChar char="•"/>
            </a:pPr>
            <a:r>
              <a:rPr lang="en-US" dirty="0"/>
              <a:t>International</a:t>
            </a:r>
          </a:p>
          <a:p>
            <a:pPr marL="901700" lvl="1" indent="-342900">
              <a:spcBef>
                <a:spcPts val="200"/>
              </a:spcBef>
              <a:spcAft>
                <a:spcPts val="0"/>
              </a:spcAft>
              <a:buFont typeface="Arial" panose="020B0604020202020204" pitchFamily="34" charset="0"/>
              <a:buChar char="•"/>
            </a:pPr>
            <a:r>
              <a:rPr lang="en-US" dirty="0"/>
              <a:t>Regional</a:t>
            </a:r>
          </a:p>
          <a:p>
            <a:pPr marL="1320800" lvl="2" indent="-342900">
              <a:spcBef>
                <a:spcPts val="200"/>
              </a:spcBef>
              <a:spcAft>
                <a:spcPts val="0"/>
              </a:spcAft>
              <a:buFont typeface="Arial" panose="020B0604020202020204" pitchFamily="34" charset="0"/>
              <a:buChar char="•"/>
            </a:pPr>
            <a:r>
              <a:rPr lang="en-US" dirty="0" err="1"/>
              <a:t>AsiaPAC</a:t>
            </a:r>
            <a:endParaRPr lang="en-US" dirty="0"/>
          </a:p>
          <a:p>
            <a:pPr marL="1320800" lvl="2" indent="-342900">
              <a:spcBef>
                <a:spcPts val="200"/>
              </a:spcBef>
              <a:spcAft>
                <a:spcPts val="0"/>
              </a:spcAft>
              <a:buFont typeface="Arial" panose="020B0604020202020204" pitchFamily="34" charset="0"/>
              <a:buChar char="•"/>
            </a:pPr>
            <a:r>
              <a:rPr lang="en-US" dirty="0"/>
              <a:t>EMEA</a:t>
            </a:r>
          </a:p>
          <a:p>
            <a:pPr marL="1320800" lvl="2" indent="-342900">
              <a:spcBef>
                <a:spcPts val="200"/>
              </a:spcBef>
              <a:spcAft>
                <a:spcPts val="0"/>
              </a:spcAft>
              <a:buFont typeface="Arial" panose="020B0604020202020204" pitchFamily="34" charset="0"/>
              <a:buChar char="•"/>
            </a:pPr>
            <a:r>
              <a:rPr lang="en-US" dirty="0"/>
              <a:t>Americas</a:t>
            </a:r>
          </a:p>
          <a:p>
            <a:pPr>
              <a:spcBef>
                <a:spcPts val="200"/>
              </a:spcBef>
              <a:spcAft>
                <a:spcPts val="0"/>
              </a:spcAft>
              <a:buFont typeface="Arial" panose="020B0604020202020204" pitchFamily="34" charset="0"/>
              <a:buChar char="•"/>
            </a:pPr>
            <a:r>
              <a:rPr lang="en-US" dirty="0"/>
              <a:t>Appendix</a:t>
            </a:r>
          </a:p>
          <a:p>
            <a:pPr lvl="1">
              <a:spcBef>
                <a:spcPts val="200"/>
              </a:spcBef>
              <a:spcAft>
                <a:spcPts val="0"/>
              </a:spcAft>
              <a:buFont typeface="Arial" panose="020B0604020202020204" pitchFamily="34" charset="0"/>
              <a:buChar char="•"/>
            </a:pPr>
            <a:r>
              <a:rPr lang="en-US" dirty="0"/>
              <a:t>Background information</a:t>
            </a:r>
          </a:p>
          <a:p>
            <a:pPr marL="469900" indent="-342900">
              <a:spcBef>
                <a:spcPts val="200"/>
              </a:spcBef>
              <a:spcAft>
                <a:spcPts val="0"/>
              </a:spcAft>
              <a:buFont typeface="Arial" panose="020B0604020202020204" pitchFamily="34" charset="0"/>
              <a:buChar char="•"/>
            </a:pPr>
            <a:endParaRPr dirty="0"/>
          </a:p>
        </p:txBody>
      </p:sp>
      <p:sp>
        <p:nvSpPr>
          <p:cNvPr id="85" name="Shape 85"/>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Format of the strategy</a:t>
            </a:r>
          </a:p>
        </p:txBody>
      </p:sp>
    </p:spTree>
    <p:extLst>
      <p:ext uri="{BB962C8B-B14F-4D97-AF65-F5344CB8AC3E}">
        <p14:creationId xmlns:p14="http://schemas.microsoft.com/office/powerpoint/2010/main" val="739692374"/>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5117</TotalTime>
  <Words>1605</Words>
  <Application>Microsoft Macintosh PowerPoint</Application>
  <PresentationFormat>Widescreen</PresentationFormat>
  <Paragraphs>199</Paragraphs>
  <Slides>21</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Helvetica Neue</vt:lpstr>
      <vt:lpstr>Roboto</vt:lpstr>
      <vt:lpstr>Trebuchet MS</vt:lpstr>
      <vt:lpstr>Wingdings</vt:lpstr>
      <vt:lpstr>Office Theme</vt:lpstr>
      <vt:lpstr>Clinical Engagement Strategy 2020 - 25</vt:lpstr>
      <vt:lpstr>The importance of clinical engagement</vt:lpstr>
      <vt:lpstr>Vision of Clinical Engagement</vt:lpstr>
      <vt:lpstr>Principles</vt:lpstr>
      <vt:lpstr>Benefits of clinical engagement to SNOMED International</vt:lpstr>
      <vt:lpstr>High level model for clinical engagement</vt:lpstr>
      <vt:lpstr>Internal stakeholders</vt:lpstr>
      <vt:lpstr>Who are our clinical stakeholders?</vt:lpstr>
      <vt:lpstr>Format of the strategy</vt:lpstr>
      <vt:lpstr>IHTSDO strategic directions</vt:lpstr>
      <vt:lpstr>Clinical ambassadors</vt:lpstr>
      <vt:lpstr>CRGs - Clinical Reference Groups</vt:lpstr>
      <vt:lpstr>Clinical Engagement – current state</vt:lpstr>
      <vt:lpstr>Clinical engagement goals/objectives to support IHTSDO strategic direction</vt:lpstr>
      <vt:lpstr>Work plan approach</vt:lpstr>
      <vt:lpstr>Slides to ADD</vt:lpstr>
      <vt:lpstr>* * * General discussion/approach * * * </vt:lpstr>
      <vt:lpstr>Networks</vt:lpstr>
      <vt:lpstr>Workplan</vt:lpstr>
      <vt:lpstr>Workplan</vt:lpstr>
      <vt:lpstr>Workplan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Katie Green</cp:lastModifiedBy>
  <cp:revision>41</cp:revision>
  <dcterms:created xsi:type="dcterms:W3CDTF">2020-08-12T15:12:31Z</dcterms:created>
  <dcterms:modified xsi:type="dcterms:W3CDTF">2024-12-05T11:27:58Z</dcterms:modified>
</cp:coreProperties>
</file>