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79" r:id="rId4"/>
    <p:sldId id="294" r:id="rId5"/>
    <p:sldId id="286" r:id="rId6"/>
    <p:sldId id="293" r:id="rId7"/>
    <p:sldId id="275" r:id="rId8"/>
    <p:sldId id="287" r:id="rId9"/>
    <p:sldId id="288" r:id="rId10"/>
    <p:sldId id="289" r:id="rId11"/>
    <p:sldId id="290" r:id="rId12"/>
    <p:sldId id="291" r:id="rId13"/>
    <p:sldId id="29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85FADF-764F-1E4C-995B-CD8F1006B68B}" v="499" dt="2018-08-01T18:45:49.8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68"/>
    <p:restoredTop sz="94626"/>
  </p:normalViewPr>
  <p:slideViewPr>
    <p:cSldViewPr snapToGrid="0" snapToObjects="1">
      <p:cViewPr varScale="1">
        <p:scale>
          <a:sx n="133" d="100"/>
          <a:sy n="133" d="100"/>
        </p:scale>
        <p:origin x="23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. Goldberg" userId="929c9dc6-a6dc-407d-a9bb-3979b4f82f0b" providerId="ADAL" clId="{2B85FADF-764F-1E4C-995B-CD8F1006B68B}"/>
    <pc:docChg chg="custSel addSld modSld">
      <pc:chgData name="Bruce J. Goldberg" userId="929c9dc6-a6dc-407d-a9bb-3979b4f82f0b" providerId="ADAL" clId="{2B85FADF-764F-1E4C-995B-CD8F1006B68B}" dt="2018-08-01T18:45:49.897" v="499" actId="404"/>
      <pc:docMkLst>
        <pc:docMk/>
      </pc:docMkLst>
      <pc:sldChg chg="addSp delSp modSp add">
        <pc:chgData name="Bruce J. Goldberg" userId="929c9dc6-a6dc-407d-a9bb-3979b4f82f0b" providerId="ADAL" clId="{2B85FADF-764F-1E4C-995B-CD8F1006B68B}" dt="2018-08-01T18:45:49.897" v="499" actId="404"/>
        <pc:sldMkLst>
          <pc:docMk/>
          <pc:sldMk cId="1852089496" sldId="294"/>
        </pc:sldMkLst>
        <pc:spChg chg="mod">
          <ac:chgData name="Bruce J. Goldberg" userId="929c9dc6-a6dc-407d-a9bb-3979b4f82f0b" providerId="ADAL" clId="{2B85FADF-764F-1E4C-995B-CD8F1006B68B}" dt="2018-08-01T18:31:21.196" v="7" actId="20577"/>
          <ac:spMkLst>
            <pc:docMk/>
            <pc:sldMk cId="1852089496" sldId="294"/>
            <ac:spMk id="2" creationId="{A08F4371-51F3-BF42-B2C6-1FF649426C17}"/>
          </ac:spMkLst>
        </pc:spChg>
        <pc:spChg chg="del">
          <ac:chgData name="Bruce J. Goldberg" userId="929c9dc6-a6dc-407d-a9bb-3979b4f82f0b" providerId="ADAL" clId="{2B85FADF-764F-1E4C-995B-CD8F1006B68B}" dt="2018-08-01T18:32:14.416" v="8" actId="3680"/>
          <ac:spMkLst>
            <pc:docMk/>
            <pc:sldMk cId="1852089496" sldId="294"/>
            <ac:spMk id="3" creationId="{1D93C073-1737-B442-836A-B14B677D2624}"/>
          </ac:spMkLst>
        </pc:spChg>
        <pc:graphicFrameChg chg="add mod modGraphic">
          <ac:chgData name="Bruce J. Goldberg" userId="929c9dc6-a6dc-407d-a9bb-3979b4f82f0b" providerId="ADAL" clId="{2B85FADF-764F-1E4C-995B-CD8F1006B68B}" dt="2018-08-01T18:45:49.897" v="499" actId="404"/>
          <ac:graphicFrameMkLst>
            <pc:docMk/>
            <pc:sldMk cId="1852089496" sldId="294"/>
            <ac:graphicFrameMk id="4" creationId="{3E11A6AF-5E30-6A4B-B730-C03F7E18245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71255-876C-2F4B-A894-749832509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66440B-EADF-0C47-B8D0-B7CC54499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EEDFA-6360-844B-89E5-D89B8A42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B091F-FA82-D349-9274-5BBA4A718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E025-CF82-0248-AFB7-E8726CB6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2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8EBE9-0C19-6F47-868A-5C9DEF38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8E752-C098-0E42-96D6-16052A12B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1B830-06A2-D647-A618-DF8D80FB8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6140D-7643-AE43-AC04-E21C43F0A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B2333-B5A7-9F4E-A71D-3612BA743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2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F1134-FF2F-FE40-AC82-0B064C8698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E420C-E73F-7E4C-B11A-C88A3DBA76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99069-F063-454C-8B69-68AB965CD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F661D-58C9-DE43-8E4B-0ABCEB633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B0801-595B-E446-9CBD-237B4D77A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8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BEF41-9633-134C-A2FD-5A2E2DD4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5907E-D475-DB46-AD0E-1DEA897F9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127FF-53EE-1548-A50B-718D1398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7EE29-0442-564D-8278-76796069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1BE9D-D03B-F346-9926-C15F2382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C2E0-70CD-324F-A517-3EBC86310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5DE60-6371-164C-9EC6-D85006E3E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86DA1-A47D-564A-B709-EEAAE676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DAD2F-F34F-1A43-ABD5-B48DDD22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726E4-3FBF-E04D-913C-DFFEDEE0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017BC-3AB2-0344-BC2B-7E02AA7DD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758D-37BC-B948-A26D-17D844848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EE603-AE3D-A64B-8761-6FC11C5F2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F737D7-8279-6D4A-8690-84D71D154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564C63-0175-0B40-8CEE-43FB6F8A4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DA1157-D6EE-4E47-87B3-FAF5DCEE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BF0B2-20C6-704B-AE0F-9F907969E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7C904-B9F6-A54E-B0F9-7782CD7CC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1D941-8E17-DE4A-ABFA-9DA993795A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8DD18A-2EE2-A742-84DF-BF673BEEF6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5B86E-54A6-FA46-B518-F5DE39931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A06BD6-9E73-0548-8948-1762D4DCA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018139-11D8-FD4B-A116-9CC58841F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D7E17B-5655-C847-9CDB-D371D903F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5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8359-782B-2D41-BAB2-074E717E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0CB47-EBBC-1043-987B-061A0092B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F1E2C-4C10-644A-877E-65F6FABD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EB3A10-0025-E14E-AC15-A138892D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4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E813B8-C294-C745-A8FC-D886E58BC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90D1C-2621-FD43-AE4F-C406C7678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9675A-35EA-D74E-BD17-81AA74F37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9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883D7-BEBF-7C44-A6C2-7105A5B23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EA497-357C-AC4D-B90C-0DE8BFFA6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8E6F9-1957-414A-97A4-4F0D2CCBF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9567C-D4AC-6A40-9F42-CBB83C4E0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444DA-40AB-0C47-B2A5-2369B88F7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AE704-6C58-624E-8CDF-82FAD7D9B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0D2C-D825-8346-92AF-68D60E4D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7608BB-E756-E94D-A40C-D8318EDD62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6DCF3-0836-6743-9F5D-69FD60088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28EAD-D7CF-3E42-A0F4-9FE196A22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F62A9-BB23-E649-B2AB-BFE6E2AE5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68495-45F2-E747-9476-E70136D4A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2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CFD94-161E-6C4D-95AD-597051F2E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F17A5-62A5-8A4D-BA3F-C0F06D40E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C5DB8-BB5D-4143-AA51-0B3B365E3C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2ED1D-B7A3-D043-AC59-A91612CF3EEE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221F8-2D4D-F14F-A91A-F0C0A525C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E1190-1511-8C44-AAC7-F8D56AE67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A5A61-D653-CA4E-9519-F69591940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92C7C-60B4-CE42-A010-BE79233B3A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Modeling of cerebrovascular accident using GCIs</a:t>
            </a:r>
          </a:p>
        </p:txBody>
      </p:sp>
    </p:spTree>
    <p:extLst>
      <p:ext uri="{BB962C8B-B14F-4D97-AF65-F5344CB8AC3E}">
        <p14:creationId xmlns:p14="http://schemas.microsoft.com/office/powerpoint/2010/main" val="184424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EAC1E-1CC2-44CD-98B6-EBF885C51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Thrombotic and embolic strokes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ABDBE4-F02F-4325-8C1B-51295CA16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37193"/>
            <a:ext cx="10515600" cy="432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65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1E049-77B8-4775-A315-44D2D712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Hemorrhagic stroke (vs. Hemorrhagic cerebral infarction)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5AB1ED-6610-4CEF-B2DE-5929F8EB5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4644" y="1825625"/>
            <a:ext cx="101627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18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9BEAC-4E9C-4BB0-83D5-D827764D0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Subtypes of hemorrhagic stroke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193842-EF1B-4AAA-9672-AA0116DF13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982" y="1825625"/>
            <a:ext cx="100700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97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CD-0E61-4682-AB38-A79AFAC6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Cerebrovascular accident due to cerebral vein thrombosis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1E78C6-8226-4BD3-A0BE-7F6A706F49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1925"/>
            <a:ext cx="10515600" cy="257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1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1012B-D6DA-4DC0-B8E4-5E7FED55C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3 definitions of stroke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C91F1D5-1094-4C24-9C2E-ADE82584C33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99410530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83459086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7302921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AHA/ASA consensus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AHA/ASA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UptoDate</a:t>
                      </a:r>
                      <a:r>
                        <a:rPr lang="en-US" baseline="30000" dirty="0"/>
                        <a:t>®</a:t>
                      </a:r>
                      <a:r>
                        <a:rPr lang="en-US" baseline="0" dirty="0"/>
                        <a:t> definition</a:t>
                      </a:r>
                      <a:r>
                        <a:rPr lang="en-US" baseline="30000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567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Description:</a:t>
                      </a:r>
                    </a:p>
                    <a:p>
                      <a:r>
                        <a:rPr lang="en-US" dirty="0"/>
                        <a:t>Acute neurological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dysfunction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Description: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Description:</a:t>
                      </a:r>
                    </a:p>
                    <a:p>
                      <a:r>
                        <a:rPr lang="en-US" dirty="0"/>
                        <a:t>Acute neurologic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injury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533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Sites: brain,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spinal cord, retina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Sites: brain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Sites: brain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5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Types: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Ischemic (due to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infarction</a:t>
                      </a:r>
                      <a:r>
                        <a:rPr lang="en-US" dirty="0"/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Hemorrhagic (intracerebral, subarachnoid)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Due to central venous thrombosis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Types: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Ischemic (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due to a clot obstructing the flow of blood to the brain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Hemorrhagic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Types: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Ischemic (due to thrombosis, embolism,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systemic hypoperfusion, central venous thrombosis</a:t>
                      </a:r>
                      <a:r>
                        <a:rPr lang="en-US" dirty="0"/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Hemorrhagic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Due to occlusion of veins that drain the brain of blood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47952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489ADDF-DBB9-4636-B628-B3254D8E2B0C}"/>
              </a:ext>
            </a:extLst>
          </p:cNvPr>
          <p:cNvSpPr txBox="1"/>
          <p:nvPr/>
        </p:nvSpPr>
        <p:spPr>
          <a:xfrm>
            <a:off x="838200" y="5902642"/>
            <a:ext cx="1013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The definition of transient ischemic attack is changing with recognition that transient neurologic symptoms are frequently associated with permanent brain tissue injury. </a:t>
            </a:r>
          </a:p>
          <a:p>
            <a:r>
              <a:rPr lang="en-US" sz="1200" baseline="30000" dirty="0"/>
              <a:t>2</a:t>
            </a:r>
            <a:r>
              <a:rPr lang="en-US" sz="1200" dirty="0"/>
              <a:t>Author of this article is one of the authors of the consensus document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1474419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FA6C-782D-5A44-809A-B1031A885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Cerebrovascular accident upper level hierarchy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2B2D60-1D5F-CC45-83E0-0C3C94DDE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Cerebrovascular accident</a:t>
            </a:r>
          </a:p>
          <a:p>
            <a:pPr lvl="1"/>
            <a:r>
              <a:rPr lang="en-US" dirty="0"/>
              <a:t>Ischemic stroke</a:t>
            </a:r>
          </a:p>
          <a:p>
            <a:pPr lvl="2"/>
            <a:r>
              <a:rPr lang="en-US" dirty="0"/>
              <a:t>Occlusive</a:t>
            </a:r>
          </a:p>
          <a:p>
            <a:pPr lvl="3"/>
            <a:r>
              <a:rPr lang="en-US" dirty="0"/>
              <a:t>Thrombotic stroke</a:t>
            </a:r>
          </a:p>
          <a:p>
            <a:pPr lvl="3"/>
            <a:r>
              <a:rPr lang="en-US" dirty="0"/>
              <a:t>Embolic stroke</a:t>
            </a:r>
          </a:p>
          <a:p>
            <a:pPr lvl="2"/>
            <a:r>
              <a:rPr lang="en-US" dirty="0"/>
              <a:t>Due to systemic hypoperfusion</a:t>
            </a:r>
          </a:p>
          <a:p>
            <a:pPr lvl="1"/>
            <a:r>
              <a:rPr lang="en-US" dirty="0"/>
              <a:t>Hemorrhagic stroke</a:t>
            </a:r>
          </a:p>
          <a:p>
            <a:pPr lvl="2"/>
            <a:r>
              <a:rPr lang="en-US" dirty="0"/>
              <a:t>Due to cerebral hemorrhage</a:t>
            </a:r>
          </a:p>
          <a:p>
            <a:pPr lvl="2"/>
            <a:r>
              <a:rPr lang="en-US" dirty="0"/>
              <a:t>Due to subarachnoid hemorrhage</a:t>
            </a:r>
          </a:p>
          <a:p>
            <a:pPr lvl="1"/>
            <a:r>
              <a:rPr lang="en-US" dirty="0"/>
              <a:t>Stroke due to cerebral venous thrombosis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3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4371-51F3-BF42-B2C6-1FF649426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11A6AF-5E30-6A4B-B730-C03F7E1824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513686"/>
              </p:ext>
            </p:extLst>
          </p:nvPr>
        </p:nvGraphicFramePr>
        <p:xfrm>
          <a:off x="838200" y="1825625"/>
          <a:ext cx="10375233" cy="4883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8411">
                  <a:extLst>
                    <a:ext uri="{9D8B030D-6E8A-4147-A177-3AD203B41FA5}">
                      <a16:colId xmlns:a16="http://schemas.microsoft.com/office/drawing/2014/main" val="2763938955"/>
                    </a:ext>
                  </a:extLst>
                </a:gridCol>
                <a:gridCol w="3458411">
                  <a:extLst>
                    <a:ext uri="{9D8B030D-6E8A-4147-A177-3AD203B41FA5}">
                      <a16:colId xmlns:a16="http://schemas.microsoft.com/office/drawing/2014/main" val="3522841989"/>
                    </a:ext>
                  </a:extLst>
                </a:gridCol>
                <a:gridCol w="3458411">
                  <a:extLst>
                    <a:ext uri="{9D8B030D-6E8A-4147-A177-3AD203B41FA5}">
                      <a16:colId xmlns:a16="http://schemas.microsoft.com/office/drawing/2014/main" val="577372503"/>
                    </a:ext>
                  </a:extLst>
                </a:gridCol>
              </a:tblGrid>
              <a:tr h="281367">
                <a:tc>
                  <a:txBody>
                    <a:bodyPr/>
                    <a:lstStyle/>
                    <a:p>
                      <a:r>
                        <a:rPr lang="en-US" dirty="0"/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Synonym(s)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995533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023254"/>
                  </a:ext>
                </a:extLst>
              </a:tr>
              <a:tr h="703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Cerebrovascular accident due to ischemia (disorder)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Ischemic 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Ischemic 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602633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arterial occlusion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Occlusive 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Occlusive 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680672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thrombus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Thrombotic 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Thrombotic 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696613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embolus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Embolic stroke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Embolic 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831270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intracranial hemorrhage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Hemorrhagic stroke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Hemorrhagic CVA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713547"/>
                  </a:ext>
                </a:extLst>
              </a:tr>
              <a:tr h="492392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cerebral hemorrhage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Stroke due to cerebral hemorrhage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358481"/>
                  </a:ext>
                </a:extLst>
              </a:tr>
              <a:tr h="703417">
                <a:tc>
                  <a:txBody>
                    <a:bodyPr/>
                    <a:lstStyle/>
                    <a:p>
                      <a:r>
                        <a:rPr lang="en-US" sz="1400" dirty="0"/>
                        <a:t>Cerebrovascular accident due to subarachnoid hemorrhage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Stroke due to subarachnoid hemorrhage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243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089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64FA1-5E5E-4206-A572-59DBC399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CVA model using GCIs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38C9BC-9B19-4475-B1FC-07B2EDBBE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4496" y="1825625"/>
            <a:ext cx="636065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14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0172A-C823-40B4-8CAD-0C66BFB3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Cerebrovascular disease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421A65-13E2-49A1-872A-5B716EB14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18315"/>
            <a:ext cx="10515600" cy="17525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293A44-238D-4104-B93F-E414B4CE2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62333"/>
            <a:ext cx="5590476" cy="1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271A-8090-924A-AFA1-FBBC8D8D8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Ischemic stroke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D68067-FAB9-4A85-8B91-790882FC0A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4954"/>
            <a:ext cx="10515600" cy="296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56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5309E-C89D-4159-B5EA-D4A3F0994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concepts needed to model occlusive strokes as kinds of ischemic strokes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EFAC5F-B002-4AFB-8784-4C9B380C5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9153" y="1825625"/>
            <a:ext cx="709369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0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64B04-16DC-4F0C-B9D2-FE83784E2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Occlusive stroke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A5BD55-6D7F-4F61-BED0-756CD45A5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29641"/>
            <a:ext cx="10515600" cy="214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48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342</Words>
  <Application>Microsoft Macintosh PowerPoint</Application>
  <PresentationFormat>Widescreen</PresentationFormat>
  <Paragraphs>77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Modeling of cerebrovascular accident using GCIs</vt:lpstr>
      <vt:lpstr>Differences between 3 definitions of stroke </vt:lpstr>
      <vt:lpstr>Proposed Cerebrovascular accident upper level hierarchy</vt:lpstr>
      <vt:lpstr>Terming</vt:lpstr>
      <vt:lpstr>CVA model using GCIs</vt:lpstr>
      <vt:lpstr>Cerebrovascular disease</vt:lpstr>
      <vt:lpstr>Ischemic stroke</vt:lpstr>
      <vt:lpstr>New concepts needed to model occlusive strokes as kinds of ischemic strokes</vt:lpstr>
      <vt:lpstr>Occlusive stroke</vt:lpstr>
      <vt:lpstr>Thrombotic and embolic strokes</vt:lpstr>
      <vt:lpstr>Hemorrhagic stroke (vs. Hemorrhagic cerebral infarction)</vt:lpstr>
      <vt:lpstr>Subtypes of hemorrhagic stroke</vt:lpstr>
      <vt:lpstr>Cerebrovascular accident due to cerebral vein thrombosis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24</cp:revision>
  <dcterms:created xsi:type="dcterms:W3CDTF">2018-06-08T23:28:32Z</dcterms:created>
  <dcterms:modified xsi:type="dcterms:W3CDTF">2018-08-01T18:45:58Z</dcterms:modified>
</cp:coreProperties>
</file>